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14D65-CD4A-4202-8F8C-E01F0ECF4385}" type="datetimeFigureOut">
              <a:rPr lang="de-AT" smtClean="0"/>
              <a:t>07.11.2012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42EB1-1AA1-4DF4-B82E-DD116CCB3840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5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9E8C9A-F2C9-4498-AC99-A9B266388A86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0D58-BED0-4A98-A275-F875F5E914CC}" type="datetimeFigureOut">
              <a:rPr lang="de-DE" smtClean="0"/>
              <a:t>07.11.2012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A615-7691-47D0-B0C7-90B2E80B9641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95400" y="609600"/>
            <a:ext cx="711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Advanced petrology: kinetic theory in petrology</a:t>
            </a:r>
            <a:endParaRPr lang="de-AT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362075" y="1304925"/>
            <a:ext cx="221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de-AT" sz="2400">
                <a:latin typeface="Times New Roman" pitchFamily="18" charset="0"/>
                <a:cs typeface="Times New Roman" pitchFamily="18" charset="0"/>
              </a:rPr>
              <a:t>Course: 650.810</a:t>
            </a:r>
          </a:p>
        </p:txBody>
      </p:sp>
      <p:sp>
        <p:nvSpPr>
          <p:cNvPr id="205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6872808" cy="1752600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6-lecture: Diffusion-</a:t>
            </a:r>
            <a:r>
              <a:rPr lang="de-DE" sz="1800" dirty="0" err="1" smtClean="0">
                <a:latin typeface="Times New Roman" pitchFamily="18" charset="0"/>
                <a:cs typeface="Times New Roman" pitchFamily="18" charset="0"/>
              </a:rPr>
              <a:t>historical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de-DE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260648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Mobility (</a:t>
            </a:r>
            <a:r>
              <a:rPr lang="de-AT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AT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A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059832" y="1916832"/>
            <a:ext cx="2629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2996952"/>
            <a:ext cx="543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mobility of the particle A. F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is the total force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92525" y="5733256"/>
            <a:ext cx="4872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(the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phenomenological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coefficient) =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084094"/>
            <a:ext cx="779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Times" pitchFamily="18" charset="0"/>
              </a:rPr>
              <a:t>The mobility is definrd as the limiting velocity attained by a particle per unit force.</a:t>
            </a:r>
            <a:endParaRPr lang="de-AT" dirty="0">
              <a:latin typeface="Times" pitchFamily="18" charset="0"/>
            </a:endParaRPr>
          </a:p>
        </p:txBody>
      </p:sp>
      <p:sp>
        <p:nvSpPr>
          <p:cNvPr id="12" name="Textfeld 9"/>
          <p:cNvSpPr txBox="1"/>
          <p:nvPr/>
        </p:nvSpPr>
        <p:spPr>
          <a:xfrm>
            <a:off x="1276724" y="3419708"/>
            <a:ext cx="750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Recalling that a flux obtain from the product of a velocity and a concentration.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feld 8"/>
          <p:cNvSpPr txBox="1"/>
          <p:nvPr/>
        </p:nvSpPr>
        <p:spPr>
          <a:xfrm>
            <a:off x="3059832" y="3913892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Flux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feld 6"/>
          <p:cNvSpPr txBox="1"/>
          <p:nvPr/>
        </p:nvSpPr>
        <p:spPr>
          <a:xfrm>
            <a:off x="3128800" y="4489956"/>
            <a:ext cx="2451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- (δµ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/ δx)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feld 6"/>
          <p:cNvSpPr txBox="1"/>
          <p:nvPr/>
        </p:nvSpPr>
        <p:spPr>
          <a:xfrm>
            <a:off x="3131840" y="5066020"/>
            <a:ext cx="55792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(δµ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- L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(δµ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/ δx)</a:t>
            </a:r>
          </a:p>
          <a:p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  <p:bldP spid="2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260648"/>
            <a:ext cx="368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Limiting Mobility (</a:t>
            </a:r>
            <a:r>
              <a:rPr lang="de-AT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AT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de-A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059832" y="2185700"/>
            <a:ext cx="2820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de-DE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RT ln 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084094"/>
            <a:ext cx="8422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Times" pitchFamily="18" charset="0"/>
              </a:rPr>
              <a:t>In case that the particle A is a tracer component in the fluid or solid medium.</a:t>
            </a:r>
          </a:p>
          <a:p>
            <a:r>
              <a:rPr lang="de-AT" dirty="0" smtClean="0">
                <a:latin typeface="Times" pitchFamily="18" charset="0"/>
              </a:rPr>
              <a:t>The mobility becomes the limiting mobility </a:t>
            </a:r>
            <a:r>
              <a:rPr lang="de-AT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AT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AT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AT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AT" dirty="0" smtClean="0">
                <a:latin typeface="Times New Roman" pitchFamily="18" charset="0"/>
                <a:cs typeface="Times New Roman" pitchFamily="18" charset="0"/>
              </a:rPr>
              <a:t>), and the chemical potential is given by</a:t>
            </a:r>
          </a:p>
          <a:p>
            <a:r>
              <a:rPr lang="de-AT" dirty="0" smtClean="0">
                <a:latin typeface="Times New Roman" pitchFamily="18" charset="0"/>
                <a:cs typeface="Times New Roman" pitchFamily="18" charset="0"/>
              </a:rPr>
              <a:t>By the ideal thermodynamic limit:</a:t>
            </a:r>
            <a:r>
              <a:rPr lang="de-AT" dirty="0" smtClean="0">
                <a:latin typeface="Times" pitchFamily="18" charset="0"/>
              </a:rPr>
              <a:t> </a:t>
            </a:r>
            <a:endParaRPr lang="de-AT" dirty="0">
              <a:latin typeface="Times" pitchFamily="18" charset="0"/>
            </a:endParaRPr>
          </a:p>
        </p:txBody>
      </p:sp>
      <p:sp>
        <p:nvSpPr>
          <p:cNvPr id="15" name="Textfeld 6"/>
          <p:cNvSpPr txBox="1"/>
          <p:nvPr/>
        </p:nvSpPr>
        <p:spPr>
          <a:xfrm>
            <a:off x="2915816" y="3915053"/>
            <a:ext cx="6145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(δµ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/ δx) </a:t>
            </a:r>
          </a:p>
          <a:p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4286" y="27168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  <a:latin typeface="Times" pitchFamily="18" charset="0"/>
              </a:rPr>
              <a:t>0</a:t>
            </a:r>
            <a:endParaRPr lang="de-AT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1351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latin typeface="Times" pitchFamily="18" charset="0"/>
              </a:rPr>
              <a:t>0</a:t>
            </a:r>
            <a:endParaRPr lang="de-AT" sz="1200" dirty="0">
              <a:latin typeface="Times" pitchFamily="18" charset="0"/>
            </a:endParaRPr>
          </a:p>
        </p:txBody>
      </p:sp>
      <p:sp>
        <p:nvSpPr>
          <p:cNvPr id="17" name="Textfeld 6"/>
          <p:cNvSpPr txBox="1"/>
          <p:nvPr/>
        </p:nvSpPr>
        <p:spPr>
          <a:xfrm>
            <a:off x="2915816" y="3081154"/>
            <a:ext cx="435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δµ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δx = (RT/C</a:t>
            </a:r>
            <a:r>
              <a:rPr lang="de-DE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δX)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feld 6"/>
          <p:cNvSpPr txBox="1"/>
          <p:nvPr/>
        </p:nvSpPr>
        <p:spPr>
          <a:xfrm>
            <a:off x="2915816" y="4707141"/>
            <a:ext cx="58088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(δC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/ 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/ δx) </a:t>
            </a:r>
          </a:p>
          <a:p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515328"/>
            <a:ext cx="28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Times" pitchFamily="18" charset="0"/>
              </a:rPr>
              <a:t>Back to the original Fick law</a:t>
            </a:r>
            <a:endParaRPr lang="de-AT" dirty="0">
              <a:latin typeface="Times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4366" y="473617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latin typeface="Times" pitchFamily="18" charset="0"/>
              </a:rPr>
              <a:t>0</a:t>
            </a:r>
            <a:endParaRPr lang="de-AT" sz="1200" dirty="0">
              <a:latin typeface="Times" pitchFamily="18" charset="0"/>
            </a:endParaRPr>
          </a:p>
        </p:txBody>
      </p:sp>
      <p:sp>
        <p:nvSpPr>
          <p:cNvPr id="20" name="Textfeld 6"/>
          <p:cNvSpPr txBox="1"/>
          <p:nvPr/>
        </p:nvSpPr>
        <p:spPr>
          <a:xfrm>
            <a:off x="2987824" y="5355213"/>
            <a:ext cx="1751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RT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538424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latin typeface="Times" pitchFamily="18" charset="0"/>
              </a:rPr>
              <a:t>0</a:t>
            </a:r>
            <a:endParaRPr lang="de-AT" sz="1200" dirty="0">
              <a:latin typeface="Times" pitchFamily="18" charset="0"/>
            </a:endParaRPr>
          </a:p>
        </p:txBody>
      </p:sp>
      <p:sp>
        <p:nvSpPr>
          <p:cNvPr id="22" name="Textfeld 6"/>
          <p:cNvSpPr txBox="1"/>
          <p:nvPr/>
        </p:nvSpPr>
        <p:spPr>
          <a:xfrm>
            <a:off x="395536" y="5939988"/>
            <a:ext cx="361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is the tracer diffusion coefficient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744" y="590651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latin typeface="Times" pitchFamily="18" charset="0"/>
              </a:rPr>
              <a:t>0</a:t>
            </a:r>
            <a:endParaRPr lang="de-AT" sz="1200" dirty="0"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809" y="5567636"/>
            <a:ext cx="4086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rgbClr val="C00000"/>
                </a:solidFill>
                <a:latin typeface="Times" pitchFamily="18" charset="0"/>
              </a:rPr>
              <a:t>Nernst-Einstein relation used to</a:t>
            </a:r>
          </a:p>
          <a:p>
            <a:r>
              <a:rPr lang="de-AT" sz="2400" dirty="0" smtClean="0">
                <a:solidFill>
                  <a:srgbClr val="C00000"/>
                </a:solidFill>
                <a:latin typeface="Times" pitchFamily="18" charset="0"/>
              </a:rPr>
              <a:t>extract mobilities from tracer</a:t>
            </a:r>
          </a:p>
          <a:p>
            <a:r>
              <a:rPr lang="de-AT" sz="2400" dirty="0" smtClean="0">
                <a:solidFill>
                  <a:srgbClr val="C00000"/>
                </a:solidFill>
                <a:latin typeface="Times" pitchFamily="18" charset="0"/>
              </a:rPr>
              <a:t>diffusion experiment.</a:t>
            </a:r>
            <a:endParaRPr lang="de-AT" sz="2400" dirty="0">
              <a:solidFill>
                <a:srgbClr val="C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2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5" grpId="0"/>
      <p:bldP spid="16" grpId="0"/>
      <p:bldP spid="17" grpId="0"/>
      <p:bldP spid="18" grpId="0"/>
      <p:bldP spid="6" grpId="0"/>
      <p:bldP spid="19" grpId="0"/>
      <p:bldP spid="20" grpId="0"/>
      <p:bldP spid="21" grpId="0"/>
      <p:bldP spid="22" grpId="0"/>
      <p:bldP spid="2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332656"/>
            <a:ext cx="5596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experimental study of diffusion was performed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Thomas Graham. He studied diffusion in gases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phenomenon was described by him in 1831-1833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thumb/1/11/Graham_Thomas_full.jpg/150px-Graham_Thomas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618" y="116632"/>
            <a:ext cx="2148830" cy="3466779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699792" y="4221088"/>
            <a:ext cx="6243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1855, Adolf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26-year old anatomy demonstrator from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Zürich proposed his law of diffusion. He used Graham's research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his goal was "the development of a fundamental law, for the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 of diffusion in a single element of space".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upload.wikimedia.org/wikipedia/commons/thumb/b/b3/Adolf_Fick_8bit_korr_klein1.jpg/200px-Adolf_Fick_8bit_korr_kle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2344743" cy="3071615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203848" y="5589240"/>
            <a:ext cx="51395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lectures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332656"/>
            <a:ext cx="49680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1858, James Clerk Maxwell developed the first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atomistic theory of transport processes in gases.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modern atomistic theory of diffusion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Brownian motion was developed by Albert Einstein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others.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pload.wikimedia.org/wikipedia/commons/thumb/5/57/James_Clerk_Maxwell.png/225px-James_Clerk_Maxw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07221" cy="3622032"/>
          </a:xfrm>
          <a:prstGeom prst="rect">
            <a:avLst/>
          </a:prstGeom>
          <a:noFill/>
        </p:spPr>
      </p:pic>
      <p:pic>
        <p:nvPicPr>
          <p:cNvPr id="15364" name="Picture 4" descr="http://upload.wikimedia.org/wikipedia/commons/thumb/f/f5/Einstein_1921_portrait2.jpg/220px-Einstein_1921_portrai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3024336" cy="3780420"/>
          </a:xfrm>
          <a:prstGeom prst="rect">
            <a:avLst/>
          </a:prstGeom>
          <a:noFill/>
        </p:spPr>
      </p:pic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404664"/>
            <a:ext cx="55707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Yakov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Frenkel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(or, sometimes,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Jakov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Jacov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proposed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1926 and then elaborated the idea of diffusion 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crystals through local defects (vacancies and interstitial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atoms). He introduced several mechanisms of diffusion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found rate constants from experimental data. Later,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Nowadays, it is universally recognized that atomic defects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necessary to mediate diffusion in crystals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upload.wikimedia.org/wikipedia/commons/thumb/5/5b/Yakov_Frenkel.jpg/200px-Yakov_Frenk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562562" cy="3600400"/>
          </a:xfrm>
          <a:prstGeom prst="rect">
            <a:avLst/>
          </a:prstGeom>
          <a:noFill/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23528" y="260648"/>
            <a:ext cx="223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??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9552" y="836712"/>
            <a:ext cx="86315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variety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well in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Earth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different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steel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atoms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iron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metal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well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above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100 km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atmosphere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controlled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beteen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minerals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bulk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due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etasomatism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metamorphic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rely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heavily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minerals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mineral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interfaces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Diffusion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diagenetic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undergone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sediments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Crystal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magma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chambers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relies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melt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Resetting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ages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geochronology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radiogenic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daughters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Diffusion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creep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mechanisms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Earth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mantle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5517232"/>
            <a:ext cx="190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Random walk</a:t>
            </a:r>
            <a:endParaRPr lang="de-DE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260648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1052736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relate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flux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driving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592" y="1772816"/>
            <a:ext cx="8129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Flux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(J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passing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well-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surfaceduring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time.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14852" y="2924944"/>
            <a:ext cx="795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Flux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conduction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(J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passing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 well-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surfaceduring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time.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03848" y="3861048"/>
            <a:ext cx="266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K (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43608" y="4654877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thermal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conductivity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43608" y="5075892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Fourier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(1922)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260648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1052736"/>
            <a:ext cx="766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1955 Fick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proposed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same form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Fourier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75856" y="2060848"/>
            <a:ext cx="286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D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2996952"/>
            <a:ext cx="514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A. D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22649" y="3491716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time.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229784" y="421179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“-“ sing?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3779912" y="8367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779912" y="3140968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292080" y="112474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ihandform 11"/>
          <p:cNvSpPr/>
          <p:nvPr/>
        </p:nvSpPr>
        <p:spPr>
          <a:xfrm>
            <a:off x="3779385" y="1363703"/>
            <a:ext cx="1515292" cy="367937"/>
          </a:xfrm>
          <a:custGeom>
            <a:avLst/>
            <a:gdLst>
              <a:gd name="connsiteX0" fmla="*/ 0 w 1515292"/>
              <a:gd name="connsiteY0" fmla="*/ 41366 h 367937"/>
              <a:gd name="connsiteX1" fmla="*/ 796834 w 1515292"/>
              <a:gd name="connsiteY1" fmla="*/ 54428 h 367937"/>
              <a:gd name="connsiteX2" fmla="*/ 1515292 w 1515292"/>
              <a:gd name="connsiteY2" fmla="*/ 367937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2" h="367937">
                <a:moveTo>
                  <a:pt x="0" y="41366"/>
                </a:moveTo>
                <a:cubicBezTo>
                  <a:pt x="272142" y="20683"/>
                  <a:pt x="544285" y="0"/>
                  <a:pt x="796834" y="54428"/>
                </a:cubicBezTo>
                <a:cubicBezTo>
                  <a:pt x="1049383" y="108857"/>
                  <a:pt x="1282337" y="238397"/>
                  <a:pt x="1515292" y="3679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>
            <a:off x="5294677" y="2319469"/>
            <a:ext cx="1515291" cy="548640"/>
          </a:xfrm>
          <a:custGeom>
            <a:avLst/>
            <a:gdLst>
              <a:gd name="connsiteX0" fmla="*/ 0 w 1515291"/>
              <a:gd name="connsiteY0" fmla="*/ 0 h 548640"/>
              <a:gd name="connsiteX1" fmla="*/ 600891 w 1515291"/>
              <a:gd name="connsiteY1" fmla="*/ 431074 h 548640"/>
              <a:gd name="connsiteX2" fmla="*/ 1515291 w 1515291"/>
              <a:gd name="connsiteY2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548640">
                <a:moveTo>
                  <a:pt x="0" y="0"/>
                </a:moveTo>
                <a:cubicBezTo>
                  <a:pt x="174171" y="169817"/>
                  <a:pt x="348343" y="339634"/>
                  <a:pt x="600891" y="431074"/>
                </a:cubicBezTo>
                <a:cubicBezTo>
                  <a:pt x="853439" y="522514"/>
                  <a:pt x="1184365" y="535577"/>
                  <a:pt x="1515291" y="548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275856" y="83671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668894" y="320368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067944" y="90872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Phase I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724128" y="119675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Phase II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Gerade Verbindung 18"/>
          <p:cNvCxnSpPr/>
          <p:nvPr/>
        </p:nvCxnSpPr>
        <p:spPr>
          <a:xfrm>
            <a:off x="3779912" y="3789040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3779912" y="609329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292080" y="4077072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3779385" y="4573231"/>
            <a:ext cx="1515292" cy="367937"/>
          </a:xfrm>
          <a:custGeom>
            <a:avLst/>
            <a:gdLst>
              <a:gd name="connsiteX0" fmla="*/ 0 w 1515292"/>
              <a:gd name="connsiteY0" fmla="*/ 41366 h 367937"/>
              <a:gd name="connsiteX1" fmla="*/ 796834 w 1515292"/>
              <a:gd name="connsiteY1" fmla="*/ 54428 h 367937"/>
              <a:gd name="connsiteX2" fmla="*/ 1515292 w 1515292"/>
              <a:gd name="connsiteY2" fmla="*/ 367937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2" h="367937">
                <a:moveTo>
                  <a:pt x="0" y="41366"/>
                </a:moveTo>
                <a:cubicBezTo>
                  <a:pt x="272142" y="20683"/>
                  <a:pt x="544285" y="0"/>
                  <a:pt x="796834" y="54428"/>
                </a:cubicBezTo>
                <a:cubicBezTo>
                  <a:pt x="1049383" y="108857"/>
                  <a:pt x="1282337" y="238397"/>
                  <a:pt x="1515292" y="3679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5294677" y="4941168"/>
            <a:ext cx="1515291" cy="548640"/>
          </a:xfrm>
          <a:custGeom>
            <a:avLst/>
            <a:gdLst>
              <a:gd name="connsiteX0" fmla="*/ 0 w 1515291"/>
              <a:gd name="connsiteY0" fmla="*/ 0 h 548640"/>
              <a:gd name="connsiteX1" fmla="*/ 600891 w 1515291"/>
              <a:gd name="connsiteY1" fmla="*/ 431074 h 548640"/>
              <a:gd name="connsiteX2" fmla="*/ 1515291 w 1515291"/>
              <a:gd name="connsiteY2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548640">
                <a:moveTo>
                  <a:pt x="0" y="0"/>
                </a:moveTo>
                <a:cubicBezTo>
                  <a:pt x="174171" y="169817"/>
                  <a:pt x="348343" y="339634"/>
                  <a:pt x="600891" y="431074"/>
                </a:cubicBezTo>
                <a:cubicBezTo>
                  <a:pt x="853439" y="522514"/>
                  <a:pt x="1184365" y="535577"/>
                  <a:pt x="1515291" y="548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275856" y="378904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668894" y="61560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067944" y="386104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Phase I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724128" y="414908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Phase II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1520" y="1700808"/>
            <a:ext cx="2353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gradient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23528" y="4797152"/>
            <a:ext cx="2776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Chemical potential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gradient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5121938" y="908720"/>
            <a:ext cx="360040" cy="2376264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5148064" y="3861048"/>
            <a:ext cx="360040" cy="2376264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3526848" y="116632"/>
            <a:ext cx="558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Fick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will not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due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singularity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0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Gerade Verbindung mit Pfeil 33"/>
          <p:cNvCxnSpPr>
            <a:stCxn id="30" idx="0"/>
          </p:cNvCxnSpPr>
          <p:nvPr/>
        </p:nvCxnSpPr>
        <p:spPr>
          <a:xfrm flipV="1">
            <a:off x="5301958" y="548680"/>
            <a:ext cx="27815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07504" y="5589240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avoided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δµ</a:t>
            </a:r>
            <a:r>
              <a:rPr lang="de-DE" sz="10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51520" y="6237312"/>
            <a:ext cx="508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equilibrium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phaseI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phaseII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6" grpId="0"/>
      <p:bldP spid="17" grpId="0"/>
      <p:bldP spid="18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260648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75856" y="2060848"/>
            <a:ext cx="286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D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de-DE" sz="1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2996952"/>
            <a:ext cx="514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A. D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75856" y="4355812"/>
            <a:ext cx="286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- L</a:t>
            </a:r>
            <a:r>
              <a:rPr lang="de-DE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δµ</a:t>
            </a:r>
            <a:r>
              <a:rPr lang="de-DE" sz="1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59632" y="5291916"/>
            <a:ext cx="381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phenomenological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-38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Lecture 6 -- Tamer Abu-</a:t>
            </a:r>
            <a:r>
              <a:rPr lang="en-US" sz="1000" dirty="0" err="1" smtClean="0">
                <a:solidFill>
                  <a:srgbClr val="FFFFFF"/>
                </a:solidFill>
              </a:rPr>
              <a:t>Alam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Larissa-Design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Tamer Abu Alam</cp:lastModifiedBy>
  <cp:revision>27</cp:revision>
  <dcterms:created xsi:type="dcterms:W3CDTF">2012-11-06T16:31:36Z</dcterms:created>
  <dcterms:modified xsi:type="dcterms:W3CDTF">2012-11-07T10:34:48Z</dcterms:modified>
</cp:coreProperties>
</file>