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59" r:id="rId3"/>
    <p:sldId id="266" r:id="rId4"/>
    <p:sldId id="272" r:id="rId5"/>
    <p:sldId id="267" r:id="rId6"/>
    <p:sldId id="269" r:id="rId7"/>
    <p:sldId id="268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14D65-CD4A-4202-8F8C-E01F0ECF4385}" type="datetimeFigureOut">
              <a:rPr lang="de-AT" smtClean="0"/>
              <a:t>13.11.2012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42EB1-1AA1-4DF4-B82E-DD116CCB384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253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E8C9A-F2C9-4498-AC99-A9B266388A86}" type="slidenum">
              <a:rPr lang="de-A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0D58-BED0-4A98-A275-F875F5E914CC}" type="datetimeFigureOut">
              <a:rPr lang="de-DE" smtClean="0"/>
              <a:t>13.11.2012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A615-7691-47D0-B0C7-90B2E80B9641}" type="slidenum">
              <a:rPr lang="de-DE" smtClean="0"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4.png"/><Relationship Id="rId5" Type="http://schemas.openxmlformats.org/officeDocument/2006/relationships/image" Target="../media/image32.png"/><Relationship Id="rId10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95400" y="609600"/>
            <a:ext cx="711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Advanced petrology: kinetic theory in petrology</a:t>
            </a:r>
            <a:endParaRPr lang="de-AT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362075" y="1304925"/>
            <a:ext cx="221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AT" sz="2400">
                <a:latin typeface="Times New Roman" pitchFamily="18" charset="0"/>
                <a:cs typeface="Times New Roman" pitchFamily="18" charset="0"/>
              </a:rPr>
              <a:t>Course: 650.810</a:t>
            </a:r>
          </a:p>
        </p:txBody>
      </p:sp>
      <p:sp>
        <p:nvSpPr>
          <p:cNvPr id="205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6872808" cy="1752600"/>
          </a:xfrm>
        </p:spPr>
        <p:txBody>
          <a:bodyPr>
            <a:norm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7-lecture: Point defects and diffusion, Mineral nucleation and growth</a:t>
            </a:r>
          </a:p>
          <a:p>
            <a:endParaRPr lang="de-DE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382038"/>
            <a:ext cx="401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Macroscopic types of diffusion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12474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diffusion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Grain boundary diffusion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Volume diffusion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ramis.cea.fr/Images/astImg/3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34" y="365080"/>
            <a:ext cx="4356638" cy="24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CrystalG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7342"/>
            <a:ext cx="3600400" cy="26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733" y="2924944"/>
            <a:ext cx="784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Diffusion coefficient of surface diffusion &gt; </a:t>
            </a:r>
            <a:r>
              <a:rPr lang="de-AT" dirty="0">
                <a:latin typeface="Times New Roman" pitchFamily="18" charset="0"/>
                <a:cs typeface="Times New Roman" pitchFamily="18" charset="0"/>
              </a:rPr>
              <a:t>Diffusion coefficient of 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grain boundary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diffusion &gt; </a:t>
            </a:r>
            <a:r>
              <a:rPr lang="de-AT" dirty="0">
                <a:latin typeface="Times New Roman" pitchFamily="18" charset="0"/>
                <a:cs typeface="Times New Roman" pitchFamily="18" charset="0"/>
              </a:rPr>
              <a:t>Diffusion coefficient of 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volume diffusion 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pic>
        <p:nvPicPr>
          <p:cNvPr id="10" name="Grafik 12" descr="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80"/>
            <a:ext cx="5830888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pic>
        <p:nvPicPr>
          <p:cNvPr id="5" name="Grafik 12" descr="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5830888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860032" y="836712"/>
            <a:ext cx="0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27584" y="188640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Mineral B</a:t>
            </a:r>
            <a:endParaRPr lang="de-AT" dirty="0"/>
          </a:p>
        </p:txBody>
      </p:sp>
      <p:sp>
        <p:nvSpPr>
          <p:cNvPr id="9" name="Rectangle 8"/>
          <p:cNvSpPr/>
          <p:nvPr/>
        </p:nvSpPr>
        <p:spPr>
          <a:xfrm>
            <a:off x="819038" y="1412776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Mineral B</a:t>
            </a:r>
            <a:endParaRPr lang="de-AT" dirty="0"/>
          </a:p>
        </p:txBody>
      </p:sp>
      <p:sp>
        <p:nvSpPr>
          <p:cNvPr id="8" name="Oval 7"/>
          <p:cNvSpPr/>
          <p:nvPr/>
        </p:nvSpPr>
        <p:spPr>
          <a:xfrm>
            <a:off x="1331640" y="2204864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Box 9"/>
          <p:cNvSpPr txBox="1"/>
          <p:nvPr/>
        </p:nvSpPr>
        <p:spPr>
          <a:xfrm>
            <a:off x="1710778" y="2092206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Mineral A</a:t>
            </a:r>
            <a:endParaRPr lang="de-AT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456558" y="2240868"/>
            <a:ext cx="307130" cy="360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10492" y="2636912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Mineral B</a:t>
            </a:r>
            <a:endParaRPr lang="de-AT" dirty="0"/>
          </a:p>
        </p:txBody>
      </p:sp>
      <p:sp>
        <p:nvSpPr>
          <p:cNvPr id="15" name="Oval 14"/>
          <p:cNvSpPr/>
          <p:nvPr/>
        </p:nvSpPr>
        <p:spPr>
          <a:xfrm>
            <a:off x="899592" y="3212976"/>
            <a:ext cx="495510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Box 15"/>
          <p:cNvSpPr txBox="1"/>
          <p:nvPr/>
        </p:nvSpPr>
        <p:spPr>
          <a:xfrm>
            <a:off x="1702232" y="3316342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Mineral A</a:t>
            </a:r>
            <a:endParaRPr lang="de-AT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448012" y="3465004"/>
            <a:ext cx="307130" cy="360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2267744" y="728700"/>
            <a:ext cx="2448272" cy="3240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70269" y="1940079"/>
            <a:ext cx="2448272" cy="3240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 flipV="1">
            <a:off x="2250652" y="2537977"/>
            <a:ext cx="2514390" cy="63899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7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0780" y="1340768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Mineral B</a:t>
            </a:r>
            <a:endParaRPr lang="de-AT" dirty="0"/>
          </a:p>
        </p:txBody>
      </p:sp>
      <p:sp>
        <p:nvSpPr>
          <p:cNvPr id="9" name="Rectangle 8"/>
          <p:cNvSpPr/>
          <p:nvPr/>
        </p:nvSpPr>
        <p:spPr>
          <a:xfrm>
            <a:off x="1772234" y="2564904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Mineral B</a:t>
            </a:r>
            <a:endParaRPr lang="de-AT" dirty="0"/>
          </a:p>
        </p:txBody>
      </p:sp>
      <p:sp>
        <p:nvSpPr>
          <p:cNvPr id="8" name="Oval 7"/>
          <p:cNvSpPr/>
          <p:nvPr/>
        </p:nvSpPr>
        <p:spPr>
          <a:xfrm>
            <a:off x="2284836" y="3356992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Box 9"/>
          <p:cNvSpPr txBox="1"/>
          <p:nvPr/>
        </p:nvSpPr>
        <p:spPr>
          <a:xfrm>
            <a:off x="2663974" y="3244334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Mineral A</a:t>
            </a:r>
            <a:endParaRPr lang="de-AT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09754" y="3392996"/>
            <a:ext cx="307130" cy="360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63688" y="3789040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Mineral B</a:t>
            </a:r>
            <a:endParaRPr lang="de-AT" dirty="0"/>
          </a:p>
        </p:txBody>
      </p:sp>
      <p:sp>
        <p:nvSpPr>
          <p:cNvPr id="15" name="Oval 14"/>
          <p:cNvSpPr/>
          <p:nvPr/>
        </p:nvSpPr>
        <p:spPr>
          <a:xfrm>
            <a:off x="1852788" y="4365104"/>
            <a:ext cx="495510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Box 15"/>
          <p:cNvSpPr txBox="1"/>
          <p:nvPr/>
        </p:nvSpPr>
        <p:spPr>
          <a:xfrm>
            <a:off x="2655428" y="4468470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Mineral A</a:t>
            </a:r>
            <a:endParaRPr lang="de-AT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401208" y="4617132"/>
            <a:ext cx="307130" cy="360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 flipV="1">
            <a:off x="3220940" y="1556792"/>
            <a:ext cx="2016224" cy="3240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23465" y="3092207"/>
            <a:ext cx="2301731" cy="3681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 flipV="1">
            <a:off x="3203848" y="3829690"/>
            <a:ext cx="2393356" cy="4994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93148" y="1700808"/>
            <a:ext cx="216024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93148" y="1700808"/>
            <a:ext cx="0" cy="33123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5345734" y="1716150"/>
            <a:ext cx="734939" cy="3213219"/>
          </a:xfrm>
          <a:custGeom>
            <a:avLst/>
            <a:gdLst>
              <a:gd name="connsiteX0" fmla="*/ 0 w 734939"/>
              <a:gd name="connsiteY0" fmla="*/ 0 h 3213219"/>
              <a:gd name="connsiteX1" fmla="*/ 136733 w 734939"/>
              <a:gd name="connsiteY1" fmla="*/ 1085316 h 3213219"/>
              <a:gd name="connsiteX2" fmla="*/ 734939 w 734939"/>
              <a:gd name="connsiteY2" fmla="*/ 3213219 h 32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39" h="3213219">
                <a:moveTo>
                  <a:pt x="0" y="0"/>
                </a:moveTo>
                <a:cubicBezTo>
                  <a:pt x="7121" y="274890"/>
                  <a:pt x="14243" y="549780"/>
                  <a:pt x="136733" y="1085316"/>
                </a:cubicBezTo>
                <a:cubicBezTo>
                  <a:pt x="259223" y="1620852"/>
                  <a:pt x="497081" y="2417035"/>
                  <a:pt x="734939" y="321321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Box 24"/>
          <p:cNvSpPr txBox="1"/>
          <p:nvPr/>
        </p:nvSpPr>
        <p:spPr>
          <a:xfrm>
            <a:off x="5292080" y="1268760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Composition of A</a:t>
            </a:r>
            <a:endParaRPr lang="de-AT" dirty="0"/>
          </a:p>
        </p:txBody>
      </p:sp>
      <p:sp>
        <p:nvSpPr>
          <p:cNvPr id="26" name="TextBox 25"/>
          <p:cNvSpPr txBox="1"/>
          <p:nvPr/>
        </p:nvSpPr>
        <p:spPr>
          <a:xfrm>
            <a:off x="4229052" y="2421754"/>
            <a:ext cx="1261307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e-AT" dirty="0" smtClean="0"/>
              <a:t>Distance (r)</a:t>
            </a:r>
            <a:endParaRPr lang="de-AT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65156" y="3645024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wn Arrow 31"/>
          <p:cNvSpPr/>
          <p:nvPr/>
        </p:nvSpPr>
        <p:spPr>
          <a:xfrm>
            <a:off x="7164288" y="2060848"/>
            <a:ext cx="1152128" cy="2407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dirty="0" smtClean="0"/>
              <a:t>Diffusion to form A</a:t>
            </a:r>
            <a:endParaRPr lang="de-AT" dirty="0"/>
          </a:p>
        </p:txBody>
      </p:sp>
      <p:sp>
        <p:nvSpPr>
          <p:cNvPr id="33" name="TextBox 32"/>
          <p:cNvSpPr txBox="1"/>
          <p:nvPr/>
        </p:nvSpPr>
        <p:spPr>
          <a:xfrm>
            <a:off x="6084466" y="5035660"/>
            <a:ext cx="2976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diffusion is controlled by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Fick law and it can be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diffusion along the surface 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grain boundary or the volume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79712" y="413795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699792" y="413795"/>
            <a:ext cx="288032" cy="4229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99792" y="836712"/>
            <a:ext cx="72008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843808" y="953855"/>
            <a:ext cx="216024" cy="540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979712" y="692696"/>
            <a:ext cx="72008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11760" y="764704"/>
            <a:ext cx="144016" cy="729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403648" y="836712"/>
            <a:ext cx="1296144" cy="29259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9738" y="1203854"/>
            <a:ext cx="34163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Along the grain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boundries the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diffusion coefficent is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higher than inside the grains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as well at the grain boundries there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is surface energy. The best plase to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start the nucleation is at this place.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55976" y="404664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076056" y="404664"/>
            <a:ext cx="288032" cy="4229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076056" y="827581"/>
            <a:ext cx="72008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220072" y="944724"/>
            <a:ext cx="216024" cy="540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355976" y="683565"/>
            <a:ext cx="72008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88024" y="755573"/>
            <a:ext cx="144016" cy="729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67264" y="773496"/>
            <a:ext cx="72008" cy="72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6732240" y="404664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452320" y="404664"/>
            <a:ext cx="288032" cy="4229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452320" y="827581"/>
            <a:ext cx="72008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596336" y="944724"/>
            <a:ext cx="216024" cy="540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732240" y="683565"/>
            <a:ext cx="72008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164288" y="755573"/>
            <a:ext cx="144016" cy="729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48264" y="485803"/>
            <a:ext cx="999566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TextBox 64"/>
          <p:cNvSpPr txBox="1"/>
          <p:nvPr/>
        </p:nvSpPr>
        <p:spPr>
          <a:xfrm>
            <a:off x="323528" y="3645024"/>
            <a:ext cx="589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In thermdynamic terms: What is the driving force to do that?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5220072" y="1203854"/>
            <a:ext cx="1152128" cy="240762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dirty="0" smtClean="0"/>
              <a:t>Diffusion </a:t>
            </a:r>
            <a:endParaRPr lang="de-AT" dirty="0"/>
          </a:p>
        </p:txBody>
      </p:sp>
      <p:sp>
        <p:nvSpPr>
          <p:cNvPr id="67" name="TextBox 66"/>
          <p:cNvSpPr txBox="1"/>
          <p:nvPr/>
        </p:nvSpPr>
        <p:spPr>
          <a:xfrm>
            <a:off x="2483768" y="4329570"/>
            <a:ext cx="588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It is the chemical potential or to make it simple it is the Gibbs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free energy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feld 15"/>
          <p:cNvSpPr txBox="1">
            <a:spLocks noChangeArrowheads="1"/>
          </p:cNvSpPr>
          <p:nvPr/>
        </p:nvSpPr>
        <p:spPr bwMode="auto">
          <a:xfrm>
            <a:off x="3666058" y="5199583"/>
            <a:ext cx="168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3528" y="188640"/>
            <a:ext cx="589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In thermdynamic terms: What is the driving force to do that?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83768" y="873186"/>
            <a:ext cx="588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It is the chemical potential or to make it simple it is the Gibbs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free energy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feld 15"/>
          <p:cNvSpPr txBox="1">
            <a:spLocks noChangeArrowheads="1"/>
          </p:cNvSpPr>
          <p:nvPr/>
        </p:nvSpPr>
        <p:spPr bwMode="auto">
          <a:xfrm>
            <a:off x="3666058" y="1743199"/>
            <a:ext cx="168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feld 15"/>
          <p:cNvSpPr txBox="1">
            <a:spLocks noChangeArrowheads="1"/>
          </p:cNvSpPr>
          <p:nvPr/>
        </p:nvSpPr>
        <p:spPr bwMode="auto">
          <a:xfrm>
            <a:off x="3677408" y="2175247"/>
            <a:ext cx="2219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Grafik 12" descr="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240360" cy="28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346562" y="3941602"/>
            <a:ext cx="216024" cy="216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Box 2"/>
          <p:cNvSpPr txBox="1"/>
          <p:nvPr/>
        </p:nvSpPr>
        <p:spPr>
          <a:xfrm>
            <a:off x="611560" y="292494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equilibrium dG = 0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feld 15"/>
          <p:cNvSpPr txBox="1">
            <a:spLocks noChangeArrowheads="1"/>
          </p:cNvSpPr>
          <p:nvPr/>
        </p:nvSpPr>
        <p:spPr bwMode="auto">
          <a:xfrm>
            <a:off x="1187624" y="3433809"/>
            <a:ext cx="211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feld 15"/>
          <p:cNvSpPr txBox="1">
            <a:spLocks noChangeArrowheads="1"/>
          </p:cNvSpPr>
          <p:nvPr/>
        </p:nvSpPr>
        <p:spPr bwMode="auto">
          <a:xfrm>
            <a:off x="1187624" y="3831431"/>
            <a:ext cx="1629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062263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Where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equilibrium temperature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feld 15"/>
          <p:cNvSpPr txBox="1">
            <a:spLocks noChangeArrowheads="1"/>
          </p:cNvSpPr>
          <p:nvPr/>
        </p:nvSpPr>
        <p:spPr bwMode="auto">
          <a:xfrm>
            <a:off x="1187624" y="4797152"/>
            <a:ext cx="2468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feld 15"/>
          <p:cNvSpPr txBox="1">
            <a:spLocks noChangeArrowheads="1"/>
          </p:cNvSpPr>
          <p:nvPr/>
        </p:nvSpPr>
        <p:spPr bwMode="auto">
          <a:xfrm>
            <a:off x="1187624" y="5343599"/>
            <a:ext cx="2371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797" y="5980638"/>
            <a:ext cx="393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5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is the super-cooling temperature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05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pic>
        <p:nvPicPr>
          <p:cNvPr id="10242" name="Picture 2" descr="http://www.indiana.edu/%7Egeol105/images/gaia_chapter_5/granitic_mineral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33" y="69269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396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It is not a 2D process but it is 3D process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409" y="5301208"/>
                <a:ext cx="3548536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  <m:r>
                        <a:rPr lang="de-AT" i="1">
                          <a:latin typeface="Cambria Math"/>
                        </a:rPr>
                        <m:t>= 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+ 4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9" y="5301208"/>
                <a:ext cx="3548536" cy="6117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35932" y="5878622"/>
                <a:ext cx="60048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 smtClean="0">
                    <a:latin typeface="Times New Roman" pitchFamily="18" charset="0"/>
                    <a:cs typeface="Times New Roman" pitchFamily="18" charset="0"/>
                  </a:rPr>
                  <a:t>Where W the work required to grow the mineral, r is the radius</a:t>
                </a:r>
              </a:p>
              <a:p>
                <a:r>
                  <a:rPr lang="de-AT" dirty="0" smtClean="0">
                    <a:latin typeface="Times New Roman" pitchFamily="18" charset="0"/>
                    <a:cs typeface="Times New Roman" pitchFamily="18" charset="0"/>
                  </a:rPr>
                  <a:t>of the mineral and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𝛿</m:t>
                    </m:r>
                    <m:r>
                      <a:rPr lang="de-AT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/>
                      </a:rPr>
                      <m:t>is</m:t>
                    </m:r>
                    <m:r>
                      <a:rPr lang="de-AT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/>
                      </a:rPr>
                      <m:t>the</m:t>
                    </m:r>
                    <m:r>
                      <a:rPr lang="de-AT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/>
                      </a:rPr>
                      <m:t>surface</m:t>
                    </m:r>
                    <m:r>
                      <a:rPr lang="de-AT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/>
                      </a:rPr>
                      <m:t>energy</m:t>
                    </m:r>
                  </m:oMath>
                </a14:m>
                <a:r>
                  <a:rPr lang="de-AT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de-AT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932" y="5878622"/>
                <a:ext cx="600484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914" t="-4717" r="-102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4" y="5013176"/>
                <a:ext cx="3548536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  <m:r>
                        <a:rPr lang="de-AT" i="1">
                          <a:latin typeface="Cambria Math"/>
                        </a:rPr>
                        <m:t>= 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+4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013176"/>
                <a:ext cx="3548536" cy="6117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283093" y="332656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99317" y="485056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284064" y="465260"/>
            <a:ext cx="2948299" cy="2033899"/>
          </a:xfrm>
          <a:custGeom>
            <a:avLst/>
            <a:gdLst>
              <a:gd name="connsiteX0" fmla="*/ 0 w 2948299"/>
              <a:gd name="connsiteY0" fmla="*/ 2033899 h 2033899"/>
              <a:gd name="connsiteX1" fmla="*/ 1692067 w 2948299"/>
              <a:gd name="connsiteY1" fmla="*/ 1546789 h 2033899"/>
              <a:gd name="connsiteX2" fmla="*/ 2948299 w 2948299"/>
              <a:gd name="connsiteY2" fmla="*/ 0 h 203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8299" h="2033899">
                <a:moveTo>
                  <a:pt x="0" y="2033899"/>
                </a:moveTo>
                <a:cubicBezTo>
                  <a:pt x="600342" y="1959835"/>
                  <a:pt x="1200684" y="1885772"/>
                  <a:pt x="1692067" y="1546789"/>
                </a:cubicBezTo>
                <a:cubicBezTo>
                  <a:pt x="2183450" y="1207806"/>
                  <a:pt x="2565874" y="603903"/>
                  <a:pt x="294829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eform 12"/>
          <p:cNvSpPr/>
          <p:nvPr/>
        </p:nvSpPr>
        <p:spPr>
          <a:xfrm>
            <a:off x="4309701" y="2516251"/>
            <a:ext cx="2837204" cy="1862983"/>
          </a:xfrm>
          <a:custGeom>
            <a:avLst/>
            <a:gdLst>
              <a:gd name="connsiteX0" fmla="*/ 0 w 2837204"/>
              <a:gd name="connsiteY0" fmla="*/ 0 h 1862983"/>
              <a:gd name="connsiteX1" fmla="*/ 1692067 w 2837204"/>
              <a:gd name="connsiteY1" fmla="*/ 435836 h 1862983"/>
              <a:gd name="connsiteX2" fmla="*/ 2837204 w 2837204"/>
              <a:gd name="connsiteY2" fmla="*/ 1862983 h 186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7204" h="1862983">
                <a:moveTo>
                  <a:pt x="0" y="0"/>
                </a:moveTo>
                <a:cubicBezTo>
                  <a:pt x="609600" y="62669"/>
                  <a:pt x="1219200" y="125339"/>
                  <a:pt x="1692067" y="435836"/>
                </a:cubicBezTo>
                <a:cubicBezTo>
                  <a:pt x="2164934" y="746333"/>
                  <a:pt x="2501069" y="1304658"/>
                  <a:pt x="2837204" y="1862983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eform 14"/>
          <p:cNvSpPr/>
          <p:nvPr/>
        </p:nvSpPr>
        <p:spPr>
          <a:xfrm>
            <a:off x="4335339" y="1962317"/>
            <a:ext cx="3837061" cy="2109269"/>
          </a:xfrm>
          <a:custGeom>
            <a:avLst/>
            <a:gdLst>
              <a:gd name="connsiteX0" fmla="*/ 0 w 3837061"/>
              <a:gd name="connsiteY0" fmla="*/ 536842 h 2109269"/>
              <a:gd name="connsiteX1" fmla="*/ 1085315 w 3837061"/>
              <a:gd name="connsiteY1" fmla="*/ 400110 h 2109269"/>
              <a:gd name="connsiteX2" fmla="*/ 2444097 w 3837061"/>
              <a:gd name="connsiteY2" fmla="*/ 83915 h 2109269"/>
              <a:gd name="connsiteX3" fmla="*/ 3837061 w 3837061"/>
              <a:gd name="connsiteY3" fmla="*/ 2109269 h 21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061" h="2109269">
                <a:moveTo>
                  <a:pt x="0" y="536842"/>
                </a:moveTo>
                <a:cubicBezTo>
                  <a:pt x="338983" y="506220"/>
                  <a:pt x="677966" y="475598"/>
                  <a:pt x="1085315" y="400110"/>
                </a:cubicBezTo>
                <a:cubicBezTo>
                  <a:pt x="1492664" y="324622"/>
                  <a:pt x="1985473" y="-200945"/>
                  <a:pt x="2444097" y="83915"/>
                </a:cubicBezTo>
                <a:cubicBezTo>
                  <a:pt x="2902721" y="368775"/>
                  <a:pt x="3369891" y="1239022"/>
                  <a:pt x="3837061" y="2109269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34873" y="4517504"/>
                <a:ext cx="1794979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873" y="4517504"/>
                <a:ext cx="1794979" cy="6117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08304" y="280594"/>
                <a:ext cx="1140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80594"/>
                <a:ext cx="114063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982720" y="4140345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720" y="4140345"/>
                <a:ext cx="46621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07904" y="251889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51889"/>
                <a:ext cx="46621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316416" y="2276872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276872"/>
                <a:ext cx="35163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1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83093" y="936702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99317" y="1089102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284064" y="1069306"/>
            <a:ext cx="2948299" cy="2033899"/>
          </a:xfrm>
          <a:custGeom>
            <a:avLst/>
            <a:gdLst>
              <a:gd name="connsiteX0" fmla="*/ 0 w 2948299"/>
              <a:gd name="connsiteY0" fmla="*/ 2033899 h 2033899"/>
              <a:gd name="connsiteX1" fmla="*/ 1692067 w 2948299"/>
              <a:gd name="connsiteY1" fmla="*/ 1546789 h 2033899"/>
              <a:gd name="connsiteX2" fmla="*/ 2948299 w 2948299"/>
              <a:gd name="connsiteY2" fmla="*/ 0 h 203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8299" h="2033899">
                <a:moveTo>
                  <a:pt x="0" y="2033899"/>
                </a:moveTo>
                <a:cubicBezTo>
                  <a:pt x="600342" y="1959835"/>
                  <a:pt x="1200684" y="1885772"/>
                  <a:pt x="1692067" y="1546789"/>
                </a:cubicBezTo>
                <a:cubicBezTo>
                  <a:pt x="2183450" y="1207806"/>
                  <a:pt x="2565874" y="603903"/>
                  <a:pt x="294829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eform 12"/>
          <p:cNvSpPr/>
          <p:nvPr/>
        </p:nvSpPr>
        <p:spPr>
          <a:xfrm>
            <a:off x="4309701" y="3120297"/>
            <a:ext cx="2837204" cy="1862983"/>
          </a:xfrm>
          <a:custGeom>
            <a:avLst/>
            <a:gdLst>
              <a:gd name="connsiteX0" fmla="*/ 0 w 2837204"/>
              <a:gd name="connsiteY0" fmla="*/ 0 h 1862983"/>
              <a:gd name="connsiteX1" fmla="*/ 1692067 w 2837204"/>
              <a:gd name="connsiteY1" fmla="*/ 435836 h 1862983"/>
              <a:gd name="connsiteX2" fmla="*/ 2837204 w 2837204"/>
              <a:gd name="connsiteY2" fmla="*/ 1862983 h 186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7204" h="1862983">
                <a:moveTo>
                  <a:pt x="0" y="0"/>
                </a:moveTo>
                <a:cubicBezTo>
                  <a:pt x="609600" y="62669"/>
                  <a:pt x="1219200" y="125339"/>
                  <a:pt x="1692067" y="435836"/>
                </a:cubicBezTo>
                <a:cubicBezTo>
                  <a:pt x="2164934" y="746333"/>
                  <a:pt x="2501069" y="1304658"/>
                  <a:pt x="2837204" y="1862983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eform 14"/>
          <p:cNvSpPr/>
          <p:nvPr/>
        </p:nvSpPr>
        <p:spPr>
          <a:xfrm>
            <a:off x="4335339" y="2566363"/>
            <a:ext cx="3837061" cy="2109269"/>
          </a:xfrm>
          <a:custGeom>
            <a:avLst/>
            <a:gdLst>
              <a:gd name="connsiteX0" fmla="*/ 0 w 3837061"/>
              <a:gd name="connsiteY0" fmla="*/ 536842 h 2109269"/>
              <a:gd name="connsiteX1" fmla="*/ 1085315 w 3837061"/>
              <a:gd name="connsiteY1" fmla="*/ 400110 h 2109269"/>
              <a:gd name="connsiteX2" fmla="*/ 2444097 w 3837061"/>
              <a:gd name="connsiteY2" fmla="*/ 83915 h 2109269"/>
              <a:gd name="connsiteX3" fmla="*/ 3837061 w 3837061"/>
              <a:gd name="connsiteY3" fmla="*/ 2109269 h 21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061" h="2109269">
                <a:moveTo>
                  <a:pt x="0" y="536842"/>
                </a:moveTo>
                <a:cubicBezTo>
                  <a:pt x="338983" y="506220"/>
                  <a:pt x="677966" y="475598"/>
                  <a:pt x="1085315" y="400110"/>
                </a:cubicBezTo>
                <a:cubicBezTo>
                  <a:pt x="1492664" y="324622"/>
                  <a:pt x="1985473" y="-200945"/>
                  <a:pt x="2444097" y="83915"/>
                </a:cubicBezTo>
                <a:cubicBezTo>
                  <a:pt x="2902721" y="368775"/>
                  <a:pt x="3369891" y="1239022"/>
                  <a:pt x="3837061" y="2109269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34873" y="5121550"/>
                <a:ext cx="1794979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873" y="5121550"/>
                <a:ext cx="1794979" cy="6117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08304" y="884640"/>
                <a:ext cx="1140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884640"/>
                <a:ext cx="11406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982720" y="4744391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720" y="4744391"/>
                <a:ext cx="46621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07904" y="855935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855935"/>
                <a:ext cx="46621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316416" y="2880918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880918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868144" y="2808910"/>
            <a:ext cx="0" cy="2964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84168" y="2664894"/>
            <a:ext cx="0" cy="4404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90578" y="2566363"/>
            <a:ext cx="0" cy="5353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28303" y="3021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4462" y="3024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4502" y="3024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6905" y="238169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W*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14" idx="1"/>
          </p:cNvCxnSpPr>
          <p:nvPr/>
        </p:nvCxnSpPr>
        <p:spPr>
          <a:xfrm flipH="1">
            <a:off x="6660232" y="2566363"/>
            <a:ext cx="48667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512" y="2160838"/>
            <a:ext cx="4002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To grow a mineral from r</a:t>
            </a:r>
            <a:r>
              <a:rPr lang="de-AT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 to r</a:t>
            </a:r>
            <a:r>
              <a:rPr lang="de-AT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, you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spend more energy in the surface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than the energy you get from the volume 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3397748"/>
            <a:ext cx="370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grow a mineral you need a nucleus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with radius r*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5548590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How can we get r* and W*?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9530" y="936702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95754" y="1089102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580501" y="1069306"/>
            <a:ext cx="2948299" cy="2033899"/>
          </a:xfrm>
          <a:custGeom>
            <a:avLst/>
            <a:gdLst>
              <a:gd name="connsiteX0" fmla="*/ 0 w 2948299"/>
              <a:gd name="connsiteY0" fmla="*/ 2033899 h 2033899"/>
              <a:gd name="connsiteX1" fmla="*/ 1692067 w 2948299"/>
              <a:gd name="connsiteY1" fmla="*/ 1546789 h 2033899"/>
              <a:gd name="connsiteX2" fmla="*/ 2948299 w 2948299"/>
              <a:gd name="connsiteY2" fmla="*/ 0 h 203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8299" h="2033899">
                <a:moveTo>
                  <a:pt x="0" y="2033899"/>
                </a:moveTo>
                <a:cubicBezTo>
                  <a:pt x="600342" y="1959835"/>
                  <a:pt x="1200684" y="1885772"/>
                  <a:pt x="1692067" y="1546789"/>
                </a:cubicBezTo>
                <a:cubicBezTo>
                  <a:pt x="2183450" y="1207806"/>
                  <a:pt x="2565874" y="603903"/>
                  <a:pt x="294829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eform 12"/>
          <p:cNvSpPr/>
          <p:nvPr/>
        </p:nvSpPr>
        <p:spPr>
          <a:xfrm>
            <a:off x="4606138" y="3120297"/>
            <a:ext cx="2837204" cy="1862983"/>
          </a:xfrm>
          <a:custGeom>
            <a:avLst/>
            <a:gdLst>
              <a:gd name="connsiteX0" fmla="*/ 0 w 2837204"/>
              <a:gd name="connsiteY0" fmla="*/ 0 h 1862983"/>
              <a:gd name="connsiteX1" fmla="*/ 1692067 w 2837204"/>
              <a:gd name="connsiteY1" fmla="*/ 435836 h 1862983"/>
              <a:gd name="connsiteX2" fmla="*/ 2837204 w 2837204"/>
              <a:gd name="connsiteY2" fmla="*/ 1862983 h 186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7204" h="1862983">
                <a:moveTo>
                  <a:pt x="0" y="0"/>
                </a:moveTo>
                <a:cubicBezTo>
                  <a:pt x="609600" y="62669"/>
                  <a:pt x="1219200" y="125339"/>
                  <a:pt x="1692067" y="435836"/>
                </a:cubicBezTo>
                <a:cubicBezTo>
                  <a:pt x="2164934" y="746333"/>
                  <a:pt x="2501069" y="1304658"/>
                  <a:pt x="2837204" y="1862983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eform 14"/>
          <p:cNvSpPr/>
          <p:nvPr/>
        </p:nvSpPr>
        <p:spPr>
          <a:xfrm>
            <a:off x="4631776" y="2566363"/>
            <a:ext cx="3837061" cy="2109269"/>
          </a:xfrm>
          <a:custGeom>
            <a:avLst/>
            <a:gdLst>
              <a:gd name="connsiteX0" fmla="*/ 0 w 3837061"/>
              <a:gd name="connsiteY0" fmla="*/ 536842 h 2109269"/>
              <a:gd name="connsiteX1" fmla="*/ 1085315 w 3837061"/>
              <a:gd name="connsiteY1" fmla="*/ 400110 h 2109269"/>
              <a:gd name="connsiteX2" fmla="*/ 2444097 w 3837061"/>
              <a:gd name="connsiteY2" fmla="*/ 83915 h 2109269"/>
              <a:gd name="connsiteX3" fmla="*/ 3837061 w 3837061"/>
              <a:gd name="connsiteY3" fmla="*/ 2109269 h 21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061" h="2109269">
                <a:moveTo>
                  <a:pt x="0" y="536842"/>
                </a:moveTo>
                <a:cubicBezTo>
                  <a:pt x="338983" y="506220"/>
                  <a:pt x="677966" y="475598"/>
                  <a:pt x="1085315" y="400110"/>
                </a:cubicBezTo>
                <a:cubicBezTo>
                  <a:pt x="1492664" y="324622"/>
                  <a:pt x="1985473" y="-200945"/>
                  <a:pt x="2444097" y="83915"/>
                </a:cubicBezTo>
                <a:cubicBezTo>
                  <a:pt x="2902721" y="368775"/>
                  <a:pt x="3369891" y="1239022"/>
                  <a:pt x="3837061" y="2109269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31310" y="5121550"/>
                <a:ext cx="1794979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10" y="5121550"/>
                <a:ext cx="1794979" cy="6117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04741" y="884640"/>
                <a:ext cx="1140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41" y="884640"/>
                <a:ext cx="11406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279157" y="4744391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57" y="4744391"/>
                <a:ext cx="46621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04341" y="855935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41" y="855935"/>
                <a:ext cx="46621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612853" y="2880918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853" y="2880918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164581" y="2808910"/>
            <a:ext cx="0" cy="2964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80605" y="2664894"/>
            <a:ext cx="0" cy="4404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87015" y="2566363"/>
            <a:ext cx="0" cy="5353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4740" y="3021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0899" y="3024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0939" y="3024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3342" y="238169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W*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14" idx="1"/>
          </p:cNvCxnSpPr>
          <p:nvPr/>
        </p:nvCxnSpPr>
        <p:spPr>
          <a:xfrm flipH="1">
            <a:off x="6956669" y="2566363"/>
            <a:ext cx="48667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116632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How can we get r* and W*?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1340768"/>
                <a:ext cx="3889976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i="1">
                              <a:latin typeface="Cambria Math"/>
                            </a:rPr>
                            <m:t>𝑑𝑊</m:t>
                          </m:r>
                        </m:num>
                        <m:den>
                          <m:r>
                            <a:rPr lang="de-AT" i="1"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a:rPr lang="de-AT" i="1">
                          <a:latin typeface="Cambria Math"/>
                        </a:rPr>
                        <m:t>= 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AT" i="1">
                              <a:latin typeface="Cambria Math"/>
                            </a:rPr>
                            <m:t>4</m:t>
                          </m:r>
                          <m:r>
                            <a:rPr lang="de-AT" i="1">
                              <a:latin typeface="Cambria Math"/>
                            </a:rPr>
                            <m:t>𝜋</m:t>
                          </m:r>
                          <m:r>
                            <a:rPr lang="de-AT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+ 8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3889976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51520" y="2162682"/>
                <a:ext cx="1019831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i="1">
                              <a:latin typeface="Cambria Math"/>
                            </a:rPr>
                            <m:t>𝑑𝑊</m:t>
                          </m:r>
                        </m:num>
                        <m:den>
                          <m:r>
                            <a:rPr lang="de-AT" i="1"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a:rPr lang="de-AT" i="1">
                          <a:latin typeface="Cambria Math"/>
                        </a:rPr>
                        <m:t>=</m:t>
                      </m:r>
                      <m:r>
                        <a:rPr lang="de-AT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62682"/>
                <a:ext cx="1019831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51520" y="2954770"/>
                <a:ext cx="293458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AT" i="1">
                              <a:latin typeface="Cambria Math"/>
                            </a:rPr>
                            <m:t>4</m:t>
                          </m:r>
                          <m:r>
                            <a:rPr lang="de-AT" i="1">
                              <a:latin typeface="Cambria Math"/>
                            </a:rPr>
                            <m:t>𝜋</m:t>
                          </m:r>
                          <m:r>
                            <a:rPr lang="de-AT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b="0" i="1" smtClean="0">
                          <a:latin typeface="Cambria Math"/>
                        </a:rPr>
                        <m:t>=</m:t>
                      </m:r>
                      <m:r>
                        <a:rPr lang="de-AT" i="1">
                          <a:latin typeface="Cambria Math"/>
                        </a:rPr>
                        <m:t> 8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54770"/>
                <a:ext cx="2934586" cy="3755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46481" y="3485496"/>
                <a:ext cx="1776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b="0" i="1" smtClean="0">
                          <a:latin typeface="Cambria Math"/>
                        </a:rPr>
                        <m:t>=2</m:t>
                      </m:r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81" y="3485496"/>
                <a:ext cx="177644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55576" y="3923764"/>
                <a:ext cx="1534907" cy="658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de-A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AT" i="1">
                              <a:latin typeface="Cambria Math"/>
                            </a:rPr>
                            <m:t>𝛿</m:t>
                          </m:r>
                        </m:num>
                        <m:den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23764"/>
                <a:ext cx="1534907" cy="6581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3084" y="513038"/>
                <a:ext cx="3548536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  <m:r>
                        <a:rPr lang="de-AT" i="1">
                          <a:latin typeface="Cambria Math"/>
                        </a:rPr>
                        <m:t>= 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+4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4" y="513038"/>
                <a:ext cx="3548536" cy="61170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9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404664"/>
            <a:ext cx="55707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Yakov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Frenkel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(or, sometimes,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Jakov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Jacov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proposed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1926 and then elaborated the idea of diffusion 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crystals through local defects (vacancies and interstitial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atoms). He introduced several mechanisms of diffusion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found rate constants from experimental data. Later,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Nowadays, it is universally recognized that atomic defects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necessary to mediate diffusion in crystals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upload.wikimedia.org/wikipedia/commons/thumb/5/5b/Yakov_Frenkel.jpg/200px-Yakov_Fren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562562" cy="3600400"/>
          </a:xfrm>
          <a:prstGeom prst="rect">
            <a:avLst/>
          </a:prstGeom>
          <a:noFill/>
        </p:spPr>
      </p:pic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6 --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9530" y="936702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95754" y="1089102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580501" y="1069306"/>
            <a:ext cx="2948299" cy="2033899"/>
          </a:xfrm>
          <a:custGeom>
            <a:avLst/>
            <a:gdLst>
              <a:gd name="connsiteX0" fmla="*/ 0 w 2948299"/>
              <a:gd name="connsiteY0" fmla="*/ 2033899 h 2033899"/>
              <a:gd name="connsiteX1" fmla="*/ 1692067 w 2948299"/>
              <a:gd name="connsiteY1" fmla="*/ 1546789 h 2033899"/>
              <a:gd name="connsiteX2" fmla="*/ 2948299 w 2948299"/>
              <a:gd name="connsiteY2" fmla="*/ 0 h 203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8299" h="2033899">
                <a:moveTo>
                  <a:pt x="0" y="2033899"/>
                </a:moveTo>
                <a:cubicBezTo>
                  <a:pt x="600342" y="1959835"/>
                  <a:pt x="1200684" y="1885772"/>
                  <a:pt x="1692067" y="1546789"/>
                </a:cubicBezTo>
                <a:cubicBezTo>
                  <a:pt x="2183450" y="1207806"/>
                  <a:pt x="2565874" y="603903"/>
                  <a:pt x="294829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eform 12"/>
          <p:cNvSpPr/>
          <p:nvPr/>
        </p:nvSpPr>
        <p:spPr>
          <a:xfrm>
            <a:off x="4606138" y="3120297"/>
            <a:ext cx="2837204" cy="1862983"/>
          </a:xfrm>
          <a:custGeom>
            <a:avLst/>
            <a:gdLst>
              <a:gd name="connsiteX0" fmla="*/ 0 w 2837204"/>
              <a:gd name="connsiteY0" fmla="*/ 0 h 1862983"/>
              <a:gd name="connsiteX1" fmla="*/ 1692067 w 2837204"/>
              <a:gd name="connsiteY1" fmla="*/ 435836 h 1862983"/>
              <a:gd name="connsiteX2" fmla="*/ 2837204 w 2837204"/>
              <a:gd name="connsiteY2" fmla="*/ 1862983 h 186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7204" h="1862983">
                <a:moveTo>
                  <a:pt x="0" y="0"/>
                </a:moveTo>
                <a:cubicBezTo>
                  <a:pt x="609600" y="62669"/>
                  <a:pt x="1219200" y="125339"/>
                  <a:pt x="1692067" y="435836"/>
                </a:cubicBezTo>
                <a:cubicBezTo>
                  <a:pt x="2164934" y="746333"/>
                  <a:pt x="2501069" y="1304658"/>
                  <a:pt x="2837204" y="1862983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eform 14"/>
          <p:cNvSpPr/>
          <p:nvPr/>
        </p:nvSpPr>
        <p:spPr>
          <a:xfrm>
            <a:off x="4631776" y="2566363"/>
            <a:ext cx="3837061" cy="2109269"/>
          </a:xfrm>
          <a:custGeom>
            <a:avLst/>
            <a:gdLst>
              <a:gd name="connsiteX0" fmla="*/ 0 w 3837061"/>
              <a:gd name="connsiteY0" fmla="*/ 536842 h 2109269"/>
              <a:gd name="connsiteX1" fmla="*/ 1085315 w 3837061"/>
              <a:gd name="connsiteY1" fmla="*/ 400110 h 2109269"/>
              <a:gd name="connsiteX2" fmla="*/ 2444097 w 3837061"/>
              <a:gd name="connsiteY2" fmla="*/ 83915 h 2109269"/>
              <a:gd name="connsiteX3" fmla="*/ 3837061 w 3837061"/>
              <a:gd name="connsiteY3" fmla="*/ 2109269 h 21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061" h="2109269">
                <a:moveTo>
                  <a:pt x="0" y="536842"/>
                </a:moveTo>
                <a:cubicBezTo>
                  <a:pt x="338983" y="506220"/>
                  <a:pt x="677966" y="475598"/>
                  <a:pt x="1085315" y="400110"/>
                </a:cubicBezTo>
                <a:cubicBezTo>
                  <a:pt x="1492664" y="324622"/>
                  <a:pt x="1985473" y="-200945"/>
                  <a:pt x="2444097" y="83915"/>
                </a:cubicBezTo>
                <a:cubicBezTo>
                  <a:pt x="2902721" y="368775"/>
                  <a:pt x="3369891" y="1239022"/>
                  <a:pt x="3837061" y="2109269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31310" y="5121550"/>
                <a:ext cx="1794979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10" y="5121550"/>
                <a:ext cx="1794979" cy="6117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04741" y="884640"/>
                <a:ext cx="1140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41" y="884640"/>
                <a:ext cx="11406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279157" y="4744391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57" y="4744391"/>
                <a:ext cx="46621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04341" y="855935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41" y="855935"/>
                <a:ext cx="46621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612853" y="2880918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853" y="2880918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164581" y="2808910"/>
            <a:ext cx="0" cy="2964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80605" y="2664894"/>
            <a:ext cx="0" cy="4404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87015" y="2566363"/>
            <a:ext cx="0" cy="5353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4740" y="3021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0899" y="3024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0939" y="3024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3342" y="238169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W*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14" idx="1"/>
          </p:cNvCxnSpPr>
          <p:nvPr/>
        </p:nvCxnSpPr>
        <p:spPr>
          <a:xfrm flipH="1">
            <a:off x="6956669" y="2566363"/>
            <a:ext cx="48667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116632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How can we get r* and W*?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115616" y="1556792"/>
                <a:ext cx="1661609" cy="658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de-A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AT" i="1">
                              <a:latin typeface="Cambria Math"/>
                            </a:rPr>
                            <m:t>𝛿</m:t>
                          </m:r>
                        </m:num>
                        <m:den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𝐺𝑣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56792"/>
                <a:ext cx="1661609" cy="6581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3084" y="513038"/>
                <a:ext cx="4003725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/>
                        </a:rPr>
                        <m:t>𝑊</m:t>
                      </m:r>
                      <m:r>
                        <a:rPr lang="de-AT" i="1" smtClean="0">
                          <a:latin typeface="Cambria Math"/>
                        </a:rPr>
                        <m:t>= 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𝐺𝑣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+4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4" y="513038"/>
                <a:ext cx="4003725" cy="6117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35" idx="0"/>
          </p:cNvCxnSpPr>
          <p:nvPr/>
        </p:nvCxnSpPr>
        <p:spPr>
          <a:xfrm flipV="1">
            <a:off x="1946421" y="1040602"/>
            <a:ext cx="1185419" cy="516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5" idx="0"/>
          </p:cNvCxnSpPr>
          <p:nvPr/>
        </p:nvCxnSpPr>
        <p:spPr>
          <a:xfrm flipH="1" flipV="1">
            <a:off x="1691680" y="1040602"/>
            <a:ext cx="254741" cy="516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5616" y="2885110"/>
                <a:ext cx="2141868" cy="720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  <m:r>
                        <a:rPr lang="de-AT" i="1">
                          <a:latin typeface="Cambria Math"/>
                        </a:rPr>
                        <m:t>∗ = </m:t>
                      </m:r>
                      <m:f>
                        <m:fPr>
                          <m:ctrlPr>
                            <a:rPr lang="de-A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i="1">
                              <a:latin typeface="Cambria Math"/>
                            </a:rPr>
                            <m:t>16</m:t>
                          </m:r>
                          <m:r>
                            <a:rPr lang="de-AT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AT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de-AT" i="1">
                          <a:latin typeface="Cambria Math"/>
                        </a:rPr>
                        <m:t> (</m:t>
                      </m:r>
                      <m:f>
                        <m:fPr>
                          <m:ctrlPr>
                            <a:rPr lang="de-AT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AT" i="1">
                                  <a:latin typeface="Cambria Math"/>
                                </a:rPr>
                                <m:t>3  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𝑑𝐺𝑣</m:t>
                              </m:r>
                            </m:e>
                            <m:sup>
                              <m:r>
                                <a:rPr lang="de-A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AT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885110"/>
                <a:ext cx="2141868" cy="7201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15"/>
          <p:cNvSpPr txBox="1">
            <a:spLocks noChangeArrowheads="1"/>
          </p:cNvSpPr>
          <p:nvPr/>
        </p:nvSpPr>
        <p:spPr bwMode="auto">
          <a:xfrm>
            <a:off x="1187624" y="5055567"/>
            <a:ext cx="2371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306300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will happen if we change</a:t>
            </a:r>
          </a:p>
          <a:p>
            <a:r>
              <a:rPr lang="de-A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temperature?</a:t>
            </a: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8976" y="5579948"/>
            <a:ext cx="238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5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  ---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93041" y="5550024"/>
                <a:ext cx="1185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AT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/>
                              </a:rPr>
                              <m:t>𝑟</m:t>
                            </m:r>
                            <m:r>
                              <a:rPr lang="de-AT" b="0" i="1" smtClean="0">
                                <a:latin typeface="Cambria Math"/>
                              </a:rPr>
                              <m:t>∗</m:t>
                            </m:r>
                          </m:e>
                        </m:d>
                      </m:e>
                      <m:sup>
                        <m:r>
                          <a:rPr lang="de-AT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de-AT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∞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41" y="5550024"/>
                <a:ext cx="118596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389581" y="6011996"/>
                <a:ext cx="1300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AT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/>
                              </a:rPr>
                              <m:t>𝑊</m:t>
                            </m:r>
                            <m:r>
                              <a:rPr lang="de-AT" b="0" i="1" smtClean="0">
                                <a:latin typeface="Cambria Math"/>
                              </a:rPr>
                              <m:t>∗</m:t>
                            </m:r>
                          </m:e>
                        </m:d>
                      </m:e>
                      <m:sup>
                        <m:r>
                          <a:rPr lang="de-AT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de-AT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∞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81" y="6011996"/>
                <a:ext cx="130054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393041" y="6397015"/>
            <a:ext cx="449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We need super-cooling to form a new mineral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51538" y="240702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67762" y="393102"/>
            <a:ext cx="0" cy="403244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652509" y="373306"/>
            <a:ext cx="2948299" cy="2033899"/>
          </a:xfrm>
          <a:custGeom>
            <a:avLst/>
            <a:gdLst>
              <a:gd name="connsiteX0" fmla="*/ 0 w 2948299"/>
              <a:gd name="connsiteY0" fmla="*/ 2033899 h 2033899"/>
              <a:gd name="connsiteX1" fmla="*/ 1692067 w 2948299"/>
              <a:gd name="connsiteY1" fmla="*/ 1546789 h 2033899"/>
              <a:gd name="connsiteX2" fmla="*/ 2948299 w 2948299"/>
              <a:gd name="connsiteY2" fmla="*/ 0 h 203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8299" h="2033899">
                <a:moveTo>
                  <a:pt x="0" y="2033899"/>
                </a:moveTo>
                <a:cubicBezTo>
                  <a:pt x="600342" y="1959835"/>
                  <a:pt x="1200684" y="1885772"/>
                  <a:pt x="1692067" y="1546789"/>
                </a:cubicBezTo>
                <a:cubicBezTo>
                  <a:pt x="2183450" y="1207806"/>
                  <a:pt x="2565874" y="603903"/>
                  <a:pt x="294829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eform 12"/>
          <p:cNvSpPr/>
          <p:nvPr/>
        </p:nvSpPr>
        <p:spPr>
          <a:xfrm>
            <a:off x="4678146" y="2424297"/>
            <a:ext cx="2837204" cy="1862983"/>
          </a:xfrm>
          <a:custGeom>
            <a:avLst/>
            <a:gdLst>
              <a:gd name="connsiteX0" fmla="*/ 0 w 2837204"/>
              <a:gd name="connsiteY0" fmla="*/ 0 h 1862983"/>
              <a:gd name="connsiteX1" fmla="*/ 1692067 w 2837204"/>
              <a:gd name="connsiteY1" fmla="*/ 435836 h 1862983"/>
              <a:gd name="connsiteX2" fmla="*/ 2837204 w 2837204"/>
              <a:gd name="connsiteY2" fmla="*/ 1862983 h 186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7204" h="1862983">
                <a:moveTo>
                  <a:pt x="0" y="0"/>
                </a:moveTo>
                <a:cubicBezTo>
                  <a:pt x="609600" y="62669"/>
                  <a:pt x="1219200" y="125339"/>
                  <a:pt x="1692067" y="435836"/>
                </a:cubicBezTo>
                <a:cubicBezTo>
                  <a:pt x="2164934" y="746333"/>
                  <a:pt x="2501069" y="1304658"/>
                  <a:pt x="2837204" y="1862983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eform 14"/>
          <p:cNvSpPr/>
          <p:nvPr/>
        </p:nvSpPr>
        <p:spPr>
          <a:xfrm>
            <a:off x="4703784" y="1870363"/>
            <a:ext cx="3837061" cy="2109269"/>
          </a:xfrm>
          <a:custGeom>
            <a:avLst/>
            <a:gdLst>
              <a:gd name="connsiteX0" fmla="*/ 0 w 3837061"/>
              <a:gd name="connsiteY0" fmla="*/ 536842 h 2109269"/>
              <a:gd name="connsiteX1" fmla="*/ 1085315 w 3837061"/>
              <a:gd name="connsiteY1" fmla="*/ 400110 h 2109269"/>
              <a:gd name="connsiteX2" fmla="*/ 2444097 w 3837061"/>
              <a:gd name="connsiteY2" fmla="*/ 83915 h 2109269"/>
              <a:gd name="connsiteX3" fmla="*/ 3837061 w 3837061"/>
              <a:gd name="connsiteY3" fmla="*/ 2109269 h 21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061" h="2109269">
                <a:moveTo>
                  <a:pt x="0" y="536842"/>
                </a:moveTo>
                <a:cubicBezTo>
                  <a:pt x="338983" y="506220"/>
                  <a:pt x="677966" y="475598"/>
                  <a:pt x="1085315" y="400110"/>
                </a:cubicBezTo>
                <a:cubicBezTo>
                  <a:pt x="1492664" y="324622"/>
                  <a:pt x="1985473" y="-200945"/>
                  <a:pt x="2444097" y="83915"/>
                </a:cubicBezTo>
                <a:cubicBezTo>
                  <a:pt x="2902721" y="368775"/>
                  <a:pt x="3369891" y="1239022"/>
                  <a:pt x="3837061" y="2109269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703318" y="4425550"/>
                <a:ext cx="1794979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de-AT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318" y="4425550"/>
                <a:ext cx="1794979" cy="6117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76749" y="188640"/>
                <a:ext cx="1140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749" y="188640"/>
                <a:ext cx="11406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351165" y="4048391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165" y="4048391"/>
                <a:ext cx="46621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249799" y="179348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99" y="179348"/>
                <a:ext cx="46621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684861" y="2184918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61" y="2184918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236589" y="2112910"/>
            <a:ext cx="0" cy="2964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52613" y="1968894"/>
            <a:ext cx="0" cy="4404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9023" y="1870363"/>
            <a:ext cx="0" cy="5353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748" y="2325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42907" y="2328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2947" y="23289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AT" sz="1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de-AT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5350" y="168569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W*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14" idx="1"/>
          </p:cNvCxnSpPr>
          <p:nvPr/>
        </p:nvCxnSpPr>
        <p:spPr>
          <a:xfrm flipH="1">
            <a:off x="7028677" y="1870363"/>
            <a:ext cx="48667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11663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Times New Roman" pitchFamily="18" charset="0"/>
                <a:cs typeface="Times New Roman" pitchFamily="18" charset="0"/>
              </a:rPr>
              <a:t>Strain term</a:t>
            </a:r>
            <a:endParaRPr lang="de-AT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3084" y="4401470"/>
                <a:ext cx="4877617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/>
                        </a:rPr>
                        <m:t>𝑊</m:t>
                      </m:r>
                      <m:r>
                        <a:rPr lang="de-AT" i="1" smtClean="0">
                          <a:latin typeface="Cambria Math"/>
                        </a:rPr>
                        <m:t>= −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de-AT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3 </m:t>
                          </m:r>
                        </m:sup>
                      </m:sSup>
                      <m:d>
                        <m:dPr>
                          <m:ctrlPr>
                            <a:rPr lang="de-A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/>
                            </a:rPr>
                            <m:t>∆</m:t>
                          </m:r>
                          <m:r>
                            <a:rPr lang="de-AT" i="1">
                              <a:latin typeface="Cambria Math"/>
                            </a:rPr>
                            <m:t>𝐺𝑣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𝐶𝐾</m:t>
                          </m:r>
                          <m:sSup>
                            <m:sSup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A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AT" i="1">
                          <a:latin typeface="Cambria Math"/>
                        </a:rPr>
                        <m:t> +4</m:t>
                      </m:r>
                      <m:r>
                        <a:rPr lang="de-AT" i="1">
                          <a:latin typeface="Cambria Math"/>
                        </a:rPr>
                        <m:t>𝜋</m:t>
                      </m:r>
                      <m:r>
                        <a:rPr lang="de-AT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A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AT" b="0" i="1" smtClean="0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de-AT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AT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4" y="4401470"/>
                <a:ext cx="4877617" cy="6117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1265551" y="1460381"/>
            <a:ext cx="961840" cy="868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Freeform 32"/>
          <p:cNvSpPr/>
          <p:nvPr/>
        </p:nvSpPr>
        <p:spPr>
          <a:xfrm>
            <a:off x="1276613" y="740229"/>
            <a:ext cx="192958" cy="2383971"/>
          </a:xfrm>
          <a:custGeom>
            <a:avLst/>
            <a:gdLst>
              <a:gd name="connsiteX0" fmla="*/ 51444 w 192958"/>
              <a:gd name="connsiteY0" fmla="*/ 0 h 2383971"/>
              <a:gd name="connsiteX1" fmla="*/ 7901 w 192958"/>
              <a:gd name="connsiteY1" fmla="*/ 1143000 h 2383971"/>
              <a:gd name="connsiteX2" fmla="*/ 192958 w 192958"/>
              <a:gd name="connsiteY2" fmla="*/ 2383971 h 2383971"/>
              <a:gd name="connsiteX3" fmla="*/ 192958 w 192958"/>
              <a:gd name="connsiteY3" fmla="*/ 2383971 h 23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58" h="2383971">
                <a:moveTo>
                  <a:pt x="51444" y="0"/>
                </a:moveTo>
                <a:cubicBezTo>
                  <a:pt x="17879" y="372836"/>
                  <a:pt x="-15685" y="745672"/>
                  <a:pt x="7901" y="1143000"/>
                </a:cubicBezTo>
                <a:cubicBezTo>
                  <a:pt x="31487" y="1540329"/>
                  <a:pt x="192958" y="2383971"/>
                  <a:pt x="192958" y="2383971"/>
                </a:cubicBezTo>
                <a:lnTo>
                  <a:pt x="192958" y="238397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Freeform 36"/>
          <p:cNvSpPr/>
          <p:nvPr/>
        </p:nvSpPr>
        <p:spPr>
          <a:xfrm>
            <a:off x="2046322" y="692696"/>
            <a:ext cx="192958" cy="2383971"/>
          </a:xfrm>
          <a:custGeom>
            <a:avLst/>
            <a:gdLst>
              <a:gd name="connsiteX0" fmla="*/ 51444 w 192958"/>
              <a:gd name="connsiteY0" fmla="*/ 0 h 2383971"/>
              <a:gd name="connsiteX1" fmla="*/ 7901 w 192958"/>
              <a:gd name="connsiteY1" fmla="*/ 1143000 h 2383971"/>
              <a:gd name="connsiteX2" fmla="*/ 192958 w 192958"/>
              <a:gd name="connsiteY2" fmla="*/ 2383971 h 2383971"/>
              <a:gd name="connsiteX3" fmla="*/ 192958 w 192958"/>
              <a:gd name="connsiteY3" fmla="*/ 2383971 h 23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58" h="2383971">
                <a:moveTo>
                  <a:pt x="51444" y="0"/>
                </a:moveTo>
                <a:cubicBezTo>
                  <a:pt x="17879" y="372836"/>
                  <a:pt x="-15685" y="745672"/>
                  <a:pt x="7901" y="1143000"/>
                </a:cubicBezTo>
                <a:cubicBezTo>
                  <a:pt x="31487" y="1540329"/>
                  <a:pt x="192958" y="2383971"/>
                  <a:pt x="192958" y="2383971"/>
                </a:cubicBezTo>
                <a:lnTo>
                  <a:pt x="192958" y="2383971"/>
                </a:lnTo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Freeform 37"/>
          <p:cNvSpPr/>
          <p:nvPr/>
        </p:nvSpPr>
        <p:spPr>
          <a:xfrm>
            <a:off x="1691680" y="332656"/>
            <a:ext cx="192958" cy="2383971"/>
          </a:xfrm>
          <a:custGeom>
            <a:avLst/>
            <a:gdLst>
              <a:gd name="connsiteX0" fmla="*/ 51444 w 192958"/>
              <a:gd name="connsiteY0" fmla="*/ 0 h 2383971"/>
              <a:gd name="connsiteX1" fmla="*/ 7901 w 192958"/>
              <a:gd name="connsiteY1" fmla="*/ 1143000 h 2383971"/>
              <a:gd name="connsiteX2" fmla="*/ 192958 w 192958"/>
              <a:gd name="connsiteY2" fmla="*/ 2383971 h 2383971"/>
              <a:gd name="connsiteX3" fmla="*/ 192958 w 192958"/>
              <a:gd name="connsiteY3" fmla="*/ 2383971 h 23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58" h="2383971">
                <a:moveTo>
                  <a:pt x="51444" y="0"/>
                </a:moveTo>
                <a:cubicBezTo>
                  <a:pt x="17879" y="372836"/>
                  <a:pt x="-15685" y="745672"/>
                  <a:pt x="7901" y="1143000"/>
                </a:cubicBezTo>
                <a:cubicBezTo>
                  <a:pt x="31487" y="1540329"/>
                  <a:pt x="192958" y="2383971"/>
                  <a:pt x="192958" y="2383971"/>
                </a:cubicBezTo>
                <a:lnTo>
                  <a:pt x="192958" y="2383971"/>
                </a:lnTo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Freeform 38"/>
          <p:cNvSpPr/>
          <p:nvPr/>
        </p:nvSpPr>
        <p:spPr>
          <a:xfrm>
            <a:off x="1714746" y="1024272"/>
            <a:ext cx="192958" cy="2383971"/>
          </a:xfrm>
          <a:custGeom>
            <a:avLst/>
            <a:gdLst>
              <a:gd name="connsiteX0" fmla="*/ 51444 w 192958"/>
              <a:gd name="connsiteY0" fmla="*/ 0 h 2383971"/>
              <a:gd name="connsiteX1" fmla="*/ 7901 w 192958"/>
              <a:gd name="connsiteY1" fmla="*/ 1143000 h 2383971"/>
              <a:gd name="connsiteX2" fmla="*/ 192958 w 192958"/>
              <a:gd name="connsiteY2" fmla="*/ 2383971 h 2383971"/>
              <a:gd name="connsiteX3" fmla="*/ 192958 w 192958"/>
              <a:gd name="connsiteY3" fmla="*/ 2383971 h 238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58" h="2383971">
                <a:moveTo>
                  <a:pt x="51444" y="0"/>
                </a:moveTo>
                <a:cubicBezTo>
                  <a:pt x="17879" y="372836"/>
                  <a:pt x="-15685" y="745672"/>
                  <a:pt x="7901" y="1143000"/>
                </a:cubicBezTo>
                <a:cubicBezTo>
                  <a:pt x="31487" y="1540329"/>
                  <a:pt x="192958" y="2383971"/>
                  <a:pt x="192958" y="2383971"/>
                </a:cubicBezTo>
                <a:lnTo>
                  <a:pt x="192958" y="2383971"/>
                </a:lnTo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9512" y="5390504"/>
                <a:ext cx="5835893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 smtClean="0">
                    <a:latin typeface="Times New Roman" pitchFamily="18" charset="0"/>
                    <a:cs typeface="Times New Roman" pitchFamily="18" charset="0"/>
                  </a:rPr>
                  <a:t>Where C is composition difference between new mineral and</a:t>
                </a:r>
              </a:p>
              <a:p>
                <a:r>
                  <a:rPr lang="de-AT" dirty="0" smtClean="0">
                    <a:latin typeface="Times New Roman" pitchFamily="18" charset="0"/>
                    <a:cs typeface="Times New Roman" pitchFamily="18" charset="0"/>
                  </a:rPr>
                  <a:t>ground matric, K is bulk moduls and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AT" i="1">
                            <a:latin typeface="Cambria Math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/>
                          </a:rPr>
                          <m:t>𝛾</m:t>
                        </m:r>
                      </m:e>
                      <m:sup/>
                    </m:sSup>
                    <m:r>
                      <m:rPr>
                        <m:sty m:val="p"/>
                      </m:rPr>
                      <a:rPr lang="de-AT" b="0" i="0" smtClean="0">
                        <a:latin typeface="Cambria Math"/>
                      </a:rPr>
                      <m:t>is</m:t>
                    </m:r>
                    <m:r>
                      <a:rPr lang="de-AT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/>
                      </a:rPr>
                      <m:t>shear</m:t>
                    </m:r>
                    <m:r>
                      <a:rPr lang="de-AT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/>
                      </a:rPr>
                      <m:t>strain</m:t>
                    </m:r>
                  </m:oMath>
                </a14:m>
                <a:endParaRPr lang="de-AT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90504"/>
                <a:ext cx="5835893" cy="669992"/>
              </a:xfrm>
              <a:prstGeom prst="rect">
                <a:avLst/>
              </a:prstGeom>
              <a:blipFill rotWithShape="1">
                <a:blip r:embed="rId8"/>
                <a:stretch>
                  <a:fillRect l="-835" t="-4545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>
            <a:off x="4716966" y="2408663"/>
            <a:ext cx="3021980" cy="1717288"/>
          </a:xfrm>
          <a:custGeom>
            <a:avLst/>
            <a:gdLst>
              <a:gd name="connsiteX0" fmla="*/ 0 w 3021980"/>
              <a:gd name="connsiteY0" fmla="*/ 0 h 1717288"/>
              <a:gd name="connsiteX1" fmla="*/ 1973766 w 3021980"/>
              <a:gd name="connsiteY1" fmla="*/ 390293 h 1717288"/>
              <a:gd name="connsiteX2" fmla="*/ 3021980 w 3021980"/>
              <a:gd name="connsiteY2" fmla="*/ 1717288 h 17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1980" h="1717288">
                <a:moveTo>
                  <a:pt x="0" y="0"/>
                </a:moveTo>
                <a:cubicBezTo>
                  <a:pt x="735051" y="52039"/>
                  <a:pt x="1470103" y="104078"/>
                  <a:pt x="1973766" y="390293"/>
                </a:cubicBezTo>
                <a:cubicBezTo>
                  <a:pt x="2477429" y="676508"/>
                  <a:pt x="2749704" y="1196898"/>
                  <a:pt x="3021980" y="1717288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Freeform 41"/>
          <p:cNvSpPr/>
          <p:nvPr/>
        </p:nvSpPr>
        <p:spPr>
          <a:xfrm>
            <a:off x="4795024" y="1621042"/>
            <a:ext cx="4125952" cy="2214978"/>
          </a:xfrm>
          <a:custGeom>
            <a:avLst/>
            <a:gdLst>
              <a:gd name="connsiteX0" fmla="*/ 0 w 4125952"/>
              <a:gd name="connsiteY0" fmla="*/ 776470 h 2214978"/>
              <a:gd name="connsiteX1" fmla="*/ 970156 w 4125952"/>
              <a:gd name="connsiteY1" fmla="*/ 676109 h 2214978"/>
              <a:gd name="connsiteX2" fmla="*/ 970156 w 4125952"/>
              <a:gd name="connsiteY2" fmla="*/ 676109 h 2214978"/>
              <a:gd name="connsiteX3" fmla="*/ 2509025 w 4125952"/>
              <a:gd name="connsiteY3" fmla="*/ 51641 h 2214978"/>
              <a:gd name="connsiteX4" fmla="*/ 4125952 w 4125952"/>
              <a:gd name="connsiteY4" fmla="*/ 2214978 h 221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952" h="2214978">
                <a:moveTo>
                  <a:pt x="0" y="776470"/>
                </a:moveTo>
                <a:lnTo>
                  <a:pt x="970156" y="676109"/>
                </a:lnTo>
                <a:lnTo>
                  <a:pt x="970156" y="676109"/>
                </a:lnTo>
                <a:cubicBezTo>
                  <a:pt x="1226634" y="572031"/>
                  <a:pt x="1983059" y="-204837"/>
                  <a:pt x="2509025" y="51641"/>
                </a:cubicBezTo>
                <a:cubicBezTo>
                  <a:pt x="3034991" y="308119"/>
                  <a:pt x="3580471" y="1261548"/>
                  <a:pt x="4125952" y="2214978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2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38203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Crystal defects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125" y="2996952"/>
            <a:ext cx="873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Point defects: Defects in the periodic structure of a crystal caused by the absence of an atom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or ion at a lattice site (vacancy), the presence of an additional atom in an interstitial position,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or the presence of a foreign ion at a lattice site (impurity)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790" y="980728"/>
            <a:ext cx="806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The periodic </a:t>
            </a:r>
            <a:r>
              <a:rPr lang="de-AT" dirty="0">
                <a:latin typeface="Times New Roman" pitchFamily="18" charset="0"/>
                <a:cs typeface="Times New Roman" pitchFamily="18" charset="0"/>
              </a:rPr>
              <a:t>crystal 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structure of solid crystal can be defected by four types of defect. 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6288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Point defects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Line defects</a:t>
            </a:r>
          </a:p>
          <a:p>
            <a:pPr marL="285750" indent="-285750">
              <a:buFont typeface="Arial" charset="0"/>
              <a:buChar char="•"/>
            </a:pP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Planar defects</a:t>
            </a:r>
          </a:p>
          <a:p>
            <a:pPr marL="285750" indent="-285750">
              <a:buFont typeface="Arial" charset="0"/>
              <a:buChar char="•"/>
            </a:pP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Bulk defects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commons/thumb/f/fe/Defecttypes.png/220px-Defect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89" y="4365104"/>
            <a:ext cx="31203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38203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Crystal defects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125" y="1524848"/>
            <a:ext cx="88120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Taking into account the restriction of electroneutrality. When an ion is removed from a lattice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Site, the crystal acuires a charge imbalance. This imbalance must be corrected if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Electroneutrality is to be mantained. In a simple ionic crystal there are two dominant types of</a:t>
            </a: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intrinisc defects</a:t>
            </a:r>
          </a:p>
          <a:p>
            <a:endParaRPr lang="de-AT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1- Schottky defect</a:t>
            </a:r>
          </a:p>
          <a:p>
            <a:endParaRPr lang="de-AT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A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Anti-Schottky </a:t>
            </a:r>
            <a:r>
              <a:rPr lang="de-AT" dirty="0">
                <a:latin typeface="Times New Roman" pitchFamily="18" charset="0"/>
                <a:cs typeface="Times New Roman" pitchFamily="18" charset="0"/>
              </a:rPr>
              <a:t>defect</a:t>
            </a:r>
            <a:endParaRPr lang="de-AT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AT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AT" dirty="0">
              <a:latin typeface="Times New Roman" pitchFamily="18" charset="0"/>
              <a:cs typeface="Times New Roman" pitchFamily="18" charset="0"/>
            </a:endParaRPr>
          </a:p>
          <a:p>
            <a:endParaRPr lang="de-AT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AT" dirty="0">
              <a:latin typeface="Times New Roman" pitchFamily="18" charset="0"/>
              <a:cs typeface="Times New Roman" pitchFamily="18" charset="0"/>
            </a:endParaRPr>
          </a:p>
          <a:p>
            <a:endParaRPr lang="de-AT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2- Frenkel defect</a:t>
            </a:r>
          </a:p>
          <a:p>
            <a:endParaRPr lang="de-AT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	Anti-Frenkel </a:t>
            </a:r>
            <a:r>
              <a:rPr lang="de-AT" dirty="0">
                <a:latin typeface="Times New Roman" pitchFamily="18" charset="0"/>
                <a:cs typeface="Times New Roman" pitchFamily="18" charset="0"/>
              </a:rPr>
              <a:t>defect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Point defects</a:t>
            </a: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education.mrsec.wisc.edu/SlideShow/slides/defects/Schottky_Frenk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r="48331" b="11091"/>
          <a:stretch/>
        </p:blipFill>
        <p:spPr bwMode="auto">
          <a:xfrm>
            <a:off x="4987781" y="2780087"/>
            <a:ext cx="3024336" cy="32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ucation.mrsec.wisc.edu/SlideShow/images/defects/fren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81" y="2852936"/>
            <a:ext cx="3024336" cy="31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38203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Crystal defects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438" y="1196752"/>
            <a:ext cx="85776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Line defects: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linear defects around which some of the atoms of the crystal lattice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misaligned.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two basic types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 defects,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defect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screw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defect.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Mixed"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defects,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combining aspects of both types, are also common.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Edge defects 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caused by the termination of a plane of atoms in the middle of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crystal.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such a case, the adjacent planes are not straight, but instead bend around the edge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terminating plane so that the crystal structure is perfectly ordered on either side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ile:Dislocation edge d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08944"/>
            <a:ext cx="3446512" cy="25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38203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Crystal defects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3" y="1124744"/>
            <a:ext cx="48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http://www.youtube.com/watch?v=dvDankgGBIs</a:t>
            </a:r>
          </a:p>
        </p:txBody>
      </p:sp>
    </p:spTree>
    <p:extLst>
      <p:ext uri="{BB962C8B-B14F-4D97-AF65-F5344CB8AC3E}">
        <p14:creationId xmlns:p14="http://schemas.microsoft.com/office/powerpoint/2010/main" val="34947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38203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Crystal defects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Planar defects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591" y="1446200"/>
            <a:ext cx="180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latin typeface="Times New Roman" pitchFamily="18" charset="0"/>
                <a:cs typeface="Times New Roman" pitchFamily="18" charset="0"/>
              </a:rPr>
              <a:t>Grain boundaries</a:t>
            </a:r>
          </a:p>
        </p:txBody>
      </p:sp>
      <p:pic>
        <p:nvPicPr>
          <p:cNvPr id="4098" name="Picture 2" descr="File:Crystall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81782"/>
            <a:ext cx="2726689" cy="23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artage.org.lb/en/themes/sciences/physics/solidstatephysics/atomicbonding/crystalstructure/Crystalline/Image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48" y="2564904"/>
            <a:ext cx="22002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orrosionlab.com/Failure-Analysis-Studies/Failure-Analysis-Images/20030.SCC.304H-pipeline/20030.microstructure-ditched-grain-bounda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581574"/>
            <a:ext cx="2048899" cy="23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38203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Crystal defects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Planar defects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99" y="1484784"/>
            <a:ext cx="176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latin typeface="Times New Roman" pitchFamily="18" charset="0"/>
                <a:cs typeface="Times New Roman" pitchFamily="18" charset="0"/>
              </a:rPr>
              <a:t>Twin Boundaries</a:t>
            </a:r>
          </a:p>
        </p:txBody>
      </p:sp>
      <p:pic>
        <p:nvPicPr>
          <p:cNvPr id="4102" name="Picture 6" descr="http://www.cartage.org.lb/en/themes/sciences/physics/solidstatephysics/atomicbonding/crystalstructure/Crystalline/Image4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2098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geo.arizona.edu/geo3xx/geo306_mdbarton/classonly/306%20Web%20Materials/306_Lecture041122_files/image0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80" y="2708920"/>
            <a:ext cx="2793340" cy="19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38203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Crystal defects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-381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Lecture 7 -- Tamer Abu-</a:t>
            </a:r>
            <a:r>
              <a:rPr lang="en-US" sz="1000" dirty="0" err="1" smtClean="0">
                <a:solidFill>
                  <a:srgbClr val="FFFFFF"/>
                </a:solidFill>
              </a:rPr>
              <a:t>Alam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Bulk defects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91683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Voids are small regions where there are no atoms, and can be thought of as clusters of vacancies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Impurities can cluster together to form small regions of a different phase. These are often called precipitates.</a:t>
            </a:r>
          </a:p>
        </p:txBody>
      </p:sp>
    </p:spTree>
    <p:extLst>
      <p:ext uri="{BB962C8B-B14F-4D97-AF65-F5344CB8AC3E}">
        <p14:creationId xmlns:p14="http://schemas.microsoft.com/office/powerpoint/2010/main" val="31940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On-screen Show (4:3)</PresentationFormat>
  <Paragraphs>205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</dc:creator>
  <cp:lastModifiedBy>Tamer Abu Alam</cp:lastModifiedBy>
  <cp:revision>60</cp:revision>
  <dcterms:created xsi:type="dcterms:W3CDTF">2012-11-06T16:31:36Z</dcterms:created>
  <dcterms:modified xsi:type="dcterms:W3CDTF">2012-11-13T19:33:15Z</dcterms:modified>
</cp:coreProperties>
</file>