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62" r:id="rId6"/>
    <p:sldMasterId id="2147483668" r:id="rId7"/>
  </p:sldMasterIdLst>
  <p:handoutMasterIdLst>
    <p:handoutMasterId r:id="rId59"/>
  </p:handoutMasterIdLst>
  <p:sldIdLst>
    <p:sldId id="256" r:id="rId8"/>
    <p:sldId id="271" r:id="rId9"/>
    <p:sldId id="272" r:id="rId10"/>
    <p:sldId id="257" r:id="rId11"/>
    <p:sldId id="265" r:id="rId12"/>
    <p:sldId id="259" r:id="rId13"/>
    <p:sldId id="267" r:id="rId14"/>
    <p:sldId id="268" r:id="rId15"/>
    <p:sldId id="269" r:id="rId16"/>
    <p:sldId id="266" r:id="rId17"/>
    <p:sldId id="260" r:id="rId18"/>
    <p:sldId id="261" r:id="rId19"/>
    <p:sldId id="262" r:id="rId20"/>
    <p:sldId id="263" r:id="rId21"/>
    <p:sldId id="307" r:id="rId22"/>
    <p:sldId id="273" r:id="rId23"/>
    <p:sldId id="274" r:id="rId24"/>
    <p:sldId id="275" r:id="rId25"/>
    <p:sldId id="315" r:id="rId26"/>
    <p:sldId id="316" r:id="rId27"/>
    <p:sldId id="276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33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764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50899-3D14-4A38-B0C5-4D2CF77B5B8A}" type="datetimeFigureOut">
              <a:rPr lang="nb-NO" smtClean="0"/>
              <a:t>29.11.2019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35F46-3402-4F9A-A575-76C8BB429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814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Document title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Author’s name and last name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/>
              <a:t>Address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the icon below to add a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58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526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0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Document title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Author’s name and last name</a:t>
            </a:r>
            <a:endParaRPr lang="en-US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/>
              <a:t>Address</a:t>
            </a:r>
            <a:endParaRPr lang="en-US" noProof="0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the icon below to add a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680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05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82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0224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46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Document title</a:t>
            </a:r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Author’s name and last name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/>
              <a:t>Address</a:t>
            </a:r>
            <a:endParaRPr lang="en-US" noProof="0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the icon below to add a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8539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4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1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7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3493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66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7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764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34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D04F-1236-467E-9692-03A99E9D4F97}" type="datetimeFigureOut">
              <a:rPr lang="nb-NO" smtClean="0"/>
              <a:t>29.11.2019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B9F8-E0B3-4589-836B-6FB842D089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617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Document title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Author’s name and last name</a:t>
            </a:r>
            <a:endParaRPr lang="en-US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/>
              <a:t>Address</a:t>
            </a:r>
            <a:endParaRPr lang="en-US" noProof="0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the icon below to add a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782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1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11/29/2019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94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11/29/2019</a:t>
            </a:fld>
            <a:endParaRPr lang="en-US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76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11/29/2019</a:t>
            </a:fld>
            <a:endParaRPr lang="en-US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8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11/29/2019</a:t>
            </a:fld>
            <a:endParaRPr lang="en-US" noProof="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25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ualam.info/" TargetMode="External"/><Relationship Id="rId2" Type="http://schemas.openxmlformats.org/officeDocument/2006/relationships/hyperlink" Target="mailto:Tamer.abu-alam@uit.n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bualam.info/thesis_writing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bualam.info/?page_id=386&amp;preview=true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ephorus.com/students/" TargetMode="External"/><Relationship Id="rId2" Type="http://schemas.openxmlformats.org/officeDocument/2006/relationships/hyperlink" Target="https://www.urkund.com/student/" TargetMode="Externa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iportal.uit.no/ldap-login?locale=en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munin.uit.no/" TargetMode="Externa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abualam.info/thesis_writing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it.no/om/enhet/artikkel?p_document_id=379758&amp;p_dimension_id=88137&amp;men=28714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abualam.info/wp-content/uploads/2019/04/supervision_contract.pd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M.Sc</a:t>
            </a:r>
            <a:r>
              <a:rPr lang="nb-NO" b="1" dirty="0"/>
              <a:t>. </a:t>
            </a:r>
            <a:r>
              <a:rPr lang="nb-NO" b="1" dirty="0" err="1"/>
              <a:t>thesis</a:t>
            </a:r>
            <a:r>
              <a:rPr lang="nb-NO" b="1" dirty="0"/>
              <a:t> </a:t>
            </a:r>
            <a:r>
              <a:rPr lang="nb-NO" b="1" dirty="0" err="1"/>
              <a:t>writing</a:t>
            </a:r>
            <a:r>
              <a:rPr lang="nb-NO" b="1" dirty="0"/>
              <a:t> </a:t>
            </a:r>
            <a:r>
              <a:rPr lang="nb-NO" b="1" dirty="0" err="1" smtClean="0"/>
              <a:t>course</a:t>
            </a:r>
            <a:r>
              <a:rPr lang="nb-NO" b="1" dirty="0" smtClean="0"/>
              <a:t>:  </a:t>
            </a:r>
            <a:r>
              <a:rPr lang="nb-NO" b="1" dirty="0"/>
              <a:t/>
            </a:r>
            <a:br>
              <a:rPr lang="nb-NO" b="1" dirty="0"/>
            </a:b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54464" y="2530519"/>
            <a:ext cx="6012000" cy="1126695"/>
          </a:xfrm>
        </p:spPr>
        <p:txBody>
          <a:bodyPr/>
          <a:lstStyle/>
          <a:p>
            <a:r>
              <a:rPr lang="en-US" dirty="0" smtClean="0"/>
              <a:t>Tips to find </a:t>
            </a:r>
            <a:r>
              <a:rPr lang="en-US" dirty="0"/>
              <a:t>your </a:t>
            </a:r>
            <a:r>
              <a:rPr lang="en-US" dirty="0" smtClean="0"/>
              <a:t>way</a:t>
            </a:r>
            <a:endParaRPr lang="nb-NO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 smtClean="0"/>
              <a:t>Tamer Abu-Alam</a:t>
            </a:r>
            <a:endParaRPr lang="nb-NO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UiT The Arctic </a:t>
            </a:r>
            <a:r>
              <a:rPr lang="nb-NO" dirty="0" err="1" smtClean="0"/>
              <a:t>University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Norway</a:t>
            </a:r>
          </a:p>
          <a:p>
            <a:r>
              <a:rPr lang="nb-NO" dirty="0" smtClean="0">
                <a:hlinkClick r:id="rId2"/>
              </a:rPr>
              <a:t>Tamer.abu-alam@uit.no</a:t>
            </a:r>
            <a:endParaRPr lang="nb-NO" dirty="0" smtClean="0"/>
          </a:p>
          <a:p>
            <a:r>
              <a:rPr lang="nb-NO" dirty="0" smtClean="0">
                <a:hlinkClick r:id="rId3"/>
              </a:rPr>
              <a:t>www.abualam.info</a:t>
            </a:r>
            <a:r>
              <a:rPr lang="nb-NO" dirty="0" smtClean="0"/>
              <a:t> </a:t>
            </a:r>
          </a:p>
          <a:p>
            <a:endParaRPr lang="nb-NO" dirty="0"/>
          </a:p>
        </p:txBody>
      </p:sp>
      <p:sp>
        <p:nvSpPr>
          <p:cNvPr id="13" name="Plassholder for bilde 1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80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4782501" y="72918"/>
            <a:ext cx="1980000" cy="1980000"/>
          </a:xfrm>
          <a:prstGeom prst="ellipse">
            <a:avLst/>
          </a:prstGeom>
          <a:solidFill>
            <a:srgbClr val="FC80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4772341" y="529577"/>
            <a:ext cx="2066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/>
              <a:t>Research problem/</a:t>
            </a:r>
          </a:p>
          <a:p>
            <a:pPr algn="ctr"/>
            <a:r>
              <a:rPr lang="nb-NO" b="1" dirty="0" err="1" smtClean="0"/>
              <a:t>question</a:t>
            </a:r>
            <a:endParaRPr lang="nb-NO" b="1" dirty="0"/>
          </a:p>
        </p:txBody>
      </p:sp>
      <p:sp>
        <p:nvSpPr>
          <p:cNvPr id="8" name="Ellipse 7"/>
          <p:cNvSpPr/>
          <p:nvPr/>
        </p:nvSpPr>
        <p:spPr>
          <a:xfrm>
            <a:off x="4976030" y="4770703"/>
            <a:ext cx="1980000" cy="1980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3036279" y="5079732"/>
            <a:ext cx="5850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err="1" smtClean="0"/>
              <a:t>Conclusion</a:t>
            </a:r>
            <a:r>
              <a:rPr lang="nb-NO" b="1" dirty="0" smtClean="0"/>
              <a:t>/</a:t>
            </a:r>
          </a:p>
          <a:p>
            <a:pPr algn="ctr"/>
            <a:r>
              <a:rPr lang="nb-NO" b="1" dirty="0" smtClean="0"/>
              <a:t>giving </a:t>
            </a:r>
            <a:r>
              <a:rPr lang="nb-NO" b="1" dirty="0" err="1" smtClean="0"/>
              <a:t>answer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endParaRPr lang="nb-NO" b="1" dirty="0"/>
          </a:p>
          <a:p>
            <a:pPr algn="ctr"/>
            <a:r>
              <a:rPr lang="nb-NO" b="1" dirty="0" err="1" smtClean="0"/>
              <a:t>your</a:t>
            </a:r>
            <a:r>
              <a:rPr lang="nb-NO" b="1" dirty="0" smtClean="0"/>
              <a:t> </a:t>
            </a:r>
            <a:r>
              <a:rPr lang="nb-NO" b="1" dirty="0" err="1" smtClean="0"/>
              <a:t>research</a:t>
            </a:r>
            <a:endParaRPr lang="nb-NO" b="1" dirty="0"/>
          </a:p>
          <a:p>
            <a:pPr algn="ctr"/>
            <a:r>
              <a:rPr lang="nb-NO" b="1" dirty="0" err="1" smtClean="0"/>
              <a:t>question</a:t>
            </a:r>
            <a:endParaRPr lang="nb-NO" b="1" dirty="0"/>
          </a:p>
        </p:txBody>
      </p:sp>
      <p:sp>
        <p:nvSpPr>
          <p:cNvPr id="7" name="Frihåndsform 6"/>
          <p:cNvSpPr/>
          <p:nvPr/>
        </p:nvSpPr>
        <p:spPr>
          <a:xfrm>
            <a:off x="7071125" y="1042892"/>
            <a:ext cx="1733645" cy="4637004"/>
          </a:xfrm>
          <a:custGeom>
            <a:avLst/>
            <a:gdLst>
              <a:gd name="connsiteX0" fmla="*/ 0 w 1733645"/>
              <a:gd name="connsiteY0" fmla="*/ 0 h 4637004"/>
              <a:gd name="connsiteX1" fmla="*/ 1733460 w 1733645"/>
              <a:gd name="connsiteY1" fmla="*/ 1989145 h 4637004"/>
              <a:gd name="connsiteX2" fmla="*/ 86673 w 1733645"/>
              <a:gd name="connsiteY2" fmla="*/ 4637004 h 463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645" h="4637004">
                <a:moveTo>
                  <a:pt x="0" y="0"/>
                </a:moveTo>
                <a:cubicBezTo>
                  <a:pt x="859507" y="608155"/>
                  <a:pt x="1719015" y="1216311"/>
                  <a:pt x="1733460" y="1989145"/>
                </a:cubicBezTo>
                <a:cubicBezTo>
                  <a:pt x="1747906" y="2761979"/>
                  <a:pt x="917289" y="3699491"/>
                  <a:pt x="86673" y="4637004"/>
                </a:cubicBezTo>
              </a:path>
            </a:pathLst>
          </a:custGeom>
          <a:noFill/>
          <a:ln w="66675">
            <a:solidFill>
              <a:schemeClr val="bg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4655079" y="2103573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Research </a:t>
            </a:r>
            <a:r>
              <a:rPr lang="nb-NO" dirty="0" err="1">
                <a:solidFill>
                  <a:schemeClr val="bg1"/>
                </a:solidFill>
              </a:rPr>
              <a:t>hypotheses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4355317" y="2588321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Methods to test </a:t>
            </a:r>
            <a:r>
              <a:rPr lang="nb-NO" dirty="0" err="1" smtClean="0">
                <a:solidFill>
                  <a:schemeClr val="bg1"/>
                </a:solidFill>
              </a:rPr>
              <a:t>the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hypotheses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4121300" y="3135939"/>
            <a:ext cx="401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collected from different methods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5098416" y="362963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Data </a:t>
            </a:r>
            <a:r>
              <a:rPr lang="nb-NO" dirty="0" err="1">
                <a:solidFill>
                  <a:schemeClr val="bg1"/>
                </a:solidFill>
              </a:rPr>
              <a:t>discussion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4842630" y="4188635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Hypotheses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discussion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7774630" y="72918"/>
            <a:ext cx="1980000" cy="1980000"/>
          </a:xfrm>
          <a:prstGeom prst="ellipse">
            <a:avLst/>
          </a:prstGeom>
          <a:solidFill>
            <a:srgbClr val="FC80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7764470" y="529577"/>
            <a:ext cx="2066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/>
              <a:t>Research problem/</a:t>
            </a:r>
          </a:p>
          <a:p>
            <a:pPr algn="ctr"/>
            <a:r>
              <a:rPr lang="nb-NO" b="1" dirty="0" err="1" smtClean="0"/>
              <a:t>question</a:t>
            </a:r>
            <a:endParaRPr lang="nb-NO" b="1" dirty="0"/>
          </a:p>
        </p:txBody>
      </p:sp>
      <p:sp>
        <p:nvSpPr>
          <p:cNvPr id="8" name="Ellipse 7"/>
          <p:cNvSpPr/>
          <p:nvPr/>
        </p:nvSpPr>
        <p:spPr>
          <a:xfrm>
            <a:off x="7968159" y="4770703"/>
            <a:ext cx="1980000" cy="1980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6028408" y="5079732"/>
            <a:ext cx="5850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err="1" smtClean="0"/>
              <a:t>Conclusion</a:t>
            </a:r>
            <a:r>
              <a:rPr lang="nb-NO" b="1" dirty="0" smtClean="0"/>
              <a:t>/</a:t>
            </a:r>
          </a:p>
          <a:p>
            <a:pPr algn="ctr"/>
            <a:r>
              <a:rPr lang="nb-NO" b="1" dirty="0" smtClean="0"/>
              <a:t>giving </a:t>
            </a:r>
            <a:r>
              <a:rPr lang="nb-NO" b="1" dirty="0" err="1" smtClean="0"/>
              <a:t>answer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endParaRPr lang="nb-NO" b="1" dirty="0"/>
          </a:p>
          <a:p>
            <a:pPr algn="ctr"/>
            <a:r>
              <a:rPr lang="nb-NO" b="1" dirty="0" err="1" smtClean="0"/>
              <a:t>your</a:t>
            </a:r>
            <a:r>
              <a:rPr lang="nb-NO" b="1" dirty="0" smtClean="0"/>
              <a:t> </a:t>
            </a:r>
            <a:r>
              <a:rPr lang="nb-NO" b="1" dirty="0" err="1" smtClean="0"/>
              <a:t>research</a:t>
            </a:r>
            <a:endParaRPr lang="nb-NO" b="1" dirty="0"/>
          </a:p>
          <a:p>
            <a:pPr algn="ctr"/>
            <a:r>
              <a:rPr lang="nb-NO" b="1" dirty="0" err="1" smtClean="0"/>
              <a:t>question</a:t>
            </a:r>
            <a:endParaRPr lang="nb-NO" b="1" dirty="0"/>
          </a:p>
        </p:txBody>
      </p:sp>
      <p:sp>
        <p:nvSpPr>
          <p:cNvPr id="7" name="Frihåndsform 6"/>
          <p:cNvSpPr/>
          <p:nvPr/>
        </p:nvSpPr>
        <p:spPr>
          <a:xfrm>
            <a:off x="10063254" y="1042892"/>
            <a:ext cx="1733645" cy="4637004"/>
          </a:xfrm>
          <a:custGeom>
            <a:avLst/>
            <a:gdLst>
              <a:gd name="connsiteX0" fmla="*/ 0 w 1733645"/>
              <a:gd name="connsiteY0" fmla="*/ 0 h 4637004"/>
              <a:gd name="connsiteX1" fmla="*/ 1733460 w 1733645"/>
              <a:gd name="connsiteY1" fmla="*/ 1989145 h 4637004"/>
              <a:gd name="connsiteX2" fmla="*/ 86673 w 1733645"/>
              <a:gd name="connsiteY2" fmla="*/ 4637004 h 463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645" h="4637004">
                <a:moveTo>
                  <a:pt x="0" y="0"/>
                </a:moveTo>
                <a:cubicBezTo>
                  <a:pt x="859507" y="608155"/>
                  <a:pt x="1719015" y="1216311"/>
                  <a:pt x="1733460" y="1989145"/>
                </a:cubicBezTo>
                <a:cubicBezTo>
                  <a:pt x="1747906" y="2761979"/>
                  <a:pt x="917289" y="3699491"/>
                  <a:pt x="86673" y="4637004"/>
                </a:cubicBezTo>
              </a:path>
            </a:pathLst>
          </a:custGeom>
          <a:noFill/>
          <a:ln w="66675">
            <a:solidFill>
              <a:schemeClr val="bg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7647208" y="2103573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Research </a:t>
            </a:r>
            <a:r>
              <a:rPr lang="nb-NO" dirty="0" err="1">
                <a:solidFill>
                  <a:schemeClr val="bg1"/>
                </a:solidFill>
              </a:rPr>
              <a:t>hypotheses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7347446" y="2588321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Methods to test </a:t>
            </a:r>
            <a:r>
              <a:rPr lang="nb-NO" dirty="0" err="1" smtClean="0">
                <a:solidFill>
                  <a:schemeClr val="bg1"/>
                </a:solidFill>
              </a:rPr>
              <a:t>the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hypotheses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7113429" y="3135939"/>
            <a:ext cx="401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collected from different methods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8090545" y="362963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Data </a:t>
            </a:r>
            <a:r>
              <a:rPr lang="nb-NO" dirty="0" err="1">
                <a:solidFill>
                  <a:schemeClr val="bg1"/>
                </a:solidFill>
              </a:rPr>
              <a:t>discussion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7834759" y="4188635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Hypotheses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discussion</a:t>
            </a:r>
            <a:endParaRPr lang="nb-NO" dirty="0">
              <a:solidFill>
                <a:schemeClr val="bg1"/>
              </a:solidFill>
            </a:endParaRPr>
          </a:p>
        </p:txBody>
      </p:sp>
      <p:cxnSp>
        <p:nvCxnSpPr>
          <p:cNvPr id="4" name="Rett linje 3"/>
          <p:cNvCxnSpPr/>
          <p:nvPr/>
        </p:nvCxnSpPr>
        <p:spPr>
          <a:xfrm>
            <a:off x="6516766" y="363844"/>
            <a:ext cx="9575" cy="6185366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Sylinder 14"/>
          <p:cNvSpPr txBox="1"/>
          <p:nvPr/>
        </p:nvSpPr>
        <p:spPr>
          <a:xfrm>
            <a:off x="297519" y="17917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Examples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7774630" y="72918"/>
            <a:ext cx="1980000" cy="1980000"/>
          </a:xfrm>
          <a:prstGeom prst="ellipse">
            <a:avLst/>
          </a:prstGeom>
          <a:solidFill>
            <a:srgbClr val="FC80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7764470" y="529577"/>
            <a:ext cx="2066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/>
              <a:t>Research problem/</a:t>
            </a:r>
          </a:p>
          <a:p>
            <a:pPr algn="ctr"/>
            <a:r>
              <a:rPr lang="nb-NO" b="1" dirty="0" err="1" smtClean="0"/>
              <a:t>question</a:t>
            </a:r>
            <a:endParaRPr lang="nb-NO" b="1" dirty="0"/>
          </a:p>
        </p:txBody>
      </p:sp>
      <p:sp>
        <p:nvSpPr>
          <p:cNvPr id="8" name="Ellipse 7"/>
          <p:cNvSpPr/>
          <p:nvPr/>
        </p:nvSpPr>
        <p:spPr>
          <a:xfrm>
            <a:off x="7968159" y="4770703"/>
            <a:ext cx="1980000" cy="1980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6028408" y="5079732"/>
            <a:ext cx="5850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err="1" smtClean="0"/>
              <a:t>Conclusion</a:t>
            </a:r>
            <a:r>
              <a:rPr lang="nb-NO" b="1" dirty="0" smtClean="0"/>
              <a:t>/</a:t>
            </a:r>
          </a:p>
          <a:p>
            <a:pPr algn="ctr"/>
            <a:r>
              <a:rPr lang="nb-NO" b="1" dirty="0" smtClean="0"/>
              <a:t>giving </a:t>
            </a:r>
            <a:r>
              <a:rPr lang="nb-NO" b="1" dirty="0" err="1" smtClean="0"/>
              <a:t>answer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endParaRPr lang="nb-NO" b="1" dirty="0"/>
          </a:p>
          <a:p>
            <a:pPr algn="ctr"/>
            <a:r>
              <a:rPr lang="nb-NO" b="1" dirty="0" err="1" smtClean="0"/>
              <a:t>your</a:t>
            </a:r>
            <a:r>
              <a:rPr lang="nb-NO" b="1" dirty="0" smtClean="0"/>
              <a:t> </a:t>
            </a:r>
            <a:r>
              <a:rPr lang="nb-NO" b="1" dirty="0" err="1" smtClean="0"/>
              <a:t>research</a:t>
            </a:r>
            <a:endParaRPr lang="nb-NO" b="1" dirty="0"/>
          </a:p>
          <a:p>
            <a:pPr algn="ctr"/>
            <a:r>
              <a:rPr lang="nb-NO" b="1" dirty="0" err="1" smtClean="0"/>
              <a:t>question</a:t>
            </a:r>
            <a:endParaRPr lang="nb-NO" b="1" dirty="0"/>
          </a:p>
        </p:txBody>
      </p:sp>
      <p:sp>
        <p:nvSpPr>
          <p:cNvPr id="7" name="Frihåndsform 6"/>
          <p:cNvSpPr/>
          <p:nvPr/>
        </p:nvSpPr>
        <p:spPr>
          <a:xfrm>
            <a:off x="10063254" y="1042892"/>
            <a:ext cx="1733645" cy="4637004"/>
          </a:xfrm>
          <a:custGeom>
            <a:avLst/>
            <a:gdLst>
              <a:gd name="connsiteX0" fmla="*/ 0 w 1733645"/>
              <a:gd name="connsiteY0" fmla="*/ 0 h 4637004"/>
              <a:gd name="connsiteX1" fmla="*/ 1733460 w 1733645"/>
              <a:gd name="connsiteY1" fmla="*/ 1989145 h 4637004"/>
              <a:gd name="connsiteX2" fmla="*/ 86673 w 1733645"/>
              <a:gd name="connsiteY2" fmla="*/ 4637004 h 463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645" h="4637004">
                <a:moveTo>
                  <a:pt x="0" y="0"/>
                </a:moveTo>
                <a:cubicBezTo>
                  <a:pt x="859507" y="608155"/>
                  <a:pt x="1719015" y="1216311"/>
                  <a:pt x="1733460" y="1989145"/>
                </a:cubicBezTo>
                <a:cubicBezTo>
                  <a:pt x="1747906" y="2761979"/>
                  <a:pt x="917289" y="3699491"/>
                  <a:pt x="86673" y="4637004"/>
                </a:cubicBezTo>
              </a:path>
            </a:pathLst>
          </a:custGeom>
          <a:noFill/>
          <a:ln w="66675">
            <a:solidFill>
              <a:schemeClr val="bg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7647208" y="2103573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Research </a:t>
            </a:r>
            <a:r>
              <a:rPr lang="nb-NO" dirty="0" err="1">
                <a:solidFill>
                  <a:schemeClr val="bg1"/>
                </a:solidFill>
              </a:rPr>
              <a:t>hypotheses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7347446" y="2588321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Methods to test </a:t>
            </a:r>
            <a:r>
              <a:rPr lang="nb-NO" dirty="0" err="1" smtClean="0">
                <a:solidFill>
                  <a:schemeClr val="bg1"/>
                </a:solidFill>
              </a:rPr>
              <a:t>the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hypotheses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7113429" y="3135939"/>
            <a:ext cx="401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collected from different methods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8090545" y="362963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Data </a:t>
            </a:r>
            <a:r>
              <a:rPr lang="nb-NO" dirty="0" err="1">
                <a:solidFill>
                  <a:schemeClr val="bg1"/>
                </a:solidFill>
              </a:rPr>
              <a:t>discussion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7834759" y="4188635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Hypotheses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discussion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297519" y="17917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Thesis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structure</a:t>
            </a:r>
            <a:endParaRPr lang="nb-NO" dirty="0">
              <a:solidFill>
                <a:schemeClr val="bg1"/>
              </a:solidFill>
            </a:endParaRPr>
          </a:p>
        </p:txBody>
      </p:sp>
      <p:cxnSp>
        <p:nvCxnSpPr>
          <p:cNvPr id="14" name="Rett pilkobling 13"/>
          <p:cNvCxnSpPr/>
          <p:nvPr/>
        </p:nvCxnSpPr>
        <p:spPr>
          <a:xfrm flipH="1">
            <a:off x="5754496" y="1000574"/>
            <a:ext cx="1892713" cy="4787"/>
          </a:xfrm>
          <a:prstGeom prst="straightConnector1">
            <a:avLst/>
          </a:prstGeom>
          <a:ln w="41275">
            <a:solidFill>
              <a:schemeClr val="bg1">
                <a:alpha val="91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3493379" y="81590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 smtClean="0">
                <a:solidFill>
                  <a:schemeClr val="bg1"/>
                </a:solidFill>
              </a:rPr>
              <a:t>Introduction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20" name="Rett pilkobling 19"/>
          <p:cNvCxnSpPr/>
          <p:nvPr/>
        </p:nvCxnSpPr>
        <p:spPr>
          <a:xfrm flipH="1">
            <a:off x="5758490" y="2781934"/>
            <a:ext cx="1317338" cy="8331"/>
          </a:xfrm>
          <a:prstGeom prst="straightConnector1">
            <a:avLst/>
          </a:prstGeom>
          <a:ln w="41275">
            <a:solidFill>
              <a:schemeClr val="bg1">
                <a:alpha val="91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Sylinder 21"/>
          <p:cNvSpPr txBox="1"/>
          <p:nvPr/>
        </p:nvSpPr>
        <p:spPr>
          <a:xfrm>
            <a:off x="3311485" y="2580413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Methods </a:t>
            </a:r>
            <a:r>
              <a:rPr lang="nb-NO" b="1" dirty="0" err="1" smtClean="0">
                <a:solidFill>
                  <a:schemeClr val="bg1"/>
                </a:solidFill>
              </a:rPr>
              <a:t>section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23" name="Rett pilkobling 22"/>
          <p:cNvCxnSpPr/>
          <p:nvPr/>
        </p:nvCxnSpPr>
        <p:spPr>
          <a:xfrm flipH="1">
            <a:off x="5767274" y="3326898"/>
            <a:ext cx="1317338" cy="8331"/>
          </a:xfrm>
          <a:prstGeom prst="straightConnector1">
            <a:avLst/>
          </a:prstGeom>
          <a:ln w="41275">
            <a:solidFill>
              <a:schemeClr val="bg1">
                <a:alpha val="91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Sylinder 23"/>
          <p:cNvSpPr txBox="1"/>
          <p:nvPr/>
        </p:nvSpPr>
        <p:spPr>
          <a:xfrm>
            <a:off x="2769714" y="3149307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Data </a:t>
            </a:r>
            <a:r>
              <a:rPr lang="nb-NO" b="1" dirty="0" err="1" smtClean="0">
                <a:solidFill>
                  <a:schemeClr val="bg1"/>
                </a:solidFill>
              </a:rPr>
              <a:t>presentation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section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25" name="Rett pilkobling 24"/>
          <p:cNvCxnSpPr/>
          <p:nvPr/>
        </p:nvCxnSpPr>
        <p:spPr>
          <a:xfrm flipH="1">
            <a:off x="5763278" y="4398826"/>
            <a:ext cx="1892713" cy="4787"/>
          </a:xfrm>
          <a:prstGeom prst="straightConnector1">
            <a:avLst/>
          </a:prstGeom>
          <a:ln w="41275">
            <a:solidFill>
              <a:schemeClr val="bg1">
                <a:alpha val="91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Sylinder 25"/>
          <p:cNvSpPr txBox="1"/>
          <p:nvPr/>
        </p:nvSpPr>
        <p:spPr>
          <a:xfrm>
            <a:off x="3051389" y="419695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 smtClean="0">
                <a:solidFill>
                  <a:schemeClr val="bg1"/>
                </a:solidFill>
              </a:rPr>
              <a:t>Discussion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section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27" name="Rett pilkobling 26"/>
          <p:cNvCxnSpPr/>
          <p:nvPr/>
        </p:nvCxnSpPr>
        <p:spPr>
          <a:xfrm flipH="1">
            <a:off x="5767271" y="5728925"/>
            <a:ext cx="1892713" cy="4787"/>
          </a:xfrm>
          <a:prstGeom prst="straightConnector1">
            <a:avLst/>
          </a:prstGeom>
          <a:ln w="41275">
            <a:solidFill>
              <a:schemeClr val="bg1">
                <a:alpha val="91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Sylinder 27"/>
          <p:cNvSpPr txBox="1"/>
          <p:nvPr/>
        </p:nvSpPr>
        <p:spPr>
          <a:xfrm>
            <a:off x="3514955" y="552705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 smtClean="0">
                <a:solidFill>
                  <a:schemeClr val="bg1"/>
                </a:solidFill>
              </a:rPr>
              <a:t>Conclusion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30" name="Rett pilkobling 29"/>
          <p:cNvCxnSpPr/>
          <p:nvPr/>
        </p:nvCxnSpPr>
        <p:spPr>
          <a:xfrm flipH="1" flipV="1">
            <a:off x="5772334" y="1256591"/>
            <a:ext cx="1792531" cy="999161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/>
          <p:cNvCxnSpPr/>
          <p:nvPr/>
        </p:nvCxnSpPr>
        <p:spPr>
          <a:xfrm flipH="1">
            <a:off x="5726975" y="2288239"/>
            <a:ext cx="1849179" cy="2093383"/>
          </a:xfrm>
          <a:prstGeom prst="line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pilkobling 38"/>
          <p:cNvCxnSpPr/>
          <p:nvPr/>
        </p:nvCxnSpPr>
        <p:spPr>
          <a:xfrm flipH="1">
            <a:off x="5954947" y="3847181"/>
            <a:ext cx="1995724" cy="43729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tt pilkobling 42"/>
          <p:cNvCxnSpPr/>
          <p:nvPr/>
        </p:nvCxnSpPr>
        <p:spPr>
          <a:xfrm flipH="1" flipV="1">
            <a:off x="5837271" y="3466384"/>
            <a:ext cx="2130888" cy="384824"/>
          </a:xfrm>
          <a:prstGeom prst="straightConnector1">
            <a:avLst/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Sylinder 43"/>
          <p:cNvSpPr txBox="1"/>
          <p:nvPr/>
        </p:nvSpPr>
        <p:spPr>
          <a:xfrm>
            <a:off x="3641006" y="21669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 smtClean="0">
                <a:solidFill>
                  <a:schemeClr val="bg1"/>
                </a:solidFill>
              </a:rPr>
              <a:t>Abstract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45" name="TekstSylinder 44"/>
          <p:cNvSpPr txBox="1"/>
          <p:nvPr/>
        </p:nvSpPr>
        <p:spPr>
          <a:xfrm>
            <a:off x="3198191" y="588530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>
                <a:solidFill>
                  <a:schemeClr val="bg1"/>
                </a:solidFill>
              </a:rPr>
              <a:t>Acknowledgment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46" name="TekstSylinder 45"/>
          <p:cNvSpPr txBox="1"/>
          <p:nvPr/>
        </p:nvSpPr>
        <p:spPr>
          <a:xfrm>
            <a:off x="3398470" y="627706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Reference list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1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4" grpId="0"/>
      <p:bldP spid="26" grpId="0"/>
      <p:bldP spid="28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2500721" y="962864"/>
            <a:ext cx="2637876" cy="254691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297519" y="179178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When should a researcher/a student/a scientist start writing?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3103681" y="1824335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err="1" smtClean="0">
                <a:solidFill>
                  <a:schemeClr val="bg1"/>
                </a:solidFill>
              </a:rPr>
              <a:t>After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getting</a:t>
            </a:r>
            <a:endParaRPr lang="nb-NO" dirty="0">
              <a:solidFill>
                <a:schemeClr val="bg1"/>
              </a:solidFill>
            </a:endParaRPr>
          </a:p>
          <a:p>
            <a:pPr algn="ctr"/>
            <a:r>
              <a:rPr lang="nb-NO" dirty="0" smtClean="0">
                <a:solidFill>
                  <a:schemeClr val="bg1"/>
                </a:solidFill>
              </a:rPr>
              <a:t>his/her</a:t>
            </a:r>
          </a:p>
          <a:p>
            <a:pPr algn="ctr"/>
            <a:r>
              <a:rPr lang="nb-NO" dirty="0" err="1" smtClean="0">
                <a:solidFill>
                  <a:schemeClr val="bg1"/>
                </a:solidFill>
              </a:rPr>
              <a:t>conclusion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721559" y="986211"/>
            <a:ext cx="2637876" cy="254691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844697" y="1632047"/>
            <a:ext cx="23262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err="1" smtClean="0">
                <a:solidFill>
                  <a:schemeClr val="bg1"/>
                </a:solidFill>
              </a:rPr>
              <a:t>While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he</a:t>
            </a:r>
            <a:r>
              <a:rPr lang="nb-NO" dirty="0" smtClean="0">
                <a:solidFill>
                  <a:schemeClr val="bg1"/>
                </a:solidFill>
              </a:rPr>
              <a:t>/</a:t>
            </a:r>
            <a:r>
              <a:rPr lang="nb-NO" dirty="0" err="1" smtClean="0">
                <a:solidFill>
                  <a:schemeClr val="bg1"/>
                </a:solidFill>
              </a:rPr>
              <a:t>she</a:t>
            </a:r>
            <a:endParaRPr lang="nb-NO" dirty="0">
              <a:solidFill>
                <a:schemeClr val="bg1"/>
              </a:solidFill>
            </a:endParaRPr>
          </a:p>
          <a:p>
            <a:pPr algn="ctr"/>
            <a:r>
              <a:rPr lang="nb-NO" dirty="0" smtClean="0">
                <a:solidFill>
                  <a:schemeClr val="bg1"/>
                </a:solidFill>
              </a:rPr>
              <a:t>still </a:t>
            </a:r>
            <a:r>
              <a:rPr lang="nb-NO" dirty="0" err="1" smtClean="0">
                <a:solidFill>
                  <a:schemeClr val="bg1"/>
                </a:solidFill>
              </a:rPr>
              <a:t>working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on</a:t>
            </a:r>
            <a:endParaRPr lang="nb-NO" dirty="0">
              <a:solidFill>
                <a:schemeClr val="bg1"/>
              </a:solidFill>
            </a:endParaRPr>
          </a:p>
          <a:p>
            <a:pPr algn="ctr"/>
            <a:r>
              <a:rPr lang="nb-NO" dirty="0" err="1" smtClean="0">
                <a:solidFill>
                  <a:schemeClr val="bg1"/>
                </a:solidFill>
              </a:rPr>
              <a:t>research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hypotheses</a:t>
            </a:r>
            <a:endParaRPr lang="nb-NO" dirty="0">
              <a:solidFill>
                <a:schemeClr val="bg1"/>
              </a:solidFill>
            </a:endParaRPr>
          </a:p>
          <a:p>
            <a:pPr algn="ctr"/>
            <a:r>
              <a:rPr lang="nb-NO" dirty="0" smtClean="0">
                <a:solidFill>
                  <a:schemeClr val="bg1"/>
                </a:solidFill>
              </a:rPr>
              <a:t>and data</a:t>
            </a:r>
          </a:p>
          <a:p>
            <a:pPr algn="ctr"/>
            <a:r>
              <a:rPr lang="nb-NO" dirty="0" err="1" smtClean="0">
                <a:solidFill>
                  <a:schemeClr val="bg1"/>
                </a:solidFill>
              </a:rPr>
              <a:t>collections</a:t>
            </a:r>
            <a:endParaRPr lang="nb-NO" dirty="0">
              <a:solidFill>
                <a:schemeClr val="bg1"/>
              </a:solidFill>
            </a:endParaRPr>
          </a:p>
          <a:p>
            <a:pPr algn="ctr"/>
            <a:r>
              <a:rPr lang="nb-NO" dirty="0" smtClean="0">
                <a:solidFill>
                  <a:schemeClr val="bg1"/>
                </a:solidFill>
              </a:rPr>
              <a:t> 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7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297519" y="179178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When should a researcher/a student/a scientist start writing?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847948" y="837333"/>
            <a:ext cx="827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Write </a:t>
            </a:r>
            <a:r>
              <a:rPr lang="nb-NO" b="1" dirty="0" err="1" smtClean="0">
                <a:solidFill>
                  <a:schemeClr val="bg1"/>
                </a:solidFill>
              </a:rPr>
              <a:t>while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you</a:t>
            </a:r>
            <a:r>
              <a:rPr lang="nb-NO" b="1" dirty="0" smtClean="0">
                <a:solidFill>
                  <a:schemeClr val="bg1"/>
                </a:solidFill>
              </a:rPr>
              <a:t> still </a:t>
            </a:r>
            <a:r>
              <a:rPr lang="nb-NO" b="1" dirty="0" err="1" smtClean="0">
                <a:solidFill>
                  <a:schemeClr val="bg1"/>
                </a:solidFill>
              </a:rPr>
              <a:t>working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on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research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hypotheses</a:t>
            </a:r>
            <a:r>
              <a:rPr lang="nb-NO" b="1" dirty="0" smtClean="0">
                <a:solidFill>
                  <a:schemeClr val="bg1"/>
                </a:solidFill>
              </a:rPr>
              <a:t> and data </a:t>
            </a:r>
            <a:r>
              <a:rPr lang="nb-NO" b="1" dirty="0" err="1" smtClean="0">
                <a:solidFill>
                  <a:schemeClr val="bg1"/>
                </a:solidFill>
              </a:rPr>
              <a:t>collections</a:t>
            </a:r>
            <a:endParaRPr lang="nb-NO" b="1" dirty="0">
              <a:solidFill>
                <a:schemeClr val="bg1"/>
              </a:solidFill>
            </a:endParaRPr>
          </a:p>
          <a:p>
            <a:pPr algn="ctr"/>
            <a:r>
              <a:rPr lang="nb-NO" b="1" dirty="0" smtClean="0">
                <a:solidFill>
                  <a:schemeClr val="bg1"/>
                </a:solidFill>
              </a:rPr>
              <a:t> 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928539" y="1483664"/>
            <a:ext cx="827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Write </a:t>
            </a:r>
            <a:r>
              <a:rPr lang="nb-NO" b="1" dirty="0" err="1" smtClean="0">
                <a:solidFill>
                  <a:schemeClr val="bg1"/>
                </a:solidFill>
              </a:rPr>
              <a:t>using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any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language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932537" y="2033411"/>
            <a:ext cx="827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Do not care at this stage about the grammar and text structure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941324" y="2645401"/>
            <a:ext cx="827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Just write and transfer your ideas to a text</a:t>
            </a:r>
            <a:endParaRPr lang="nb-NO" b="1" dirty="0">
              <a:solidFill>
                <a:srgbClr val="FFC000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1928538" y="3257391"/>
            <a:ext cx="8277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The writing process may change the research question and/or the </a:t>
            </a:r>
            <a:r>
              <a:rPr lang="en-US" b="1" dirty="0" smtClean="0">
                <a:solidFill>
                  <a:srgbClr val="FFC000"/>
                </a:solidFill>
              </a:rPr>
              <a:t>conclusion. So the writing process can be considered as part of the scientific thinking </a:t>
            </a:r>
            <a:endParaRPr lang="nb-NO" b="1" dirty="0">
              <a:solidFill>
                <a:srgbClr val="FFC000"/>
              </a:solidFill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847948" y="4280215"/>
            <a:ext cx="682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Between the preparing of the master project until the submission ----</a:t>
            </a:r>
            <a:endParaRPr lang="nb-NO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8469782" y="4280215"/>
            <a:ext cx="347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work closely with your supervisor</a:t>
            </a:r>
            <a:endParaRPr lang="nb-NO" dirty="0">
              <a:solidFill>
                <a:srgbClr val="FFC000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4245785" y="5354283"/>
            <a:ext cx="4679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 err="1" smtClean="0">
                <a:solidFill>
                  <a:srgbClr val="FFC000"/>
                </a:solidFill>
              </a:rPr>
              <a:t>These</a:t>
            </a:r>
            <a:r>
              <a:rPr lang="nb-NO" sz="2400" b="1" dirty="0" smtClean="0">
                <a:solidFill>
                  <a:srgbClr val="FFC000"/>
                </a:solidFill>
              </a:rPr>
              <a:t> </a:t>
            </a:r>
            <a:r>
              <a:rPr lang="nb-NO" sz="2400" b="1" dirty="0" err="1" smtClean="0">
                <a:solidFill>
                  <a:srgbClr val="FFC000"/>
                </a:solidFill>
              </a:rPr>
              <a:t>help</a:t>
            </a:r>
            <a:r>
              <a:rPr lang="nb-NO" sz="2400" b="1" dirty="0" smtClean="0">
                <a:solidFill>
                  <a:srgbClr val="FFC000"/>
                </a:solidFill>
              </a:rPr>
              <a:t> to </a:t>
            </a:r>
            <a:r>
              <a:rPr lang="nb-NO" sz="2400" b="1" dirty="0" err="1" smtClean="0">
                <a:solidFill>
                  <a:srgbClr val="FFC000"/>
                </a:solidFill>
              </a:rPr>
              <a:t>avoid</a:t>
            </a:r>
            <a:r>
              <a:rPr lang="nb-NO" sz="2400" b="1" dirty="0" smtClean="0">
                <a:solidFill>
                  <a:srgbClr val="FFC000"/>
                </a:solidFill>
              </a:rPr>
              <a:t> </a:t>
            </a:r>
            <a:r>
              <a:rPr lang="nb-NO" sz="2400" b="1" dirty="0" err="1">
                <a:solidFill>
                  <a:srgbClr val="FFC000"/>
                </a:solidFill>
              </a:rPr>
              <a:t>the</a:t>
            </a:r>
            <a:r>
              <a:rPr lang="nb-NO" sz="2400" b="1" dirty="0">
                <a:solidFill>
                  <a:srgbClr val="FFC000"/>
                </a:solidFill>
              </a:rPr>
              <a:t> stress </a:t>
            </a:r>
            <a:endParaRPr lang="nb-NO" sz="2400" dirty="0">
              <a:solidFill>
                <a:srgbClr val="FFC000"/>
              </a:solidFill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7774630" y="72918"/>
            <a:ext cx="1980000" cy="1980000"/>
          </a:xfrm>
          <a:prstGeom prst="ellipse">
            <a:avLst/>
          </a:prstGeom>
          <a:solidFill>
            <a:srgbClr val="FC80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7764470" y="529577"/>
            <a:ext cx="2066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/>
              <a:t>Research problem/</a:t>
            </a:r>
          </a:p>
          <a:p>
            <a:pPr algn="ctr"/>
            <a:r>
              <a:rPr lang="nb-NO" b="1" dirty="0" err="1" smtClean="0"/>
              <a:t>question</a:t>
            </a:r>
            <a:endParaRPr lang="nb-NO" b="1" dirty="0"/>
          </a:p>
        </p:txBody>
      </p:sp>
      <p:sp>
        <p:nvSpPr>
          <p:cNvPr id="8" name="Ellipse 7"/>
          <p:cNvSpPr/>
          <p:nvPr/>
        </p:nvSpPr>
        <p:spPr>
          <a:xfrm>
            <a:off x="7968159" y="4770703"/>
            <a:ext cx="1980000" cy="1980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6028408" y="5079732"/>
            <a:ext cx="5850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err="1" smtClean="0"/>
              <a:t>Conclusion</a:t>
            </a:r>
            <a:r>
              <a:rPr lang="nb-NO" b="1" dirty="0" smtClean="0"/>
              <a:t>/</a:t>
            </a:r>
          </a:p>
          <a:p>
            <a:pPr algn="ctr"/>
            <a:r>
              <a:rPr lang="nb-NO" b="1" dirty="0" smtClean="0"/>
              <a:t>giving </a:t>
            </a:r>
            <a:r>
              <a:rPr lang="nb-NO" b="1" dirty="0" err="1" smtClean="0"/>
              <a:t>answer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endParaRPr lang="nb-NO" b="1" dirty="0"/>
          </a:p>
          <a:p>
            <a:pPr algn="ctr"/>
            <a:r>
              <a:rPr lang="nb-NO" b="1" dirty="0" err="1" smtClean="0"/>
              <a:t>your</a:t>
            </a:r>
            <a:r>
              <a:rPr lang="nb-NO" b="1" dirty="0" smtClean="0"/>
              <a:t> </a:t>
            </a:r>
            <a:r>
              <a:rPr lang="nb-NO" b="1" dirty="0" err="1" smtClean="0"/>
              <a:t>research</a:t>
            </a:r>
            <a:endParaRPr lang="nb-NO" b="1" dirty="0"/>
          </a:p>
          <a:p>
            <a:pPr algn="ctr"/>
            <a:r>
              <a:rPr lang="nb-NO" b="1" dirty="0" err="1" smtClean="0"/>
              <a:t>question</a:t>
            </a:r>
            <a:endParaRPr lang="nb-NO" b="1" dirty="0"/>
          </a:p>
        </p:txBody>
      </p:sp>
      <p:sp>
        <p:nvSpPr>
          <p:cNvPr id="7" name="Frihåndsform 6"/>
          <p:cNvSpPr/>
          <p:nvPr/>
        </p:nvSpPr>
        <p:spPr>
          <a:xfrm>
            <a:off x="10063254" y="1042892"/>
            <a:ext cx="1733645" cy="4637004"/>
          </a:xfrm>
          <a:custGeom>
            <a:avLst/>
            <a:gdLst>
              <a:gd name="connsiteX0" fmla="*/ 0 w 1733645"/>
              <a:gd name="connsiteY0" fmla="*/ 0 h 4637004"/>
              <a:gd name="connsiteX1" fmla="*/ 1733460 w 1733645"/>
              <a:gd name="connsiteY1" fmla="*/ 1989145 h 4637004"/>
              <a:gd name="connsiteX2" fmla="*/ 86673 w 1733645"/>
              <a:gd name="connsiteY2" fmla="*/ 4637004 h 463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645" h="4637004">
                <a:moveTo>
                  <a:pt x="0" y="0"/>
                </a:moveTo>
                <a:cubicBezTo>
                  <a:pt x="859507" y="608155"/>
                  <a:pt x="1719015" y="1216311"/>
                  <a:pt x="1733460" y="1989145"/>
                </a:cubicBezTo>
                <a:cubicBezTo>
                  <a:pt x="1747906" y="2761979"/>
                  <a:pt x="917289" y="3699491"/>
                  <a:pt x="86673" y="4637004"/>
                </a:cubicBezTo>
              </a:path>
            </a:pathLst>
          </a:custGeom>
          <a:noFill/>
          <a:ln w="66675">
            <a:solidFill>
              <a:schemeClr val="bg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7647208" y="2103573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Research </a:t>
            </a:r>
            <a:r>
              <a:rPr lang="nb-NO" dirty="0" err="1">
                <a:solidFill>
                  <a:schemeClr val="bg1"/>
                </a:solidFill>
              </a:rPr>
              <a:t>hypotheses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7347446" y="2588321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Methods to test </a:t>
            </a:r>
            <a:r>
              <a:rPr lang="nb-NO" dirty="0" err="1" smtClean="0">
                <a:solidFill>
                  <a:schemeClr val="bg1"/>
                </a:solidFill>
              </a:rPr>
              <a:t>the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hypotheses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7113429" y="3135939"/>
            <a:ext cx="401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collected from different methods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8090545" y="362963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Data </a:t>
            </a:r>
            <a:r>
              <a:rPr lang="nb-NO" dirty="0" err="1">
                <a:solidFill>
                  <a:schemeClr val="bg1"/>
                </a:solidFill>
              </a:rPr>
              <a:t>discussion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7834759" y="4188635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Hypotheses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discussion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297519" y="17917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Thesis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structure</a:t>
            </a:r>
            <a:endParaRPr lang="nb-NO" dirty="0">
              <a:solidFill>
                <a:schemeClr val="bg1"/>
              </a:solidFill>
            </a:endParaRPr>
          </a:p>
        </p:txBody>
      </p:sp>
      <p:cxnSp>
        <p:nvCxnSpPr>
          <p:cNvPr id="14" name="Rett pilkobling 13"/>
          <p:cNvCxnSpPr/>
          <p:nvPr/>
        </p:nvCxnSpPr>
        <p:spPr>
          <a:xfrm flipH="1">
            <a:off x="5754496" y="1000574"/>
            <a:ext cx="1892713" cy="4787"/>
          </a:xfrm>
          <a:prstGeom prst="straightConnector1">
            <a:avLst/>
          </a:prstGeom>
          <a:ln w="41275">
            <a:solidFill>
              <a:schemeClr val="bg1">
                <a:alpha val="91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3493379" y="81590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 smtClean="0">
                <a:solidFill>
                  <a:schemeClr val="bg1"/>
                </a:solidFill>
              </a:rPr>
              <a:t>Introduction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20" name="Rett pilkobling 19"/>
          <p:cNvCxnSpPr/>
          <p:nvPr/>
        </p:nvCxnSpPr>
        <p:spPr>
          <a:xfrm flipH="1">
            <a:off x="5758490" y="2781934"/>
            <a:ext cx="1317338" cy="8331"/>
          </a:xfrm>
          <a:prstGeom prst="straightConnector1">
            <a:avLst/>
          </a:prstGeom>
          <a:ln w="41275">
            <a:solidFill>
              <a:schemeClr val="bg1">
                <a:alpha val="91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Sylinder 21"/>
          <p:cNvSpPr txBox="1"/>
          <p:nvPr/>
        </p:nvSpPr>
        <p:spPr>
          <a:xfrm>
            <a:off x="3311485" y="2580413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Methods </a:t>
            </a:r>
            <a:r>
              <a:rPr lang="nb-NO" b="1" dirty="0" err="1" smtClean="0">
                <a:solidFill>
                  <a:schemeClr val="bg1"/>
                </a:solidFill>
              </a:rPr>
              <a:t>section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23" name="Rett pilkobling 22"/>
          <p:cNvCxnSpPr/>
          <p:nvPr/>
        </p:nvCxnSpPr>
        <p:spPr>
          <a:xfrm flipH="1">
            <a:off x="5767274" y="3326898"/>
            <a:ext cx="1317338" cy="8331"/>
          </a:xfrm>
          <a:prstGeom prst="straightConnector1">
            <a:avLst/>
          </a:prstGeom>
          <a:ln w="41275">
            <a:solidFill>
              <a:schemeClr val="bg1">
                <a:alpha val="91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Sylinder 23"/>
          <p:cNvSpPr txBox="1"/>
          <p:nvPr/>
        </p:nvSpPr>
        <p:spPr>
          <a:xfrm>
            <a:off x="2769714" y="3149307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Data </a:t>
            </a:r>
            <a:r>
              <a:rPr lang="nb-NO" b="1" dirty="0" err="1" smtClean="0">
                <a:solidFill>
                  <a:schemeClr val="bg1"/>
                </a:solidFill>
              </a:rPr>
              <a:t>presentation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section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25" name="Rett pilkobling 24"/>
          <p:cNvCxnSpPr/>
          <p:nvPr/>
        </p:nvCxnSpPr>
        <p:spPr>
          <a:xfrm flipH="1">
            <a:off x="5763278" y="4398826"/>
            <a:ext cx="1892713" cy="4787"/>
          </a:xfrm>
          <a:prstGeom prst="straightConnector1">
            <a:avLst/>
          </a:prstGeom>
          <a:ln w="41275">
            <a:solidFill>
              <a:schemeClr val="bg1">
                <a:alpha val="91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Sylinder 25"/>
          <p:cNvSpPr txBox="1"/>
          <p:nvPr/>
        </p:nvSpPr>
        <p:spPr>
          <a:xfrm>
            <a:off x="3051389" y="419695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 smtClean="0">
                <a:solidFill>
                  <a:schemeClr val="bg1"/>
                </a:solidFill>
              </a:rPr>
              <a:t>Discussion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section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27" name="Rett pilkobling 26"/>
          <p:cNvCxnSpPr/>
          <p:nvPr/>
        </p:nvCxnSpPr>
        <p:spPr>
          <a:xfrm flipH="1">
            <a:off x="5767271" y="5728925"/>
            <a:ext cx="1892713" cy="4787"/>
          </a:xfrm>
          <a:prstGeom prst="straightConnector1">
            <a:avLst/>
          </a:prstGeom>
          <a:ln w="41275">
            <a:solidFill>
              <a:schemeClr val="bg1">
                <a:alpha val="91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Sylinder 27"/>
          <p:cNvSpPr txBox="1"/>
          <p:nvPr/>
        </p:nvSpPr>
        <p:spPr>
          <a:xfrm>
            <a:off x="3514955" y="552705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 smtClean="0">
                <a:solidFill>
                  <a:schemeClr val="bg1"/>
                </a:solidFill>
              </a:rPr>
              <a:t>Conclusion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30" name="Rett pilkobling 29"/>
          <p:cNvCxnSpPr/>
          <p:nvPr/>
        </p:nvCxnSpPr>
        <p:spPr>
          <a:xfrm flipH="1" flipV="1">
            <a:off x="5772334" y="1256591"/>
            <a:ext cx="1792531" cy="999161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/>
          <p:cNvCxnSpPr/>
          <p:nvPr/>
        </p:nvCxnSpPr>
        <p:spPr>
          <a:xfrm flipH="1">
            <a:off x="5726975" y="2288239"/>
            <a:ext cx="1849179" cy="2093383"/>
          </a:xfrm>
          <a:prstGeom prst="line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pilkobling 38"/>
          <p:cNvCxnSpPr/>
          <p:nvPr/>
        </p:nvCxnSpPr>
        <p:spPr>
          <a:xfrm flipH="1">
            <a:off x="5954947" y="3847181"/>
            <a:ext cx="1995724" cy="43729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tt pilkobling 42"/>
          <p:cNvCxnSpPr/>
          <p:nvPr/>
        </p:nvCxnSpPr>
        <p:spPr>
          <a:xfrm flipH="1" flipV="1">
            <a:off x="5837271" y="3466384"/>
            <a:ext cx="2130888" cy="384824"/>
          </a:xfrm>
          <a:prstGeom prst="straightConnector1">
            <a:avLst/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Sylinder 43"/>
          <p:cNvSpPr txBox="1"/>
          <p:nvPr/>
        </p:nvSpPr>
        <p:spPr>
          <a:xfrm>
            <a:off x="3641006" y="21669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 smtClean="0">
                <a:solidFill>
                  <a:schemeClr val="bg1"/>
                </a:solidFill>
              </a:rPr>
              <a:t>Abstract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45" name="TekstSylinder 44"/>
          <p:cNvSpPr txBox="1"/>
          <p:nvPr/>
        </p:nvSpPr>
        <p:spPr>
          <a:xfrm>
            <a:off x="3198191" y="588530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>
                <a:solidFill>
                  <a:schemeClr val="bg1"/>
                </a:solidFill>
              </a:rPr>
              <a:t>Acknowledgment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46" name="TekstSylinder 45"/>
          <p:cNvSpPr txBox="1"/>
          <p:nvPr/>
        </p:nvSpPr>
        <p:spPr>
          <a:xfrm>
            <a:off x="3398470" y="627706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Reference list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3601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How to write a solid thesis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0612" y="3444557"/>
            <a:ext cx="20851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Literature review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Methods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 interpretation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Discussion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Conclusions</a:t>
            </a:r>
          </a:p>
          <a:p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4552" y="1120462"/>
            <a:ext cx="1484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First draft</a:t>
            </a:r>
            <a:endParaRPr lang="nb-NO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0221" y="1120462"/>
            <a:ext cx="1808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Second draft</a:t>
            </a:r>
            <a:endParaRPr lang="nb-NO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7669" y="3431222"/>
            <a:ext cx="2051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Literature review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Methods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 interpretation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Discussion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Conclusions</a:t>
            </a:r>
          </a:p>
          <a:p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3134" y="1120461"/>
            <a:ext cx="1526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Semi Final</a:t>
            </a:r>
            <a:endParaRPr lang="nb-NO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7245" y="2039826"/>
            <a:ext cx="99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Abstract</a:t>
            </a:r>
            <a:endParaRPr lang="nb-NO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0191" y="1120461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Final</a:t>
            </a:r>
            <a:endParaRPr lang="nb-NO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0191" y="1547970"/>
            <a:ext cx="208518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Title page</a:t>
            </a:r>
          </a:p>
          <a:p>
            <a:r>
              <a:rPr lang="en-US" b="1" dirty="0">
                <a:solidFill>
                  <a:schemeClr val="bg1"/>
                </a:solidFill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Acknowledgment </a:t>
            </a:r>
            <a:endParaRPr lang="en-US" b="1" dirty="0" smtClean="0">
              <a:solidFill>
                <a:schemeClr val="bg1"/>
              </a:solidFill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Abstract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Table of contents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List of figures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List of tables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Literature review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Methods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 interpretation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Discussion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Conclusions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References list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Appendix</a:t>
            </a:r>
          </a:p>
          <a:p>
            <a:endParaRPr lang="en-GB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3087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Preparing your figures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8801" y="933546"/>
            <a:ext cx="658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 a suitable graphic editor /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e.g. </a:t>
            </a:r>
            <a:r>
              <a:rPr lang="en-GB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CorelDRAW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 Adobe Illustrator 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7790" y="1385153"/>
            <a:ext cx="399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Convert all the figures to vector format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9033" y="1380417"/>
            <a:ext cx="288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 resolution / small size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7790" y="1851777"/>
            <a:ext cx="546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font size should be readable e.g. &gt;6, better 8 or 9 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7790" y="2357451"/>
            <a:ext cx="177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Better Arial font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1829" y="2380601"/>
            <a:ext cx="457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consistent (the same font - the same size)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8801" y="2844589"/>
            <a:ext cx="321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Better the same colour scheme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8801" y="3914802"/>
            <a:ext cx="8717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Field and microscopic photos -- try different format until you get the highest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resolution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with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smallest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size (JPEG files)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98801" y="3393363"/>
            <a:ext cx="774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best way to insert the vector figures to the thesis as PDF file or as eps file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7790" y="5313372"/>
            <a:ext cx="661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Print your final figures before the submission to check the quality</a:t>
            </a:r>
          </a:p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Visual check of the final PDF file of the thesis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8801" y="4739125"/>
            <a:ext cx="711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Make sure the axes are labelled and the labels explained in the caption.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00792" y="1302878"/>
            <a:ext cx="141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Aspect Ratio</a:t>
            </a:r>
          </a:p>
        </p:txBody>
      </p:sp>
      <p:sp>
        <p:nvSpPr>
          <p:cNvPr id="17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3087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Preparing your figures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4831" y="1068125"/>
            <a:ext cx="9958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Maps: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 maps, all labelled locations should be used in the text somewhere and vice versa. In fact,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even more important that all geographic locations mentioned in text are to be found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somewhere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your map.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4831" y="2674854"/>
            <a:ext cx="6915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Define all the symbols, rock unit colours that you use on your figures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25159" t="23518" r="57840" b="5758"/>
          <a:stretch/>
        </p:blipFill>
        <p:spPr>
          <a:xfrm>
            <a:off x="146654" y="136524"/>
            <a:ext cx="4962997" cy="6654503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549044" y="1553688"/>
            <a:ext cx="3765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 of bad figures. Large 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figure,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very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small font-size, no detail</a:t>
            </a:r>
            <a:endParaRPr lang="nb-NO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Department of Geosciences, University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of Tromsø – The Arctic University of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9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4721" y="2859110"/>
            <a:ext cx="504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  <a:t>http://abualam.info/thesis_writing</a:t>
            </a:r>
            <a:r>
              <a:rPr lang="en-GB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  <a:t>/</a:t>
            </a:r>
            <a:r>
              <a:rPr lang="en-GB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nb-NO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653" y="1030310"/>
            <a:ext cx="5835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Course information and materials </a:t>
            </a:r>
            <a:r>
              <a:rPr lang="en-GB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are </a:t>
            </a:r>
            <a:r>
              <a:rPr lang="en-GB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here:</a:t>
            </a:r>
            <a:endParaRPr lang="nb-NO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" y="231544"/>
            <a:ext cx="8940485" cy="5670849"/>
          </a:xfrm>
          <a:prstGeom prst="rect">
            <a:avLst/>
          </a:prstGeom>
        </p:spPr>
      </p:pic>
      <p:sp>
        <p:nvSpPr>
          <p:cNvPr id="12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9171712" y="1331528"/>
            <a:ext cx="27915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 of 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good figures: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Nice color – large font-size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More information</a:t>
            </a:r>
            <a:endParaRPr lang="nb-NO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132" y="218941"/>
            <a:ext cx="3025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Preparing your </a:t>
            </a:r>
            <a:r>
              <a:rPr lang="en-GB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Tables</a:t>
            </a:r>
            <a:endParaRPr lang="en-GB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8801" y="933546"/>
            <a:ext cx="8191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Better to re-edit the tables on a word process instead of use it direct from excel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7790" y="1365847"/>
            <a:ext cx="546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font size should be readable e.g. &gt;6, better 8 or 9 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7790" y="2357451"/>
            <a:ext cx="821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chemistry: there is no value called “0” – best to use </a:t>
            </a:r>
            <a:r>
              <a:rPr lang="en-GB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b.d.l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(below detection limit)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7790" y="1825045"/>
            <a:ext cx="457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consistent (the same font - the same size)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7790" y="2778261"/>
            <a:ext cx="6474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Print your final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tables before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submission to check the quality</a:t>
            </a:r>
          </a:p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Visual check of the final PDF file of the thesis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280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Introduction section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9469" y="842105"/>
            <a:ext cx="323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Highlight the research problem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9469" y="1372936"/>
            <a:ext cx="10285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 is the part where you capture your readership. If you haven’t gotten to the reason why your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thesis 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should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 of interest to anybody by the third line – then you have lost. 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9469" y="2275960"/>
            <a:ext cx="100271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 don’t fall into the trap starting with “My study area is located at latitude xyz longitude xyz”. If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almost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DID start your manuscript like this – think again: Is there really no better reason why you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did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all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your work than to collect new data for region xyz ? What about: “Region xyz is the missing link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explain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tectonic evolution of the Alps because....? You can then continue with: “In order to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solve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problem I have studied.....”. 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9469" y="4009981"/>
            <a:ext cx="9658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Even if you are publishing a (seemingly boring) taxonomic study of foraminifera, there will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(hopefully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a larger picture why it is essential to collect this data for understanding planet Earth.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9469" y="4913005"/>
            <a:ext cx="9713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 can add a last paragraph of the introduction section to summarize the methods that you used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the major conclusion.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9469" y="5769644"/>
            <a:ext cx="395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Each paragraph has only one message 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Geological setting</a:t>
            </a:r>
            <a:endParaRPr lang="en-GB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9469" y="842105"/>
            <a:ext cx="357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 presentation / previous work 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9469" y="1372936"/>
            <a:ext cx="101164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Earth science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thesis,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there is typically the “geological setting” section. From the philosophical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point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view this section is really a part of the introduction, so it can be a subsection of the introduction,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section of its own. For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some thesis you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may not need such a section at all (depending on the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theme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scope of your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thesis).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you do feel you need one, then keep in mind that you can’t keep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reader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forever from your own work and really need to tell him or her only the essence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necessary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understand the later conclusion of your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thesis.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length of the geological setting section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very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much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depends on how much info you feel the reader needs in order to focus onto your problem.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9469" y="3787128"/>
            <a:ext cx="101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maps, your field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work and field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photos should be cited here (except if your work is heavily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depend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field data e.g. structural geology). 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4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Methodology section</a:t>
            </a:r>
            <a:endParaRPr lang="en-GB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6973" y="1036809"/>
            <a:ext cx="105093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your manuscript contains analyses made with some complicated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machine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like an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electron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microprobe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 a mass spectrometer, then list the model type of the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machine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the most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important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machine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specifics (acceleration voltage, beam diameter,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machine manufacturer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etc.).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Also do not forget 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list where you did the analyses (which institute, university).</a:t>
            </a:r>
          </a:p>
          <a:p>
            <a:endParaRPr lang="en-GB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numerical modelling studies, describe the code you used, the software and the origin of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digital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sets (if you used any).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some cases it would be necessary to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write something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about the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methods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preparation and preservation here. </a:t>
            </a:r>
            <a:endParaRPr lang="en-GB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GB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section also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list the means for determination you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use, the error of each method</a:t>
            </a:r>
          </a:p>
          <a:p>
            <a:endParaRPr lang="en-GB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Also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you may want to use this section to explain what acronyms you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 (abbreviation that will be used).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6973" y="4809332"/>
            <a:ext cx="734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 not forget each method should be presented in a separated paragraph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2643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Data </a:t>
            </a:r>
            <a:r>
              <a:rPr lang="en-GB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presentation: </a:t>
            </a:r>
            <a:endParaRPr lang="en-GB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6973" y="1036809"/>
            <a:ext cx="99986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 section: In the data section you describe what you found. The most common mistake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people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make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this section is that they mix data and interpretation. Never write something like: “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Garnets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grew </a:t>
            </a:r>
            <a:r>
              <a:rPr lang="en-GB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syntectonically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” and not even: “Garnets contain spiral shaped inclusion trails and are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therefore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interpreted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have grown </a:t>
            </a:r>
            <a:r>
              <a:rPr lang="en-GB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syn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-tectonically”. Simply write: “Garnets contain spiral inclusion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trails”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keep the interpretation that this means </a:t>
            </a:r>
            <a:r>
              <a:rPr lang="en-GB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syntectonic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growth for the “interpretation” section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your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manuscript. Try to be as descriptive as you can.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9551" y="2855944"/>
            <a:ext cx="891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Each method in the methodology section should produce data that will be discussed here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9551" y="3329493"/>
            <a:ext cx="5677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separated paragraphs or even separated sub-sections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9551" y="3842798"/>
            <a:ext cx="10075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Sometime (only sometime) you need some data interpretation to explain why you used the following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methods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6973" y="4488654"/>
            <a:ext cx="9206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 example the optical microscope is not enough to distinguish between different minerals,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therefore you will use XRD to identify these minerals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95" y="5268024"/>
            <a:ext cx="8255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this case, you can add an interpretation paragraph to the end of the sub-section  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2836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Data </a:t>
            </a:r>
            <a:r>
              <a:rPr lang="en-GB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Interpretation: </a:t>
            </a:r>
            <a:endParaRPr lang="en-GB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6973" y="1036809"/>
            <a:ext cx="10101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 is the section in which you interpret your data. It is where you define a PT path from the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mineral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chemistry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petrography or it is the place where you infer a sequence of deformation events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from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superposition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fabrics described earlier. Try to avoid wide reaching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interpretations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keep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those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until later and focus on the direct interpretation of the observations.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9551" y="2408436"/>
            <a:ext cx="839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 good and clear diagrams and figures to present the relation between your data. 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9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Discussion: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6973" y="1036809"/>
            <a:ext cx="101713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the section where you discuss the wider implications of your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interpretation based on previous 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Ideas/work.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Sticking to the examples from above, you can discuss here what your derived PT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path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means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 the tectonic evolution of your area or how you interpret your deformation sequence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terms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a stress regime. This is also the place where you can question your own interpretation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discuss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alternative interpretations of your data are possible, what the error bars on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your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interpreted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results are and so on.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5921" y="3330279"/>
            <a:ext cx="657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Make your life easy – divide the discussion section to subsections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Conclusion: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6973" y="1036809"/>
            <a:ext cx="10142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Conclusion is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useful summary of your finding.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one-sentence-justification of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your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work that you may want to have in the abstract is – of course – </a:t>
            </a:r>
            <a:endParaRPr lang="en-GB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not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necessary here. A useful sentence I often start the conclusion section with (but not obligatory) is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summary from above, we draw the following conclusions from this study: .....”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6973" y="2593341"/>
            <a:ext cx="579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conclusion can have different title e.g. tectonic model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2661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Abstract/Summary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9469" y="842105"/>
            <a:ext cx="392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last part to be written in the thesis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9469" y="1187408"/>
            <a:ext cx="101538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Abstract is actually not unlike the conclusion section of your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thesis,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complemented with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“condensed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” introduction section. In fact, it should summarise your entire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thesis in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less than 1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page.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style of the abstract deviates from the remainder of the manuscript in as much as it is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uncommon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list references (unless a given reference is at the heart of subject of your manuscript) and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abbreviations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 acronyms. Everything else should be in the same style as the remainder of the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thesis.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With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respect to its content, the abstract should have three parts.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9469" y="2941734"/>
            <a:ext cx="108482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First part of </a:t>
            </a:r>
            <a:r>
              <a:rPr lang="en-GB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abstract (the research problem):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One or two sentences justifying what you did. For example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Life on Mars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has intrigued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many scientists over the years. Here we report of the first conclusive proof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...”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Don’t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make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 justification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too long! Many authors confuse the abstract with an introduction to their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work.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All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your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findings need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be mentioned in the abstract in an abbreviated form. In fact, if the relevance of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your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findings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self evident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then you can leave any introductory sentence justifying what your did off all together.</a:t>
            </a:r>
          </a:p>
          <a:p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Second part of abstract: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next 2–10 sentences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should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explain what you did and what the results of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your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analysis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are. For example: “In our study we analysed rocks from Mars for organic compounds and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found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embryos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little green men. Isotope analysis shows that these compounds are made of Helium nuclei ...”</a:t>
            </a:r>
          </a:p>
          <a:p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Third part of abstract: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end of the abstract is a 1–2 sentence conclusion and/or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possibly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interpretation for the wider reaching implications. for example: “We conclude that life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Mars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possible after all. Our conclusion supports the idea of NASA to settle people there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before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too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long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.”</a:t>
            </a:r>
            <a:endParaRPr lang="en-GB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0931" y="1787920"/>
            <a:ext cx="497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  <a:t>http://abualam.info/thesis_writing/</a:t>
            </a:r>
            <a:endParaRPr lang="nb-NO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577" y="373487"/>
            <a:ext cx="3353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Pre-course </a:t>
            </a:r>
            <a:r>
              <a:rPr lang="nb-NO" sz="3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survey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6992" y="2843308"/>
            <a:ext cx="572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Please take 5 minutes to fill out the survey</a:t>
            </a:r>
            <a:endParaRPr lang="nb-NO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2713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Acknowledgements</a:t>
            </a:r>
          </a:p>
          <a:p>
            <a:endParaRPr lang="en-GB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9469" y="845498"/>
            <a:ext cx="10672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the section where the reader learns who has contributed to the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thesis. Supervisor, field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assistants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laboratories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who provided analyses are typical candidates for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acknowledgements. Funding institutions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project numbers usually should be listed too. 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The Reference </a:t>
            </a:r>
            <a:r>
              <a:rPr lang="en-GB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List</a:t>
            </a:r>
            <a:endParaRPr lang="en-GB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9469" y="845498"/>
            <a:ext cx="1035366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consistent reference style in the reference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list.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Below are some examples. </a:t>
            </a:r>
            <a:endParaRPr lang="en-GB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Your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supervisor reading your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thesis, will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jump at you if you have not followed your chosen style </a:t>
            </a:r>
            <a:endParaRPr lang="en-GB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consistently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throughout your manuscript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en-GB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Alley, R.B., </a:t>
            </a:r>
            <a:r>
              <a:rPr lang="en-GB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Cuffey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K.M., </a:t>
            </a:r>
            <a:r>
              <a:rPr lang="en-GB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Evenson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E.B., </a:t>
            </a:r>
            <a:r>
              <a:rPr lang="en-GB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Strasser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J.C., Lawson, D.E., Larson, G.J., 1997. How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glaciers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entrain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transport basal sediment: Physical constraints. Quaternary Science Reviews 16, 1017-1038.</a:t>
            </a:r>
          </a:p>
          <a:p>
            <a:endParaRPr lang="en-GB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References should be listed alphabetically in the reference list: When there is several papers with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same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first author, then his single authored papers go first, then the double authored ones, then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his/her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“et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al.” papers. Within each of these go by year (if there are several “Smith and Wesson” papers.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there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more than 1 paper by the same authors in the same year, then use “a” and “b” where “a” is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paper that cited first in the text of your manuscript (e.g. Smith and Wesson, 2000a).</a:t>
            </a:r>
            <a:endParaRPr lang="en-GB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GB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When citing books, you usually need to list the publishers and the total page number of the book. </a:t>
            </a:r>
            <a:endParaRPr lang="en-GB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example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Smith A., Wesson P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., 2000. </a:t>
            </a:r>
            <a:r>
              <a:rPr lang="en-GB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Encyclopedia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of Barbie Dolls. Springer Publishers, 270 p.</a:t>
            </a:r>
          </a:p>
          <a:p>
            <a:endParaRPr lang="en-GB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The Reference </a:t>
            </a:r>
            <a:r>
              <a:rPr lang="en-GB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List</a:t>
            </a:r>
            <a:endParaRPr lang="en-GB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9469" y="845498"/>
            <a:ext cx="101450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When citing articles that have appeared in edited books, then you need to list the editors and both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title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the article you want to cite together with the title of the book it appeared in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endParaRPr lang="en-GB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GB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Andreassen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K., </a:t>
            </a:r>
            <a:r>
              <a:rPr lang="en-GB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Ødegaard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C.M., </a:t>
            </a:r>
            <a:r>
              <a:rPr lang="en-GB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Rafaelsen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B., 2007. Imprints of former ice streams, imaged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interpreted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using industry three-dimensional seismic data from the south-western Barents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Sea,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Davies, R.J., </a:t>
            </a:r>
            <a:r>
              <a:rPr lang="en-GB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Posamentier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H.W., Wood, L.J., Cartwright, J.A. (Eds.), Seismic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Geomorphology: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Applications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Hydrocarbon Exploration and Production. Geological Society, Special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Publications,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London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pp. 151-169.</a:t>
            </a:r>
            <a:endParaRPr lang="en-GB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GB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9469" y="3595713"/>
            <a:ext cx="5071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 DOI numbers as you can in your reference list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158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Thesis text</a:t>
            </a:r>
            <a:endParaRPr lang="en-GB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8801" y="933546"/>
            <a:ext cx="9976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Uniform style: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Make sure that the entire manuscript is in the same font, has the same page margins, </a:t>
            </a:r>
            <a:endParaRPr lang="en-GB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same line spacing etc.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8801" y="1832817"/>
            <a:ext cx="9450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Abbreviations: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There are some common abbreviations like </a:t>
            </a:r>
            <a:r>
              <a:rPr lang="en-GB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 temperature, </a:t>
            </a:r>
            <a:r>
              <a:rPr lang="en-GB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pressure.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those if there is a common abbreviation. Don’t forget to explain each variable the first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 it in the text even if it is a common one.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98801" y="2960947"/>
            <a:ext cx="98828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 units: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Try to stick to the SI units (seconds s, meters m, joules J, kilogram kg and the derived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units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 pressure, N for Newton and so on). Some common deviations from the use of SI units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geology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are the use of “my” for “million years” (1 my = 3.15 x 1013 s) and “</a:t>
            </a:r>
            <a:r>
              <a:rPr lang="en-GB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kbar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” for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pressure.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It’s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fine to use these as they are deeply entrenched in the literature, but if you do – be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consistent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(i.e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don’t mix the use of seconds with million years in one manuscript).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8801" y="4601229"/>
            <a:ext cx="10118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Million Year: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may be “my”, “Ma”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 “</a:t>
            </a:r>
            <a:r>
              <a:rPr lang="en-GB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m.y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.” If there is nothing prescribed, then I suggest to use “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my”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duration (e.g. “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Metamorphism lasted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 80 my during the </a:t>
            </a:r>
            <a:r>
              <a:rPr lang="en-GB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Paleozoic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”) and “Ma” if you mean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the past (e.g. “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Metamorphism occurred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80 Ma ago in the Cretaceous.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158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Thesis text</a:t>
            </a:r>
            <a:endParaRPr lang="en-GB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8801" y="933546"/>
            <a:ext cx="9716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Variables: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Mathematical variables should always be in italics, but units not! So: “s” means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seconds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without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explanation, but “s” is a variable that needs to be defined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GB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8801" y="1720316"/>
            <a:ext cx="9850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 few variables: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you define a variable or other abbreviation that is only used a handful of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times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entire manuscript, you should consider to rather write it out instead. As soon as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variable the reader needs to remember what it means every time it occurs. So if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there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only few occurrences, no need to introduce it in the first place.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8801" y="3053280"/>
            <a:ext cx="9865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Numbering of equations: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Equations should be numbered consecutively and used by citing “eq.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7”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“equation 7” or: “eq. (7)” or something like this in the text. To offset equations from text,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simply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insert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paragraph break or even an extra line.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8801" y="4080967"/>
            <a:ext cx="10223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Equations are part of the text: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Remember that equations may occur in mid sentence. Whether a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comma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colon follows an equation, or whether you start with a capital or not in the next line depends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sentence (even if it is in a separate line, the sentence goes on).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158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Thesis text</a:t>
            </a:r>
            <a:endParaRPr lang="en-GB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8801" y="842105"/>
            <a:ext cx="102733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Writing out numbers: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Make a decision on writing out numbers or not. Often it is best to write out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numbers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from one to ten, but write them in digits for larger numbers, i.e. its “nine my”, but: “90 my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”.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Also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 careful with comma and dot. In German a comma is used to indicate where the decimals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start.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English a comma is used to separate every 3 orders of magnitude. That is: “10,000” in English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means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ten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thousand. “10,000” in German means ten point zero, zero, zero, i.e. ten accurate to three digits.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98801" y="2437928"/>
            <a:ext cx="101873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Latitude and longitude, compass directions: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Writing out latitude and longitude in degrees, minutes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seconds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 in degrees and decimal degrees is both possible (i.e. 36° 30’ 00’’ = 36.5000°), but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consistent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The use of north, east, south and west or N, S, E, W is similar. Make a decision on what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want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use and be consistent. Don’t forget to explain your reference system (e.g. WGS84) in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methods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section!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8801" y="3989526"/>
            <a:ext cx="100110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References: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all stages of the manuscript writing, your manuscript should have a reference list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that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matches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citations in the draft of the text. That is: all text that you have written already should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cross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referenced and be accompanied by a corresponding reference list. If your manuscript is still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early stages, some references may fall out later again (and in this case you have typed it in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nothing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), but references are such an integral part of scientific writing, that it is only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sensibly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possible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review or proofread you manuscript or help you further if the reference list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that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matches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text citations. So make sure that all references cited in text are in the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reference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list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vice versa. There is no need to list papers in your reference list that are not cited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text.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158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Thesis text</a:t>
            </a:r>
            <a:endParaRPr lang="en-GB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5811" y="855640"/>
            <a:ext cx="10245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Aside from your own data, references are – in science – one of the most important parts of your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article.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need them to show where the state of the art of your subject is and many aspects of your article. 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158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Thesis text</a:t>
            </a:r>
            <a:endParaRPr lang="en-GB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9469" y="842105"/>
            <a:ext cx="100110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References: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all stages of the manuscript writing, your manuscript should have a reference list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that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matches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citations in the draft of the text. That is: all text that you have written already should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cross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referenced and be accompanied by a corresponding reference list. If your manuscript is still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early stages, some references may fall out later again (and in this case you have typed it in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nothing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), but references are such an integral part of scientific writing, that it is only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sensibly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possible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review or proofread you manuscript or help you further if the reference list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that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matches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text citations. So make sure that all references cited in text are in the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reference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list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vice versa. There is no need to list papers in your reference list that are not cited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text.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9469" y="3602462"/>
            <a:ext cx="100650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Citing in the main body of text: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the text, any statement of a fact or interpretation must be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either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referenced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 it must be clear that it is from your own interpretation / observation: For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example,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sentence: “Garnet crystals are up to 1 cm in size” does not need a reference, if it’s clear that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refer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your own thin sections or your own area of study where you have a fair knowledge that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say is true. However, “Garnet crystals in the Alps are usually up to 1cm in size” generally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would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require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reference (unless you are some Guru of Alpine Geology and have demonstrably a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good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knowledge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this fact). Even if you have cited a certain paper one line earlier: if you make a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new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statement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 a different fact, cite it again.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77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158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Thesis text</a:t>
            </a:r>
            <a:endParaRPr lang="en-GB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9469" y="842105"/>
            <a:ext cx="103881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Cite at the end of a sentence: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course there is situations where a complicated sentence requires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reference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that pertains only to the first half of the sentence (e.g. “In the Alps, garnet crystals are up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cm in size (Smith and Wesson, 2000), but in my study area in the Himalaya they are only 1 mm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size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”). In general, however, the need for such a mid-sentence quote usually indicates that you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should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break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up the sentences up into two. So – if at all possible, place the references at the end of the sentence.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9469" y="2480932"/>
            <a:ext cx="10624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 a consistent reference style in text: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Typically in citing style it is discerned between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publications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according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(a) single, (b) double and (c) multiple authored papers. Single authored papers should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cited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by last name and year, double authored papers by both names and year and multiple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authored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papers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by first author, followed by “et al.” and year. Here are some examples for typically used citing styles: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9469" y="3955229"/>
            <a:ext cx="103582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Single authored paper: (Smith, 2000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),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(Smith 2000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),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[Smith, 2000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],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[Smith, 2000]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lang="en-GB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Double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authored paper: (Smith and Wesson, 2000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),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(Smith &amp; Wesson, 2000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),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(Smith and Wesson 2000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[Smith and Wesson, 2000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],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[Smith and Wesson, 2000]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lang="en-GB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Multiple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authored paper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(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Smith et al., 2000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), [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Smith et al., 2000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], [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Smith &amp; al., 2000]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158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Thesis text</a:t>
            </a:r>
            <a:endParaRPr lang="en-GB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9469" y="842105"/>
            <a:ext cx="9937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Referencing unpublished work: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Citing “in prep.”, “pers. comm.” or “in print” is OK to do, but don’t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excessively.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497839" y="497840"/>
            <a:ext cx="3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Why</a:t>
            </a:r>
            <a:r>
              <a:rPr lang="nb-NO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scientific</a:t>
            </a:r>
            <a:r>
              <a:rPr lang="nb-NO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writing</a:t>
            </a:r>
            <a:r>
              <a:rPr lang="nb-NO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nb-NO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650238" y="1148080"/>
            <a:ext cx="109220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Scientists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write to communicate their research results and findings with other scientists or experts. In this way, information is shared in a systematic manner, so that researchers can build upon the work of others. </a:t>
            </a:r>
            <a:endParaRPr lang="en-US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There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different ways to share information amongst the scientific community, such as oral or poster presentations on scientific conferences, 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written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reports, 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peer reviewed papers.</a:t>
            </a: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Writing master and PhD theses are also scientific writing. </a:t>
            </a:r>
            <a:endParaRPr lang="nb-NO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 flipH="1">
            <a:off x="650238" y="3846393"/>
            <a:ext cx="1107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Although</a:t>
            </a:r>
            <a:r>
              <a:rPr lang="nb-NO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these</a:t>
            </a:r>
            <a:r>
              <a:rPr lang="nb-NO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different </a:t>
            </a:r>
            <a:r>
              <a:rPr lang="nb-NO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ways</a:t>
            </a:r>
            <a:r>
              <a:rPr lang="nb-NO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nb-NO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scientific</a:t>
            </a:r>
            <a:r>
              <a:rPr lang="nb-NO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writing</a:t>
            </a:r>
            <a:r>
              <a:rPr lang="nb-NO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have different </a:t>
            </a:r>
            <a:r>
              <a:rPr lang="nb-NO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shapes</a:t>
            </a:r>
            <a:r>
              <a:rPr lang="nb-NO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all </a:t>
            </a:r>
            <a:r>
              <a:rPr lang="nb-NO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nb-NO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them</a:t>
            </a:r>
            <a:r>
              <a:rPr lang="nb-NO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have a </a:t>
            </a:r>
            <a:r>
              <a:rPr lang="nb-NO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similar</a:t>
            </a:r>
            <a:r>
              <a:rPr lang="nb-NO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b-NO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structure</a:t>
            </a:r>
            <a:r>
              <a:rPr lang="nb-NO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!!!</a:t>
            </a:r>
            <a:endParaRPr lang="nb-NO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5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4009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Language that should be </a:t>
            </a:r>
            <a:r>
              <a:rPr lang="en-GB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used</a:t>
            </a:r>
            <a:endParaRPr lang="en-GB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9469" y="845498"/>
            <a:ext cx="101139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English language: Don’t excuse a bad writing style by blaming it on your lack of command of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English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language. Experience shows that – with very few exceptions – authors who write bad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English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also bad writers in their own tongue! Usually, if you know how to formulate something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concisely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clear in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your mother language,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then you will also find it easy to write this in reasonable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English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(even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your English is limited). Scientific language should be simple and written in short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sentences,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there is no need for elaborate poetic style. So you don’t need many words, but you DO need to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have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your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argument and story well laid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out.</a:t>
            </a:r>
            <a:endParaRPr lang="en-GB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9469" y="3059925"/>
            <a:ext cx="9875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Avoid long sentences: As a general guideline it may be said that sentences more than 3–4 lines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long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should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 shortened.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6954" y="3968401"/>
            <a:ext cx="153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Not too short.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6954" y="4310376"/>
            <a:ext cx="9825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 example: “Garnet crystals, which are generally </a:t>
            </a:r>
            <a:r>
              <a:rPr lang="en-GB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pyrope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rich, are up to 1 cm in size.” Much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better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English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would be: “Garnet crystals are up to 1cm in size. They are generally </a:t>
            </a:r>
            <a:r>
              <a:rPr lang="en-GB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pyrope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rich.”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4009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Language that should be </a:t>
            </a:r>
            <a:r>
              <a:rPr lang="en-GB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used</a:t>
            </a:r>
            <a:endParaRPr lang="en-GB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9469" y="845498"/>
            <a:ext cx="9626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Even if each paragraph of your thesis should have only one message, these paragraphs should be</a:t>
            </a:r>
          </a:p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linked to give the readers a full story.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9469" y="1656721"/>
            <a:ext cx="9953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Words like “however” or: “nevertheless” or: “On the other hand” or: “Therefore”, or: “In contrasts,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...”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good words to start a new sentence and to connect it to an argument brought forward in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previous line/paragraph.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9469" y="2822447"/>
            <a:ext cx="9779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Not too short or too long paragraphs: As a general guideline, join paragraphs that are shorter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than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4–5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lines together and break up paragraphs that are more than two thirds of a page.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9469" y="3735891"/>
            <a:ext cx="100197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Start of paragraphs: Start your paragraph so that the first few words (i.e. the first half of the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first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sentences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make it clear what offsets it from the last section. For example, if you have a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petrographic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description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which each paragraph deals with the description of one mineral, try to start with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mineral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name. E.g. start the paragraph on garnets with something like: “Garnet crystals are the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third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common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phase in the rocks”. Another example: if you have a discussion of several theories in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discussion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section start the respective paragraph with: “One theory says ......” and the next with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other theory says.....”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4009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Language that should be </a:t>
            </a:r>
            <a:r>
              <a:rPr lang="en-GB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used</a:t>
            </a:r>
            <a:endParaRPr lang="en-GB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9469" y="845498"/>
            <a:ext cx="10162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Don’t use formatting options to produce lists: If you have a list of points number them with 1.,2. 3..... </a:t>
            </a:r>
            <a:endParaRPr lang="en-GB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with (</a:t>
            </a:r>
            <a:r>
              <a:rPr lang="en-GB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), (ii), (iii) or (a), (b), (c) or whatever, but write them into the running text, especially if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they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short (only one line).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9469" y="2031848"/>
            <a:ext cx="6630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Remember that “e.g.”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means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“for example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”.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Remember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that “i.e.”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means “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that is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”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should be used as such.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9469" y="4490045"/>
            <a:ext cx="1778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Avoid repetition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9469" y="3145613"/>
            <a:ext cx="892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Simple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present 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tense should be used in the Data presentation section (you present facts) 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9469" y="5095315"/>
            <a:ext cx="9854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Read your thesis several time. Keep it away for a couple of weeks and read it once more to improve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language 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1078" y="3653279"/>
            <a:ext cx="706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Try to not use “I” or “We”. For example “We observed ….” “I suggest….”. 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 passive sentences “…… was observed” “The data suggest ……”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2352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Avoid plagiarism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32" y="1434155"/>
            <a:ext cx="7660352" cy="3830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293" y="680606"/>
            <a:ext cx="2581275" cy="1771650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7132" y="218941"/>
            <a:ext cx="2352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Avoid plagiarism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7983" y="834887"/>
            <a:ext cx="3927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Change the structure of the sentences 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Take the message and rephrase it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934818"/>
            <a:ext cx="516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UiT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uses </a:t>
            </a:r>
            <a:r>
              <a:rPr lang="en-US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Urkund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eller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Ephorus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to check plagiarism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9512" y="2756884"/>
            <a:ext cx="358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hlinkClick r:id="rId2"/>
              </a:rPr>
              <a:t>https://www.urkund.com/student</a:t>
            </a:r>
            <a:r>
              <a:rPr lang="nb-NO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9512" y="3126216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hlinkClick r:id="rId3"/>
              </a:rPr>
              <a:t>https://student.ephorus.com/students</a:t>
            </a:r>
            <a:r>
              <a:rPr lang="nb-NO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577" y="373487"/>
            <a:ext cx="663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Thesis submission / revision process</a:t>
            </a:r>
            <a:endParaRPr lang="nb-NO" sz="3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2305" y="1825877"/>
            <a:ext cx="2459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Deadline: 15 May</a:t>
            </a:r>
            <a:endParaRPr lang="nb-NO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9755" y="3179105"/>
            <a:ext cx="776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Reduce the size of the PDF file as you can --- but keep figures in high resolution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7327" y="4440000"/>
            <a:ext cx="438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nb-NO" dirty="0" smtClean="0">
                <a:solidFill>
                  <a:schemeClr val="bg1"/>
                </a:solidFill>
                <a:hlinkClick r:id="rId2"/>
              </a:rPr>
              <a:t>iportal.uit.no/ldap-login?locale=en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7843" y="3827494"/>
            <a:ext cx="452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Submission on </a:t>
            </a:r>
            <a:r>
              <a:rPr lang="en-GB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Munin</a:t>
            </a:r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open research archive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577" y="373487"/>
            <a:ext cx="663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Thesis submission / revision process</a:t>
            </a:r>
            <a:endParaRPr lang="nb-NO" sz="3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8739" y="2047945"/>
            <a:ext cx="7374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Once you submit the thesis, no corrections can be done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nb-NO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4850" y="2827896"/>
            <a:ext cx="9085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Two examiners (one internal and one external) will check the thesis</a:t>
            </a:r>
            <a:endParaRPr lang="nb-NO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577" y="373487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Examination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4850" y="1381739"/>
            <a:ext cx="5582682" cy="3623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Final examination </a:t>
            </a: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talk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solidFill>
                <a:schemeClr val="bg1"/>
              </a:solidFill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 smtClean="0">
              <a:solidFill>
                <a:schemeClr val="bg1"/>
              </a:solidFill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solidFill>
                <a:schemeClr val="bg1"/>
              </a:solidFill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 smtClean="0">
              <a:solidFill>
                <a:schemeClr val="bg1"/>
              </a:solidFill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solidFill>
                <a:schemeClr val="bg1"/>
              </a:solidFill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Discussion with </a:t>
            </a: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examiner </a:t>
            </a:r>
            <a:r>
              <a:rPr lang="en-US" sz="2400" dirty="0">
                <a:solidFill>
                  <a:schemeClr val="bg1"/>
                </a:solidFill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committee 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nb-NO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2652" y="1907177"/>
            <a:ext cx="572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presentation to summarize the thesis (30-45 minutes)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2652" y="2432615"/>
            <a:ext cx="627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Design your presentation to cover all the sections of the thesis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2652" y="2920200"/>
            <a:ext cx="832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Followed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by some questions from the examiner committee then from the audiences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2652" y="3407785"/>
            <a:ext cx="411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supervisor may ask some questions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0251" y="4722925"/>
            <a:ext cx="79564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 not worry </a:t>
            </a:r>
          </a:p>
          <a:p>
            <a:r>
              <a:rPr lang="en-GB" sz="28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 </a:t>
            </a:r>
            <a:r>
              <a:rPr lang="en-GB" sz="2800" b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are the best person who knows about the thesis</a:t>
            </a:r>
            <a:endParaRPr lang="nb-NO" sz="28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5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577" y="373487"/>
            <a:ext cx="1572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Grading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4" y="1166175"/>
            <a:ext cx="6563702" cy="4164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052" y="732339"/>
            <a:ext cx="6527438" cy="4846969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577" y="373487"/>
            <a:ext cx="1572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Grading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630" y="1463040"/>
            <a:ext cx="8114002" cy="3749040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0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497839" y="497840"/>
            <a:ext cx="3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>
                <a:solidFill>
                  <a:schemeClr val="bg1"/>
                </a:solidFill>
              </a:rPr>
              <a:t>Why</a:t>
            </a:r>
            <a:r>
              <a:rPr lang="nb-NO" b="1" dirty="0">
                <a:solidFill>
                  <a:schemeClr val="bg1"/>
                </a:solidFill>
              </a:rPr>
              <a:t> </a:t>
            </a:r>
            <a:r>
              <a:rPr lang="nb-NO" b="1" dirty="0" err="1">
                <a:solidFill>
                  <a:schemeClr val="bg1"/>
                </a:solidFill>
              </a:rPr>
              <a:t>scientific</a:t>
            </a:r>
            <a:r>
              <a:rPr lang="nb-NO" b="1" dirty="0">
                <a:solidFill>
                  <a:schemeClr val="bg1"/>
                </a:solidFill>
              </a:rPr>
              <a:t> </a:t>
            </a:r>
            <a:r>
              <a:rPr lang="nb-NO" b="1" dirty="0" err="1">
                <a:solidFill>
                  <a:schemeClr val="bg1"/>
                </a:solidFill>
              </a:rPr>
              <a:t>writing</a:t>
            </a:r>
            <a:r>
              <a:rPr lang="nb-NO" b="1" dirty="0">
                <a:solidFill>
                  <a:schemeClr val="bg1"/>
                </a:solidFill>
              </a:rPr>
              <a:t>? 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1"/>
          <a:stretch/>
        </p:blipFill>
        <p:spPr>
          <a:xfrm>
            <a:off x="985496" y="1601885"/>
            <a:ext cx="5352761" cy="4181343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6663316" y="1035829"/>
            <a:ext cx="5287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Start </a:t>
            </a:r>
            <a:r>
              <a:rPr lang="en-GB" sz="2400" dirty="0">
                <a:solidFill>
                  <a:schemeClr val="bg1"/>
                </a:solidFill>
              </a:rPr>
              <a:t>your higher academic </a:t>
            </a:r>
            <a:r>
              <a:rPr lang="en-GB" sz="2400" dirty="0" smtClean="0">
                <a:solidFill>
                  <a:schemeClr val="bg1"/>
                </a:solidFill>
              </a:rPr>
              <a:t>education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(importance </a:t>
            </a:r>
            <a:r>
              <a:rPr lang="en-GB" sz="2400" dirty="0">
                <a:solidFill>
                  <a:schemeClr val="bg1"/>
                </a:solidFill>
              </a:rPr>
              <a:t>vs. difficulties)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577" y="373487"/>
            <a:ext cx="7353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Dissemination/publication of your thesis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9336" y="2299063"/>
            <a:ext cx="303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Munin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open research archive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3287" y="2860766"/>
            <a:ext cx="241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  <a:t>https://munin.uit.no</a:t>
            </a:r>
            <a:r>
              <a:rPr lang="nb-NO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  <a:t>/</a:t>
            </a:r>
            <a:r>
              <a:rPr lang="nb-NO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3016" y="2018752"/>
            <a:ext cx="497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  <a:t>http://abualam.info/thesis_writing/</a:t>
            </a:r>
            <a:endParaRPr lang="nb-NO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577" y="373487"/>
            <a:ext cx="3515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Post-course </a:t>
            </a:r>
            <a:r>
              <a:rPr lang="nb-NO" sz="3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survey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6992" y="2843308"/>
            <a:ext cx="572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Please take 5 minutes to fill out the survey</a:t>
            </a:r>
            <a:endParaRPr lang="nb-NO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4782501" y="72918"/>
            <a:ext cx="1980000" cy="1980000"/>
          </a:xfrm>
          <a:prstGeom prst="ellipse">
            <a:avLst/>
          </a:prstGeom>
          <a:solidFill>
            <a:srgbClr val="FC80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4772341" y="529577"/>
            <a:ext cx="2066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/>
              <a:t>Research problem/</a:t>
            </a:r>
          </a:p>
          <a:p>
            <a:pPr algn="ctr"/>
            <a:r>
              <a:rPr lang="nb-NO" b="1" dirty="0" err="1" smtClean="0"/>
              <a:t>question</a:t>
            </a:r>
            <a:endParaRPr lang="nb-NO" b="1" dirty="0"/>
          </a:p>
        </p:txBody>
      </p:sp>
      <p:sp>
        <p:nvSpPr>
          <p:cNvPr id="8" name="Ellipse 7"/>
          <p:cNvSpPr/>
          <p:nvPr/>
        </p:nvSpPr>
        <p:spPr>
          <a:xfrm>
            <a:off x="4976030" y="4770703"/>
            <a:ext cx="1980000" cy="1980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3036279" y="5079732"/>
            <a:ext cx="5850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err="1" smtClean="0"/>
              <a:t>Conclusion</a:t>
            </a:r>
            <a:r>
              <a:rPr lang="nb-NO" b="1" dirty="0" smtClean="0"/>
              <a:t>/</a:t>
            </a:r>
          </a:p>
          <a:p>
            <a:pPr algn="ctr"/>
            <a:r>
              <a:rPr lang="nb-NO" b="1" dirty="0" smtClean="0"/>
              <a:t>giving </a:t>
            </a:r>
            <a:r>
              <a:rPr lang="nb-NO" b="1" dirty="0" err="1" smtClean="0"/>
              <a:t>answer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endParaRPr lang="nb-NO" b="1" dirty="0"/>
          </a:p>
          <a:p>
            <a:pPr algn="ctr"/>
            <a:r>
              <a:rPr lang="nb-NO" b="1" dirty="0" err="1" smtClean="0"/>
              <a:t>your</a:t>
            </a:r>
            <a:r>
              <a:rPr lang="nb-NO" b="1" dirty="0" smtClean="0"/>
              <a:t> </a:t>
            </a:r>
            <a:r>
              <a:rPr lang="nb-NO" b="1" dirty="0" err="1" smtClean="0"/>
              <a:t>research</a:t>
            </a:r>
            <a:endParaRPr lang="nb-NO" b="1" dirty="0"/>
          </a:p>
          <a:p>
            <a:pPr algn="ctr"/>
            <a:r>
              <a:rPr lang="nb-NO" b="1" dirty="0" err="1" smtClean="0"/>
              <a:t>question</a:t>
            </a:r>
            <a:endParaRPr lang="nb-NO" b="1" dirty="0"/>
          </a:p>
        </p:txBody>
      </p:sp>
      <p:sp>
        <p:nvSpPr>
          <p:cNvPr id="7" name="Frihåndsform 6"/>
          <p:cNvSpPr/>
          <p:nvPr/>
        </p:nvSpPr>
        <p:spPr>
          <a:xfrm>
            <a:off x="7071125" y="1042892"/>
            <a:ext cx="1733645" cy="4637004"/>
          </a:xfrm>
          <a:custGeom>
            <a:avLst/>
            <a:gdLst>
              <a:gd name="connsiteX0" fmla="*/ 0 w 1733645"/>
              <a:gd name="connsiteY0" fmla="*/ 0 h 4637004"/>
              <a:gd name="connsiteX1" fmla="*/ 1733460 w 1733645"/>
              <a:gd name="connsiteY1" fmla="*/ 1989145 h 4637004"/>
              <a:gd name="connsiteX2" fmla="*/ 86673 w 1733645"/>
              <a:gd name="connsiteY2" fmla="*/ 4637004 h 463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645" h="4637004">
                <a:moveTo>
                  <a:pt x="0" y="0"/>
                </a:moveTo>
                <a:cubicBezTo>
                  <a:pt x="859507" y="608155"/>
                  <a:pt x="1719015" y="1216311"/>
                  <a:pt x="1733460" y="1989145"/>
                </a:cubicBezTo>
                <a:cubicBezTo>
                  <a:pt x="1747906" y="2761979"/>
                  <a:pt x="917289" y="3699491"/>
                  <a:pt x="86673" y="4637004"/>
                </a:cubicBezTo>
              </a:path>
            </a:pathLst>
          </a:custGeom>
          <a:noFill/>
          <a:ln w="66675">
            <a:solidFill>
              <a:schemeClr val="bg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4655079" y="2103573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Research </a:t>
            </a:r>
            <a:r>
              <a:rPr lang="nb-NO" dirty="0" err="1">
                <a:solidFill>
                  <a:schemeClr val="bg1"/>
                </a:solidFill>
              </a:rPr>
              <a:t>hypotheses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4355317" y="2588321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Methods to test </a:t>
            </a:r>
            <a:r>
              <a:rPr lang="nb-NO" dirty="0" err="1" smtClean="0">
                <a:solidFill>
                  <a:schemeClr val="bg1"/>
                </a:solidFill>
              </a:rPr>
              <a:t>the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hypotheses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4121300" y="3135939"/>
            <a:ext cx="401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collected from different methods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5098416" y="362963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Data </a:t>
            </a:r>
            <a:r>
              <a:rPr lang="nb-NO" dirty="0" err="1">
                <a:solidFill>
                  <a:schemeClr val="bg1"/>
                </a:solidFill>
              </a:rPr>
              <a:t>discussion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4842630" y="4188635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Hypotheses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discussion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 flipH="1">
            <a:off x="2553787" y="2638697"/>
            <a:ext cx="8275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chemeClr val="bg1"/>
                </a:solidFill>
              </a:rPr>
              <a:t>Who </a:t>
            </a:r>
            <a:r>
              <a:rPr lang="nb-NO" sz="2000" b="1" dirty="0" err="1" smtClean="0">
                <a:solidFill>
                  <a:schemeClr val="bg1"/>
                </a:solidFill>
              </a:rPr>
              <a:t>of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you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did</a:t>
            </a:r>
            <a:r>
              <a:rPr lang="nb-NO" sz="2000" b="1" dirty="0" smtClean="0">
                <a:solidFill>
                  <a:schemeClr val="bg1"/>
                </a:solidFill>
              </a:rPr>
              <a:t> not start his/her master </a:t>
            </a:r>
            <a:r>
              <a:rPr lang="nb-NO" sz="2000" b="1" dirty="0" err="1" smtClean="0">
                <a:solidFill>
                  <a:schemeClr val="bg1"/>
                </a:solidFill>
              </a:rPr>
              <a:t>project</a:t>
            </a:r>
            <a:r>
              <a:rPr lang="nb-NO" sz="2000" b="1" dirty="0" smtClean="0">
                <a:solidFill>
                  <a:schemeClr val="bg1"/>
                </a:solidFill>
              </a:rPr>
              <a:t> </a:t>
            </a:r>
            <a:r>
              <a:rPr lang="nb-NO" sz="2000" b="1" dirty="0" err="1" smtClean="0">
                <a:solidFill>
                  <a:schemeClr val="bg1"/>
                </a:solidFill>
              </a:rPr>
              <a:t>yet</a:t>
            </a:r>
            <a:r>
              <a:rPr lang="nb-NO" sz="2000" b="1" dirty="0" smtClean="0">
                <a:solidFill>
                  <a:schemeClr val="bg1"/>
                </a:solidFill>
              </a:rPr>
              <a:t>? Or </a:t>
            </a:r>
            <a:r>
              <a:rPr lang="nb-NO" sz="2000" b="1" dirty="0" err="1" smtClean="0">
                <a:solidFill>
                  <a:schemeClr val="bg1"/>
                </a:solidFill>
              </a:rPr>
              <a:t>did</a:t>
            </a:r>
            <a:r>
              <a:rPr lang="nb-NO" sz="2000" b="1" dirty="0" smtClean="0">
                <a:solidFill>
                  <a:schemeClr val="bg1"/>
                </a:solidFill>
              </a:rPr>
              <a:t> not </a:t>
            </a:r>
            <a:r>
              <a:rPr lang="nb-NO" sz="2000" b="1" dirty="0" err="1" smtClean="0">
                <a:solidFill>
                  <a:schemeClr val="bg1"/>
                </a:solidFill>
              </a:rPr>
              <a:t>choose</a:t>
            </a:r>
            <a:r>
              <a:rPr lang="nb-NO" sz="2000" b="1" dirty="0" smtClean="0">
                <a:solidFill>
                  <a:schemeClr val="bg1"/>
                </a:solidFill>
              </a:rPr>
              <a:t> his/her supervisor and his/her </a:t>
            </a:r>
            <a:r>
              <a:rPr lang="nb-NO" sz="2000" b="1" dirty="0" err="1" smtClean="0">
                <a:solidFill>
                  <a:schemeClr val="bg1"/>
                </a:solidFill>
              </a:rPr>
              <a:t>subject</a:t>
            </a:r>
            <a:r>
              <a:rPr lang="nb-NO" sz="2000" b="1" dirty="0" smtClean="0">
                <a:solidFill>
                  <a:schemeClr val="bg1"/>
                </a:solidFill>
              </a:rPr>
              <a:t>?</a:t>
            </a:r>
            <a:endParaRPr lang="nb-NO" sz="2000" b="1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577" y="412124"/>
            <a:ext cx="7312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How should I start my master program??</a:t>
            </a:r>
            <a:endParaRPr lang="nb-NO" sz="3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997" y="1325405"/>
            <a:ext cx="85086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Since </a:t>
            </a:r>
            <a:r>
              <a:rPr lang="en-GB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 can be one of the most important steps of your </a:t>
            </a:r>
            <a:r>
              <a:rPr lang="en-GB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career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Choose </a:t>
            </a:r>
            <a:r>
              <a:rPr lang="en-GB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right </a:t>
            </a:r>
            <a:endParaRPr lang="en-GB" sz="24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GB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hat </a:t>
            </a:r>
            <a:r>
              <a:rPr lang="en-GB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 like most </a:t>
            </a:r>
            <a:endParaRPr lang="en-GB" sz="24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</a:t>
            </a:r>
            <a:r>
              <a:rPr lang="en-GB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can help you in the </a:t>
            </a:r>
            <a:r>
              <a:rPr lang="en-GB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Think well before you start</a:t>
            </a:r>
            <a:endParaRPr lang="nb-NO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3338" y="3526759"/>
            <a:ext cx="3942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Choose the subject </a:t>
            </a:r>
            <a:endParaRPr lang="en-GB" sz="24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Choose </a:t>
            </a:r>
            <a:r>
              <a:rPr lang="en-GB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research point</a:t>
            </a:r>
            <a:endParaRPr lang="nb-NO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4731" y="4693585"/>
            <a:ext cx="986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nb-NO" dirty="0" smtClean="0">
                <a:solidFill>
                  <a:schemeClr val="bg1"/>
                </a:solidFill>
                <a:hlinkClick r:id="rId2"/>
              </a:rPr>
              <a:t>uit.no/om/enhet/artikkel?p_document_id=379758&amp;p_dimension_id=88137&amp;men=28714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599" y="4301640"/>
            <a:ext cx="182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Two way to start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8190" y="5033886"/>
            <a:ext cx="7897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Institutt</a:t>
            </a:r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for </a:t>
            </a:r>
            <a:r>
              <a:rPr lang="en-GB" b="1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geovitenskap</a:t>
            </a:r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webpage /  </a:t>
            </a:r>
            <a:r>
              <a:rPr lang="en-GB" b="1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Utdanning</a:t>
            </a:r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/ </a:t>
            </a:r>
            <a:r>
              <a:rPr lang="en-GB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Tilgjengelige</a:t>
            </a:r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masteroppgaver</a:t>
            </a:r>
            <a:endParaRPr lang="en-GB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GB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1599" y="533888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Or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4731" y="5737818"/>
            <a:ext cx="2602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Go direct to a supervisor</a:t>
            </a:r>
            <a:endParaRPr lang="nb-NO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577" y="463639"/>
            <a:ext cx="421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Supervision contract </a:t>
            </a:r>
            <a:r>
              <a:rPr lang="nb-NO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proposal / project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6687" y="1375135"/>
            <a:ext cx="56907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Title</a:t>
            </a:r>
            <a:endParaRPr lang="en-GB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Aims</a:t>
            </a:r>
          </a:p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Methods (e.g. field work)</a:t>
            </a:r>
          </a:p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Time plan</a:t>
            </a:r>
          </a:p>
          <a:p>
            <a:r>
              <a:rPr lang="en-GB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Number </a:t>
            </a:r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courses needed to finish the master program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6199" y="4449650"/>
            <a:ext cx="874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proposal should be submitted at least one year before submitting the Master thesis</a:t>
            </a:r>
            <a:endParaRPr lang="nb-NO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6199" y="5086691"/>
            <a:ext cx="93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you aim to submit the thesis on 15 May 2019, the proposal should be ready by 15 May 2018</a:t>
            </a:r>
            <a:endParaRPr lang="nb-NO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4080" y="328172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Example: 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7264" y="3651056"/>
            <a:ext cx="714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2" action="ppaction://hlinkfile"/>
              </a:rPr>
              <a:t>abualam.info/wp-content/uploads/2019/04/supervision_contract.pdf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257577" y="6349284"/>
            <a:ext cx="11724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</a:t>
            </a:r>
            <a:r>
              <a:rPr lang="en-GB" sz="1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Tromsø – The Arctic University of </a:t>
            </a:r>
            <a:r>
              <a:rPr lang="en-GB" sz="1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Norway                                                                                                                                                                                                        November 13, 2019</a:t>
            </a:r>
            <a:endParaRPr lang="nb-NO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 with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BD29AF67-25FF-4C84-8E00-E8340315E585}"/>
    </a:ext>
  </a:extLst>
</a:theme>
</file>

<file path=ppt/theme/theme2.xml><?xml version="1.0" encoding="utf-8"?>
<a:theme xmlns:a="http://schemas.openxmlformats.org/drawingml/2006/main" name="Light without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54B5237B-68B7-4078-988E-6958ACB1CA7C}"/>
    </a:ext>
  </a:extLst>
</a:theme>
</file>

<file path=ppt/theme/theme3.xml><?xml version="1.0" encoding="utf-8"?>
<a:theme xmlns:a="http://schemas.openxmlformats.org/drawingml/2006/main" name="Dark with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43056ABE-377B-4831-BFD1-B7FD42981EE3}"/>
    </a:ext>
  </a:extLst>
</a:theme>
</file>

<file path=ppt/theme/theme4.xml><?xml version="1.0" encoding="utf-8"?>
<a:theme xmlns:a="http://schemas.openxmlformats.org/drawingml/2006/main" name="Dark without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87622ECD-DBFC-497A-9283-3D2FD7BBEC7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CF74B9924A90429AFF83904CD5AC51" ma:contentTypeVersion="10" ma:contentTypeDescription="Create a new document." ma:contentTypeScope="" ma:versionID="c219061678790ba91acd956595d5746d">
  <xsd:schema xmlns:xsd="http://www.w3.org/2001/XMLSchema" xmlns:xs="http://www.w3.org/2001/XMLSchema" xmlns:p="http://schemas.microsoft.com/office/2006/metadata/properties" xmlns:ns2="6c86f083-272a-4d16-a1ee-41e11cc1f196" xmlns:ns3="398a922c-8803-48c8-8c4d-45441d0c0e87" targetNamespace="http://schemas.microsoft.com/office/2006/metadata/properties" ma:root="true" ma:fieldsID="0367899129e833eb231d53942e145767" ns2:_="" ns3:_="">
    <xsd:import namespace="6c86f083-272a-4d16-a1ee-41e11cc1f196"/>
    <xsd:import namespace="398a922c-8803-48c8-8c4d-45441d0c0e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6f083-272a-4d16-a1ee-41e11cc1f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a922c-8803-48c8-8c4d-45441d0c0e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4450CF-6ABA-4838-9288-F877B872210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6c86f083-272a-4d16-a1ee-41e11cc1f196"/>
    <ds:schemaRef ds:uri="398a922c-8803-48c8-8c4d-45441d0c0e87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4BF166D-0E69-4C17-BDD8-F7B09B99A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F97B2E-9823-411D-AC0A-61DE29B6E7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6f083-272a-4d16-a1ee-41e11cc1f196"/>
    <ds:schemaRef ds:uri="398a922c-8803-48c8-8c4d-45441d0c0e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UiT_PowerPoint_engelsk</Template>
  <TotalTime>17293</TotalTime>
  <Words>5794</Words>
  <Application>Microsoft Office PowerPoint</Application>
  <PresentationFormat>Widescreen</PresentationFormat>
  <Paragraphs>544</Paragraphs>
  <Slides>51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51</vt:i4>
      </vt:variant>
    </vt:vector>
  </HeadingPairs>
  <TitlesOfParts>
    <vt:vector size="61" baseType="lpstr">
      <vt:lpstr>Arial</vt:lpstr>
      <vt:lpstr>Calibri</vt:lpstr>
      <vt:lpstr>Cambria</vt:lpstr>
      <vt:lpstr>Cambria Math</vt:lpstr>
      <vt:lpstr>Symbol</vt:lpstr>
      <vt:lpstr>Wingdings</vt:lpstr>
      <vt:lpstr>Light with pattern</vt:lpstr>
      <vt:lpstr>Light without pattern</vt:lpstr>
      <vt:lpstr>Dark with pattern</vt:lpstr>
      <vt:lpstr>Dark without pattern</vt:lpstr>
      <vt:lpstr>M.Sc. thesis writing course: 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UiT Norges arktiske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M.Sc. thesis writing course:</dc:title>
  <dc:creator>Tamer Abu-Alam</dc:creator>
  <cp:lastModifiedBy>Tamer Abu-Alam</cp:lastModifiedBy>
  <cp:revision>32</cp:revision>
  <dcterms:created xsi:type="dcterms:W3CDTF">2019-11-08T10:01:12Z</dcterms:created>
  <dcterms:modified xsi:type="dcterms:W3CDTF">2019-11-29T14:38:29Z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0x01010090CF74B9924A90429AFF83904CD5AC51</vt:lpwstr>
  </property>
</Properties>
</file>