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x-msvideo"/>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 id="2147483662" r:id="rId6"/>
    <p:sldMasterId id="2147483668" r:id="rId7"/>
  </p:sldMasterIdLst>
  <p:notesMasterIdLst>
    <p:notesMasterId r:id="rId39"/>
  </p:notesMasterIdLst>
  <p:handoutMasterIdLst>
    <p:handoutMasterId r:id="rId40"/>
  </p:handoutMasterIdLst>
  <p:sldIdLst>
    <p:sldId id="256" r:id="rId8"/>
    <p:sldId id="257" r:id="rId9"/>
    <p:sldId id="292" r:id="rId10"/>
    <p:sldId id="262" r:id="rId11"/>
    <p:sldId id="259" r:id="rId12"/>
    <p:sldId id="260" r:id="rId13"/>
    <p:sldId id="261" r:id="rId14"/>
    <p:sldId id="263" r:id="rId15"/>
    <p:sldId id="264" r:id="rId16"/>
    <p:sldId id="266" r:id="rId17"/>
    <p:sldId id="268" r:id="rId18"/>
    <p:sldId id="269" r:id="rId19"/>
    <p:sldId id="270" r:id="rId20"/>
    <p:sldId id="272" r:id="rId21"/>
    <p:sldId id="273" r:id="rId22"/>
    <p:sldId id="274" r:id="rId23"/>
    <p:sldId id="275" r:id="rId24"/>
    <p:sldId id="277" r:id="rId25"/>
    <p:sldId id="278" r:id="rId26"/>
    <p:sldId id="279" r:id="rId27"/>
    <p:sldId id="280" r:id="rId28"/>
    <p:sldId id="281" r:id="rId29"/>
    <p:sldId id="282" r:id="rId30"/>
    <p:sldId id="283" r:id="rId31"/>
    <p:sldId id="284" r:id="rId32"/>
    <p:sldId id="286" r:id="rId33"/>
    <p:sldId id="287" r:id="rId34"/>
    <p:sldId id="288" r:id="rId35"/>
    <p:sldId id="289" r:id="rId36"/>
    <p:sldId id="290" r:id="rId37"/>
    <p:sldId id="291" r:id="rId3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4" d="100"/>
          <a:sy n="64" d="100"/>
        </p:scale>
        <p:origin x="184" y="68"/>
      </p:cViewPr>
      <p:guideLst/>
    </p:cSldViewPr>
  </p:slideViewPr>
  <p:notesTextViewPr>
    <p:cViewPr>
      <p:scale>
        <a:sx n="1" d="1"/>
        <a:sy n="1" d="1"/>
      </p:scale>
      <p:origin x="0" y="0"/>
    </p:cViewPr>
  </p:notesTextViewPr>
  <p:notesViewPr>
    <p:cSldViewPr snapToGrid="0">
      <p:cViewPr varScale="1">
        <p:scale>
          <a:sx n="118" d="100"/>
          <a:sy n="118" d="100"/>
        </p:scale>
        <p:origin x="764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750899-3D14-4A38-B0C5-4D2CF77B5B8A}" type="datetimeFigureOut">
              <a:rPr lang="nb-NO" smtClean="0"/>
              <a:t>26.12.2019</a:t>
            </a:fld>
            <a:endParaRPr lang="nb-NO"/>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E35F46-3402-4F9A-A575-76C8BB429A56}" type="slidenum">
              <a:rPr lang="nb-NO" smtClean="0"/>
              <a:t>‹#›</a:t>
            </a:fld>
            <a:endParaRPr lang="nb-NO"/>
          </a:p>
        </p:txBody>
      </p:sp>
    </p:spTree>
    <p:extLst>
      <p:ext uri="{BB962C8B-B14F-4D97-AF65-F5344CB8AC3E}">
        <p14:creationId xmlns:p14="http://schemas.microsoft.com/office/powerpoint/2010/main" val="2774814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0DD01-6981-4DA3-9BB5-2E082DB83AB9}" type="datetimeFigureOut">
              <a:rPr lang="nb-NO" smtClean="0"/>
              <a:t>26.12.2019</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D9D78-0E2C-4A1C-BBA7-98A21A20F41A}" type="slidenum">
              <a:rPr lang="nb-NO" smtClean="0"/>
              <a:t>‹#›</a:t>
            </a:fld>
            <a:endParaRPr lang="nb-NO"/>
          </a:p>
        </p:txBody>
      </p:sp>
    </p:spTree>
    <p:extLst>
      <p:ext uri="{BB962C8B-B14F-4D97-AF65-F5344CB8AC3E}">
        <p14:creationId xmlns:p14="http://schemas.microsoft.com/office/powerpoint/2010/main" val="1193356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xfrm>
            <a:off x="914400" y="4343400"/>
            <a:ext cx="5029200" cy="4114800"/>
          </a:xfrm>
          <a:prstGeom prst="rect">
            <a:avLst/>
          </a:prstGeom>
          <a:ln>
            <a:miter lim="800000"/>
            <a:headEnd/>
            <a:tailEnd/>
          </a:ln>
        </p:spPr>
        <p:txBody>
          <a:bodyPr/>
          <a:lstStyle/>
          <a:p>
            <a:pPr>
              <a:spcBef>
                <a:spcPct val="20000"/>
              </a:spcBef>
              <a:defRPr/>
            </a:pPr>
            <a:r>
              <a:rPr lang="en-US" sz="3200" smtClean="0">
                <a:solidFill>
                  <a:srgbClr val="FF33CC"/>
                </a:solidFill>
                <a:effectLst>
                  <a:outerShdw blurRad="38100" dist="38100" dir="2700000" algn="tl">
                    <a:srgbClr val="C0C0C0"/>
                  </a:outerShdw>
                </a:effectLst>
                <a:latin typeface="Times New Roman" pitchFamily="18" charset="0"/>
              </a:rPr>
              <a:t>1.</a:t>
            </a:r>
            <a:r>
              <a:rPr lang="en-US" sz="3200" smtClean="0">
                <a:solidFill>
                  <a:srgbClr val="FFFF66"/>
                </a:solidFill>
                <a:effectLst>
                  <a:outerShdw blurRad="38100" dist="38100" dir="2700000" algn="tl">
                    <a:srgbClr val="C0C0C0"/>
                  </a:outerShdw>
                </a:effectLst>
                <a:latin typeface="Times New Roman" pitchFamily="18" charset="0"/>
              </a:rPr>
              <a:t> </a:t>
            </a:r>
            <a:r>
              <a:rPr lang="en-US" sz="3200" smtClean="0">
                <a:solidFill>
                  <a:srgbClr val="FF33CC"/>
                </a:solidFill>
                <a:effectLst>
                  <a:outerShdw blurRad="38100" dist="38100" dir="2700000" algn="tl">
                    <a:srgbClr val="C0C0C0"/>
                  </a:outerShdw>
                </a:effectLst>
                <a:latin typeface="Times New Roman" pitchFamily="18" charset="0"/>
              </a:rPr>
              <a:t>Radiation</a:t>
            </a:r>
          </a:p>
          <a:p>
            <a:pPr lvl="1">
              <a:spcBef>
                <a:spcPct val="20000"/>
              </a:spcBef>
              <a:buClr>
                <a:schemeClr val="folHlink"/>
              </a:buClr>
              <a:buSzPct val="60000"/>
              <a:buFont typeface="Monotype Sorts" pitchFamily="2" charset="2"/>
              <a:buChar char="u"/>
              <a:defRPr/>
            </a:pPr>
            <a:r>
              <a:rPr lang="en-US" sz="2800" smtClean="0">
                <a:solidFill>
                  <a:srgbClr val="FF9933"/>
                </a:solidFill>
                <a:effectLst>
                  <a:outerShdw blurRad="38100" dist="38100" dir="2700000" algn="tl">
                    <a:srgbClr val="C0C0C0"/>
                  </a:outerShdw>
                </a:effectLst>
                <a:latin typeface="Times New Roman" pitchFamily="18" charset="0"/>
              </a:rPr>
              <a:t>Requires transparent medium</a:t>
            </a:r>
          </a:p>
          <a:p>
            <a:pPr lvl="1">
              <a:spcBef>
                <a:spcPct val="20000"/>
              </a:spcBef>
              <a:buClr>
                <a:schemeClr val="folHlink"/>
              </a:buClr>
              <a:buSzPct val="60000"/>
              <a:buFont typeface="Monotype Sorts" pitchFamily="2" charset="2"/>
              <a:buChar char="u"/>
              <a:defRPr/>
            </a:pPr>
            <a:r>
              <a:rPr lang="en-US" sz="2800" smtClean="0">
                <a:solidFill>
                  <a:srgbClr val="FF9933"/>
                </a:solidFill>
                <a:effectLst>
                  <a:outerShdw blurRad="38100" dist="38100" dir="2700000" algn="tl">
                    <a:srgbClr val="C0C0C0"/>
                  </a:outerShdw>
                </a:effectLst>
                <a:latin typeface="Times New Roman" pitchFamily="18" charset="0"/>
              </a:rPr>
              <a:t>Rocks aren’t (except perhaps at great depth)</a:t>
            </a:r>
          </a:p>
          <a:p>
            <a:pPr>
              <a:spcBef>
                <a:spcPct val="20000"/>
              </a:spcBef>
              <a:defRPr/>
            </a:pPr>
            <a:r>
              <a:rPr lang="en-US" sz="3200" smtClean="0">
                <a:solidFill>
                  <a:srgbClr val="FF33CC"/>
                </a:solidFill>
                <a:effectLst>
                  <a:outerShdw blurRad="38100" dist="38100" dir="2700000" algn="tl">
                    <a:srgbClr val="C0C0C0"/>
                  </a:outerShdw>
                </a:effectLst>
                <a:latin typeface="Times New Roman" pitchFamily="18" charset="0"/>
              </a:rPr>
              <a:t>2.</a:t>
            </a:r>
            <a:r>
              <a:rPr lang="en-US" sz="3200" smtClean="0">
                <a:solidFill>
                  <a:srgbClr val="FFFF66"/>
                </a:solidFill>
                <a:effectLst>
                  <a:outerShdw blurRad="38100" dist="38100" dir="2700000" algn="tl">
                    <a:srgbClr val="C0C0C0"/>
                  </a:outerShdw>
                </a:effectLst>
                <a:latin typeface="Times New Roman" pitchFamily="18" charset="0"/>
              </a:rPr>
              <a:t> </a:t>
            </a:r>
            <a:r>
              <a:rPr lang="en-US" sz="3200" smtClean="0">
                <a:solidFill>
                  <a:srgbClr val="FF33CC"/>
                </a:solidFill>
                <a:effectLst>
                  <a:outerShdw blurRad="38100" dist="38100" dir="2700000" algn="tl">
                    <a:srgbClr val="C0C0C0"/>
                  </a:outerShdw>
                </a:effectLst>
                <a:latin typeface="Times New Roman" pitchFamily="18" charset="0"/>
              </a:rPr>
              <a:t>Conduction</a:t>
            </a:r>
          </a:p>
          <a:p>
            <a:pPr lvl="1">
              <a:spcBef>
                <a:spcPct val="20000"/>
              </a:spcBef>
              <a:buClr>
                <a:schemeClr val="folHlink"/>
              </a:buClr>
              <a:buSzPct val="60000"/>
              <a:buFont typeface="Monotype Sorts" pitchFamily="2" charset="2"/>
              <a:buChar char="u"/>
              <a:defRPr/>
            </a:pPr>
            <a:r>
              <a:rPr lang="en-US" sz="2800" smtClean="0">
                <a:solidFill>
                  <a:srgbClr val="FF9933"/>
                </a:solidFill>
                <a:effectLst>
                  <a:outerShdw blurRad="38100" dist="38100" dir="2700000" algn="tl">
                    <a:srgbClr val="C0C0C0"/>
                  </a:outerShdw>
                </a:effectLst>
                <a:latin typeface="Times New Roman" pitchFamily="18" charset="0"/>
              </a:rPr>
              <a:t>Rocks are poor conductors</a:t>
            </a:r>
          </a:p>
          <a:p>
            <a:pPr lvl="1">
              <a:spcBef>
                <a:spcPct val="20000"/>
              </a:spcBef>
              <a:buClr>
                <a:schemeClr val="folHlink"/>
              </a:buClr>
              <a:buSzPct val="60000"/>
              <a:buFont typeface="Monotype Sorts" pitchFamily="2" charset="2"/>
              <a:buChar char="u"/>
              <a:defRPr/>
            </a:pPr>
            <a:r>
              <a:rPr lang="en-US" sz="2800" smtClean="0">
                <a:solidFill>
                  <a:srgbClr val="FF9933"/>
                </a:solidFill>
                <a:effectLst>
                  <a:outerShdw blurRad="38100" dist="38100" dir="2700000" algn="tl">
                    <a:srgbClr val="C0C0C0"/>
                  </a:outerShdw>
                </a:effectLst>
                <a:latin typeface="Times New Roman" pitchFamily="18" charset="0"/>
              </a:rPr>
              <a:t>Very slow</a:t>
            </a:r>
          </a:p>
          <a:p>
            <a:pPr>
              <a:spcBef>
                <a:spcPct val="20000"/>
              </a:spcBef>
              <a:defRPr/>
            </a:pPr>
            <a:r>
              <a:rPr lang="en-US" sz="3200" smtClean="0">
                <a:solidFill>
                  <a:srgbClr val="FF33CC"/>
                </a:solidFill>
                <a:effectLst>
                  <a:outerShdw blurRad="38100" dist="38100" dir="2700000" algn="tl">
                    <a:srgbClr val="C0C0C0"/>
                  </a:outerShdw>
                </a:effectLst>
                <a:latin typeface="Times New Roman" pitchFamily="18" charset="0"/>
              </a:rPr>
              <a:t>3.</a:t>
            </a:r>
            <a:r>
              <a:rPr lang="en-US" sz="3200" smtClean="0">
                <a:solidFill>
                  <a:srgbClr val="FFFF66"/>
                </a:solidFill>
                <a:effectLst>
                  <a:outerShdw blurRad="38100" dist="38100" dir="2700000" algn="tl">
                    <a:srgbClr val="C0C0C0"/>
                  </a:outerShdw>
                </a:effectLst>
                <a:latin typeface="Times New Roman" pitchFamily="18" charset="0"/>
              </a:rPr>
              <a:t> </a:t>
            </a:r>
            <a:r>
              <a:rPr lang="en-US" sz="3200" smtClean="0">
                <a:solidFill>
                  <a:srgbClr val="FF33CC"/>
                </a:solidFill>
                <a:effectLst>
                  <a:outerShdw blurRad="38100" dist="38100" dir="2700000" algn="tl">
                    <a:srgbClr val="C0C0C0"/>
                  </a:outerShdw>
                </a:effectLst>
                <a:latin typeface="Times New Roman" pitchFamily="18" charset="0"/>
              </a:rPr>
              <a:t>Convection</a:t>
            </a:r>
          </a:p>
          <a:p>
            <a:pPr lvl="1">
              <a:spcBef>
                <a:spcPct val="20000"/>
              </a:spcBef>
              <a:buClr>
                <a:schemeClr val="folHlink"/>
              </a:buClr>
              <a:buSzPct val="60000"/>
              <a:buFont typeface="Monotype Sorts" pitchFamily="2" charset="2"/>
              <a:buChar char="u"/>
              <a:defRPr/>
            </a:pPr>
            <a:r>
              <a:rPr lang="en-US" sz="2800" smtClean="0">
                <a:solidFill>
                  <a:srgbClr val="FF9933"/>
                </a:solidFill>
                <a:effectLst>
                  <a:outerShdw blurRad="38100" dist="38100" dir="2700000" algn="tl">
                    <a:srgbClr val="C0C0C0"/>
                  </a:outerShdw>
                </a:effectLst>
                <a:latin typeface="Times New Roman" pitchFamily="18" charset="0"/>
              </a:rPr>
              <a:t>Material movement (</a:t>
            </a:r>
            <a:r>
              <a:rPr lang="en-US" sz="2800" smtClean="0">
                <a:solidFill>
                  <a:srgbClr val="D60093"/>
                </a:solidFill>
                <a:effectLst>
                  <a:outerShdw blurRad="38100" dist="38100" dir="2700000" algn="tl">
                    <a:srgbClr val="C0C0C0"/>
                  </a:outerShdw>
                </a:effectLst>
                <a:latin typeface="Times New Roman" pitchFamily="18" charset="0"/>
              </a:rPr>
              <a:t>requires ductility</a:t>
            </a:r>
            <a:r>
              <a:rPr lang="en-US" sz="2800" smtClean="0">
                <a:solidFill>
                  <a:srgbClr val="FF9933"/>
                </a:solidFill>
                <a:effectLst>
                  <a:outerShdw blurRad="38100" dist="38100" dir="2700000" algn="tl">
                    <a:srgbClr val="C0C0C0"/>
                  </a:outerShdw>
                </a:effectLst>
                <a:latin typeface="Times New Roman" pitchFamily="18" charset="0"/>
              </a:rPr>
              <a:t>)</a:t>
            </a:r>
          </a:p>
          <a:p>
            <a:pPr lvl="1">
              <a:spcBef>
                <a:spcPct val="20000"/>
              </a:spcBef>
              <a:buClr>
                <a:schemeClr val="folHlink"/>
              </a:buClr>
              <a:buSzPct val="60000"/>
              <a:buFont typeface="Monotype Sorts" pitchFamily="2" charset="2"/>
              <a:buChar char="u"/>
              <a:defRPr/>
            </a:pPr>
            <a:r>
              <a:rPr lang="en-US" sz="2800" smtClean="0">
                <a:solidFill>
                  <a:srgbClr val="FF9933"/>
                </a:solidFill>
                <a:effectLst>
                  <a:outerShdw blurRad="38100" dist="38100" dir="2700000" algn="tl">
                    <a:srgbClr val="C0C0C0"/>
                  </a:outerShdw>
                </a:effectLst>
                <a:latin typeface="Times New Roman" pitchFamily="18" charset="0"/>
              </a:rPr>
              <a:t>Heat-induced expansion and buoyancy</a:t>
            </a:r>
          </a:p>
          <a:p>
            <a:pPr lvl="1">
              <a:spcBef>
                <a:spcPct val="20000"/>
              </a:spcBef>
              <a:buClr>
                <a:schemeClr val="folHlink"/>
              </a:buClr>
              <a:buSzPct val="60000"/>
              <a:buFont typeface="Monotype Sorts" pitchFamily="2" charset="2"/>
              <a:buChar char="u"/>
              <a:defRPr/>
            </a:pPr>
            <a:r>
              <a:rPr lang="en-US" sz="2800" smtClean="0">
                <a:solidFill>
                  <a:srgbClr val="FF9933"/>
                </a:solidFill>
                <a:effectLst>
                  <a:outerShdw blurRad="38100" dist="38100" dir="2700000" algn="tl">
                    <a:srgbClr val="C0C0C0"/>
                  </a:outerShdw>
                </a:effectLst>
                <a:latin typeface="Times New Roman" pitchFamily="18" charset="0"/>
              </a:rPr>
              <a:t>Much more efficient than conduction</a:t>
            </a:r>
          </a:p>
          <a:p>
            <a:pPr>
              <a:defRPr/>
            </a:pPr>
            <a:endParaRPr lang="en-US" smtClean="0"/>
          </a:p>
        </p:txBody>
      </p:sp>
    </p:spTree>
    <p:extLst>
      <p:ext uri="{BB962C8B-B14F-4D97-AF65-F5344CB8AC3E}">
        <p14:creationId xmlns:p14="http://schemas.microsoft.com/office/powerpoint/2010/main" val="3128435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latin typeface="Arial" panose="020B0604020202020204" pitchFamily="34" charset="0"/>
            </a:endParaRPr>
          </a:p>
        </p:txBody>
      </p:sp>
    </p:spTree>
    <p:extLst>
      <p:ext uri="{BB962C8B-B14F-4D97-AF65-F5344CB8AC3E}">
        <p14:creationId xmlns:p14="http://schemas.microsoft.com/office/powerpoint/2010/main" val="4291533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0"/>
              </a:spcBef>
              <a:buClr>
                <a:srgbClr val="FF3300"/>
              </a:buClr>
            </a:pPr>
            <a:r>
              <a:rPr lang="en-US" altLang="nb-NO" smtClean="0">
                <a:latin typeface="Arial" panose="020B0604020202020204" pitchFamily="34" charset="0"/>
              </a:rPr>
              <a:t>Continental Gradient higher   than Oceanic Gradient</a:t>
            </a:r>
          </a:p>
          <a:p>
            <a:pPr lvl="1">
              <a:spcBef>
                <a:spcPct val="100000"/>
              </a:spcBef>
              <a:buClr>
                <a:srgbClr val="FF3300"/>
              </a:buClr>
            </a:pPr>
            <a:r>
              <a:rPr lang="en-US" altLang="nb-NO" smtClean="0">
                <a:latin typeface="Arial" panose="020B0604020202020204" pitchFamily="34" charset="0"/>
              </a:rPr>
              <a:t>Range for both</a:t>
            </a:r>
          </a:p>
          <a:p>
            <a:pPr>
              <a:spcBef>
                <a:spcPct val="100000"/>
              </a:spcBef>
              <a:buClr>
                <a:srgbClr val="FF3300"/>
              </a:buClr>
            </a:pPr>
            <a:r>
              <a:rPr lang="en-US" altLang="nb-NO" smtClean="0">
                <a:latin typeface="Arial" panose="020B0604020202020204" pitchFamily="34" charset="0"/>
              </a:rPr>
              <a:t>Highest at Surface</a:t>
            </a:r>
          </a:p>
          <a:p>
            <a:pPr lvl="1"/>
            <a:r>
              <a:rPr lang="en-US" altLang="nb-NO" sz="1400" smtClean="0">
                <a:solidFill>
                  <a:srgbClr val="FFFF00"/>
                </a:solidFill>
                <a:latin typeface="Arial" panose="020B0604020202020204" pitchFamily="34" charset="0"/>
              </a:rPr>
              <a:t>water and cold surface</a:t>
            </a:r>
            <a:endParaRPr lang="en-US" altLang="nb-NO" sz="1400" smtClean="0">
              <a:latin typeface="Arial" panose="020B0604020202020204" pitchFamily="34" charset="0"/>
            </a:endParaRPr>
          </a:p>
          <a:p>
            <a:pPr>
              <a:spcBef>
                <a:spcPct val="100000"/>
              </a:spcBef>
              <a:buClr>
                <a:srgbClr val="FF3300"/>
              </a:buClr>
            </a:pPr>
            <a:r>
              <a:rPr lang="en-US" altLang="nb-NO" smtClean="0">
                <a:latin typeface="Arial" panose="020B0604020202020204" pitchFamily="34" charset="0"/>
              </a:rPr>
              <a:t>In the future we will often use </a:t>
            </a:r>
            <a:r>
              <a:rPr lang="en-US" altLang="nb-NO" i="1" smtClean="0">
                <a:latin typeface="Arial" panose="020B0604020202020204" pitchFamily="34" charset="0"/>
              </a:rPr>
              <a:t>average</a:t>
            </a:r>
            <a:r>
              <a:rPr lang="en-US" altLang="nb-NO" smtClean="0">
                <a:latin typeface="Arial" panose="020B0604020202020204" pitchFamily="34" charset="0"/>
              </a:rPr>
              <a:t> values rather than the ranges</a:t>
            </a:r>
          </a:p>
          <a:p>
            <a:endParaRPr lang="en-US" altLang="nb-NO" smtClean="0">
              <a:latin typeface="Arial" panose="020B0604020202020204" pitchFamily="34" charset="0"/>
            </a:endParaRPr>
          </a:p>
        </p:txBody>
      </p:sp>
    </p:spTree>
    <p:extLst>
      <p:ext uri="{BB962C8B-B14F-4D97-AF65-F5344CB8AC3E}">
        <p14:creationId xmlns:p14="http://schemas.microsoft.com/office/powerpoint/2010/main" val="265303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0"/>
              </a:spcBef>
              <a:buClr>
                <a:srgbClr val="FF3300"/>
              </a:buClr>
            </a:pPr>
            <a:r>
              <a:rPr lang="en-US" altLang="nb-NO" smtClean="0">
                <a:latin typeface="Arial" panose="020B0604020202020204" pitchFamily="34" charset="0"/>
              </a:rPr>
              <a:t>Continental Gradient higher   than Oceanic Gradient</a:t>
            </a:r>
          </a:p>
          <a:p>
            <a:pPr lvl="1">
              <a:spcBef>
                <a:spcPct val="100000"/>
              </a:spcBef>
              <a:buClr>
                <a:srgbClr val="FF3300"/>
              </a:buClr>
            </a:pPr>
            <a:r>
              <a:rPr lang="en-US" altLang="nb-NO" smtClean="0">
                <a:latin typeface="Arial" panose="020B0604020202020204" pitchFamily="34" charset="0"/>
              </a:rPr>
              <a:t>Range for both</a:t>
            </a:r>
          </a:p>
          <a:p>
            <a:pPr>
              <a:spcBef>
                <a:spcPct val="100000"/>
              </a:spcBef>
              <a:buClr>
                <a:srgbClr val="FF3300"/>
              </a:buClr>
            </a:pPr>
            <a:r>
              <a:rPr lang="en-US" altLang="nb-NO" smtClean="0">
                <a:latin typeface="Arial" panose="020B0604020202020204" pitchFamily="34" charset="0"/>
              </a:rPr>
              <a:t>Highest at Surface</a:t>
            </a:r>
          </a:p>
          <a:p>
            <a:pPr lvl="1"/>
            <a:r>
              <a:rPr lang="en-US" altLang="nb-NO" sz="1400" smtClean="0">
                <a:solidFill>
                  <a:srgbClr val="FFFF00"/>
                </a:solidFill>
                <a:latin typeface="Arial" panose="020B0604020202020204" pitchFamily="34" charset="0"/>
              </a:rPr>
              <a:t>water and cold surface</a:t>
            </a:r>
            <a:endParaRPr lang="en-US" altLang="nb-NO" sz="1400" smtClean="0">
              <a:latin typeface="Arial" panose="020B0604020202020204" pitchFamily="34" charset="0"/>
            </a:endParaRPr>
          </a:p>
          <a:p>
            <a:pPr>
              <a:spcBef>
                <a:spcPct val="100000"/>
              </a:spcBef>
              <a:buClr>
                <a:srgbClr val="FF3300"/>
              </a:buClr>
            </a:pPr>
            <a:r>
              <a:rPr lang="en-US" altLang="nb-NO" smtClean="0">
                <a:latin typeface="Arial" panose="020B0604020202020204" pitchFamily="34" charset="0"/>
              </a:rPr>
              <a:t>In the future we will often use </a:t>
            </a:r>
            <a:r>
              <a:rPr lang="en-US" altLang="nb-NO" i="1" smtClean="0">
                <a:latin typeface="Arial" panose="020B0604020202020204" pitchFamily="34" charset="0"/>
              </a:rPr>
              <a:t>average</a:t>
            </a:r>
            <a:r>
              <a:rPr lang="en-US" altLang="nb-NO" smtClean="0">
                <a:latin typeface="Arial" panose="020B0604020202020204" pitchFamily="34" charset="0"/>
              </a:rPr>
              <a:t> values rather than the ranges</a:t>
            </a:r>
          </a:p>
          <a:p>
            <a:endParaRPr lang="en-US" altLang="nb-NO" smtClean="0">
              <a:latin typeface="Arial" panose="020B0604020202020204" pitchFamily="34" charset="0"/>
            </a:endParaRPr>
          </a:p>
        </p:txBody>
      </p:sp>
    </p:spTree>
    <p:extLst>
      <p:ext uri="{BB962C8B-B14F-4D97-AF65-F5344CB8AC3E}">
        <p14:creationId xmlns:p14="http://schemas.microsoft.com/office/powerpoint/2010/main" val="3389203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0"/>
              </a:spcBef>
              <a:buClr>
                <a:srgbClr val="FF3300"/>
              </a:buClr>
            </a:pPr>
            <a:r>
              <a:rPr lang="en-US" altLang="nb-NO" smtClean="0">
                <a:latin typeface="Arial" panose="020B0604020202020204" pitchFamily="34" charset="0"/>
              </a:rPr>
              <a:t>Continental Gradient higher   than Oceanic Gradient</a:t>
            </a:r>
          </a:p>
          <a:p>
            <a:pPr lvl="1">
              <a:spcBef>
                <a:spcPct val="100000"/>
              </a:spcBef>
              <a:buClr>
                <a:srgbClr val="FF3300"/>
              </a:buClr>
            </a:pPr>
            <a:r>
              <a:rPr lang="en-US" altLang="nb-NO" smtClean="0">
                <a:latin typeface="Arial" panose="020B0604020202020204" pitchFamily="34" charset="0"/>
              </a:rPr>
              <a:t>Range for both</a:t>
            </a:r>
          </a:p>
          <a:p>
            <a:pPr>
              <a:spcBef>
                <a:spcPct val="100000"/>
              </a:spcBef>
              <a:buClr>
                <a:srgbClr val="FF3300"/>
              </a:buClr>
            </a:pPr>
            <a:r>
              <a:rPr lang="en-US" altLang="nb-NO" smtClean="0">
                <a:latin typeface="Arial" panose="020B0604020202020204" pitchFamily="34" charset="0"/>
              </a:rPr>
              <a:t>Highest at Surface</a:t>
            </a:r>
          </a:p>
          <a:p>
            <a:pPr lvl="1"/>
            <a:r>
              <a:rPr lang="en-US" altLang="nb-NO" sz="1400" smtClean="0">
                <a:solidFill>
                  <a:srgbClr val="FFFF00"/>
                </a:solidFill>
                <a:latin typeface="Arial" panose="020B0604020202020204" pitchFamily="34" charset="0"/>
              </a:rPr>
              <a:t>water and cold surface</a:t>
            </a:r>
            <a:endParaRPr lang="en-US" altLang="nb-NO" sz="1400" smtClean="0">
              <a:latin typeface="Arial" panose="020B0604020202020204" pitchFamily="34" charset="0"/>
            </a:endParaRPr>
          </a:p>
          <a:p>
            <a:pPr>
              <a:spcBef>
                <a:spcPct val="100000"/>
              </a:spcBef>
              <a:buClr>
                <a:srgbClr val="FF3300"/>
              </a:buClr>
            </a:pPr>
            <a:r>
              <a:rPr lang="en-US" altLang="nb-NO" smtClean="0">
                <a:latin typeface="Arial" panose="020B0604020202020204" pitchFamily="34" charset="0"/>
              </a:rPr>
              <a:t>In the future we will often use </a:t>
            </a:r>
            <a:r>
              <a:rPr lang="en-US" altLang="nb-NO" i="1" smtClean="0">
                <a:latin typeface="Arial" panose="020B0604020202020204" pitchFamily="34" charset="0"/>
              </a:rPr>
              <a:t>average</a:t>
            </a:r>
            <a:r>
              <a:rPr lang="en-US" altLang="nb-NO" smtClean="0">
                <a:latin typeface="Arial" panose="020B0604020202020204" pitchFamily="34" charset="0"/>
              </a:rPr>
              <a:t> values rather than the ranges</a:t>
            </a:r>
          </a:p>
          <a:p>
            <a:endParaRPr lang="en-US" altLang="nb-NO" smtClean="0">
              <a:latin typeface="Arial" panose="020B0604020202020204" pitchFamily="34" charset="0"/>
            </a:endParaRPr>
          </a:p>
        </p:txBody>
      </p:sp>
    </p:spTree>
    <p:extLst>
      <p:ext uri="{BB962C8B-B14F-4D97-AF65-F5344CB8AC3E}">
        <p14:creationId xmlns:p14="http://schemas.microsoft.com/office/powerpoint/2010/main" val="528371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0"/>
              </a:spcBef>
              <a:buClr>
                <a:srgbClr val="FF3300"/>
              </a:buClr>
            </a:pPr>
            <a:r>
              <a:rPr lang="en-US" altLang="nb-NO" smtClean="0">
                <a:latin typeface="Arial" panose="020B0604020202020204" pitchFamily="34" charset="0"/>
              </a:rPr>
              <a:t>Continental Gradient higher   than Oceanic Gradient</a:t>
            </a:r>
          </a:p>
          <a:p>
            <a:pPr lvl="1">
              <a:spcBef>
                <a:spcPct val="100000"/>
              </a:spcBef>
              <a:buClr>
                <a:srgbClr val="FF3300"/>
              </a:buClr>
            </a:pPr>
            <a:r>
              <a:rPr lang="en-US" altLang="nb-NO" smtClean="0">
                <a:latin typeface="Arial" panose="020B0604020202020204" pitchFamily="34" charset="0"/>
              </a:rPr>
              <a:t>Range for both</a:t>
            </a:r>
          </a:p>
          <a:p>
            <a:pPr>
              <a:spcBef>
                <a:spcPct val="100000"/>
              </a:spcBef>
              <a:buClr>
                <a:srgbClr val="FF3300"/>
              </a:buClr>
            </a:pPr>
            <a:r>
              <a:rPr lang="en-US" altLang="nb-NO" smtClean="0">
                <a:latin typeface="Arial" panose="020B0604020202020204" pitchFamily="34" charset="0"/>
              </a:rPr>
              <a:t>Highest at Surface</a:t>
            </a:r>
          </a:p>
          <a:p>
            <a:pPr lvl="1"/>
            <a:r>
              <a:rPr lang="en-US" altLang="nb-NO" sz="1400" smtClean="0">
                <a:solidFill>
                  <a:srgbClr val="FFFF00"/>
                </a:solidFill>
                <a:latin typeface="Arial" panose="020B0604020202020204" pitchFamily="34" charset="0"/>
              </a:rPr>
              <a:t>water and cold surface</a:t>
            </a:r>
            <a:endParaRPr lang="en-US" altLang="nb-NO" sz="1400" smtClean="0">
              <a:latin typeface="Arial" panose="020B0604020202020204" pitchFamily="34" charset="0"/>
            </a:endParaRPr>
          </a:p>
          <a:p>
            <a:pPr>
              <a:spcBef>
                <a:spcPct val="100000"/>
              </a:spcBef>
              <a:buClr>
                <a:srgbClr val="FF3300"/>
              </a:buClr>
            </a:pPr>
            <a:r>
              <a:rPr lang="en-US" altLang="nb-NO" smtClean="0">
                <a:latin typeface="Arial" panose="020B0604020202020204" pitchFamily="34" charset="0"/>
              </a:rPr>
              <a:t>In the future we will often use </a:t>
            </a:r>
            <a:r>
              <a:rPr lang="en-US" altLang="nb-NO" i="1" smtClean="0">
                <a:latin typeface="Arial" panose="020B0604020202020204" pitchFamily="34" charset="0"/>
              </a:rPr>
              <a:t>average</a:t>
            </a:r>
            <a:r>
              <a:rPr lang="en-US" altLang="nb-NO" smtClean="0">
                <a:latin typeface="Arial" panose="020B0604020202020204" pitchFamily="34" charset="0"/>
              </a:rPr>
              <a:t> values rather than the ranges</a:t>
            </a:r>
          </a:p>
          <a:p>
            <a:endParaRPr lang="en-US" altLang="nb-NO" smtClean="0">
              <a:latin typeface="Arial" panose="020B0604020202020204" pitchFamily="34" charset="0"/>
            </a:endParaRPr>
          </a:p>
        </p:txBody>
      </p:sp>
    </p:spTree>
    <p:extLst>
      <p:ext uri="{BB962C8B-B14F-4D97-AF65-F5344CB8AC3E}">
        <p14:creationId xmlns:p14="http://schemas.microsoft.com/office/powerpoint/2010/main" val="3009621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0"/>
              </a:spcBef>
              <a:buClr>
                <a:srgbClr val="FF3300"/>
              </a:buClr>
            </a:pPr>
            <a:r>
              <a:rPr lang="en-US" altLang="nb-NO" smtClean="0">
                <a:latin typeface="Arial" panose="020B0604020202020204" pitchFamily="34" charset="0"/>
              </a:rPr>
              <a:t>Continental Gradient higher   than Oceanic Gradient</a:t>
            </a:r>
          </a:p>
          <a:p>
            <a:pPr lvl="1">
              <a:spcBef>
                <a:spcPct val="100000"/>
              </a:spcBef>
              <a:buClr>
                <a:srgbClr val="FF3300"/>
              </a:buClr>
            </a:pPr>
            <a:r>
              <a:rPr lang="en-US" altLang="nb-NO" smtClean="0">
                <a:latin typeface="Arial" panose="020B0604020202020204" pitchFamily="34" charset="0"/>
              </a:rPr>
              <a:t>Range for both</a:t>
            </a:r>
          </a:p>
          <a:p>
            <a:pPr>
              <a:spcBef>
                <a:spcPct val="100000"/>
              </a:spcBef>
              <a:buClr>
                <a:srgbClr val="FF3300"/>
              </a:buClr>
            </a:pPr>
            <a:r>
              <a:rPr lang="en-US" altLang="nb-NO" smtClean="0">
                <a:latin typeface="Arial" panose="020B0604020202020204" pitchFamily="34" charset="0"/>
              </a:rPr>
              <a:t>Highest at Surface</a:t>
            </a:r>
          </a:p>
          <a:p>
            <a:pPr lvl="1"/>
            <a:r>
              <a:rPr lang="en-US" altLang="nb-NO" sz="1400" smtClean="0">
                <a:solidFill>
                  <a:srgbClr val="FFFF00"/>
                </a:solidFill>
                <a:latin typeface="Arial" panose="020B0604020202020204" pitchFamily="34" charset="0"/>
              </a:rPr>
              <a:t>water and cold surface</a:t>
            </a:r>
            <a:endParaRPr lang="en-US" altLang="nb-NO" sz="1400" smtClean="0">
              <a:latin typeface="Arial" panose="020B0604020202020204" pitchFamily="34" charset="0"/>
            </a:endParaRPr>
          </a:p>
          <a:p>
            <a:pPr>
              <a:spcBef>
                <a:spcPct val="100000"/>
              </a:spcBef>
              <a:buClr>
                <a:srgbClr val="FF3300"/>
              </a:buClr>
            </a:pPr>
            <a:r>
              <a:rPr lang="en-US" altLang="nb-NO" smtClean="0">
                <a:latin typeface="Arial" panose="020B0604020202020204" pitchFamily="34" charset="0"/>
              </a:rPr>
              <a:t>In the future we will often use </a:t>
            </a:r>
            <a:r>
              <a:rPr lang="en-US" altLang="nb-NO" i="1" smtClean="0">
                <a:latin typeface="Arial" panose="020B0604020202020204" pitchFamily="34" charset="0"/>
              </a:rPr>
              <a:t>average</a:t>
            </a:r>
            <a:r>
              <a:rPr lang="en-US" altLang="nb-NO" smtClean="0">
                <a:latin typeface="Arial" panose="020B0604020202020204" pitchFamily="34" charset="0"/>
              </a:rPr>
              <a:t> values rather than the ranges</a:t>
            </a:r>
          </a:p>
          <a:p>
            <a:endParaRPr lang="en-US" altLang="nb-NO" smtClean="0">
              <a:latin typeface="Arial" panose="020B0604020202020204" pitchFamily="34" charset="0"/>
            </a:endParaRPr>
          </a:p>
        </p:txBody>
      </p:sp>
    </p:spTree>
    <p:extLst>
      <p:ext uri="{BB962C8B-B14F-4D97-AF65-F5344CB8AC3E}">
        <p14:creationId xmlns:p14="http://schemas.microsoft.com/office/powerpoint/2010/main" val="35648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latin typeface="Arial" panose="020B0604020202020204" pitchFamily="34" charset="0"/>
            </a:endParaRPr>
          </a:p>
        </p:txBody>
      </p:sp>
    </p:spTree>
    <p:extLst>
      <p:ext uri="{BB962C8B-B14F-4D97-AF65-F5344CB8AC3E}">
        <p14:creationId xmlns:p14="http://schemas.microsoft.com/office/powerpoint/2010/main" val="1081151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latin typeface="Arial" panose="020B0604020202020204" pitchFamily="34" charset="0"/>
            </a:endParaRPr>
          </a:p>
        </p:txBody>
      </p:sp>
    </p:spTree>
    <p:extLst>
      <p:ext uri="{BB962C8B-B14F-4D97-AF65-F5344CB8AC3E}">
        <p14:creationId xmlns:p14="http://schemas.microsoft.com/office/powerpoint/2010/main" val="1530536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latin typeface="Arial" panose="020B0604020202020204" pitchFamily="34" charset="0"/>
            </a:endParaRPr>
          </a:p>
        </p:txBody>
      </p:sp>
    </p:spTree>
    <p:extLst>
      <p:ext uri="{BB962C8B-B14F-4D97-AF65-F5344CB8AC3E}">
        <p14:creationId xmlns:p14="http://schemas.microsoft.com/office/powerpoint/2010/main" val="3444265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latin typeface="Arial" panose="020B0604020202020204" pitchFamily="34" charset="0"/>
            </a:endParaRPr>
          </a:p>
        </p:txBody>
      </p:sp>
    </p:spTree>
    <p:extLst>
      <p:ext uri="{BB962C8B-B14F-4D97-AF65-F5344CB8AC3E}">
        <p14:creationId xmlns:p14="http://schemas.microsoft.com/office/powerpoint/2010/main" val="690211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8" name="Title 7"/>
          <p:cNvSpPr>
            <a:spLocks noGrp="1"/>
          </p:cNvSpPr>
          <p:nvPr>
            <p:ph type="title" hasCustomPrompt="1"/>
          </p:nvPr>
        </p:nvSpPr>
        <p:spPr>
          <a:xfrm>
            <a:off x="1054464" y="1118585"/>
            <a:ext cx="6012000" cy="1811813"/>
          </a:xfrm>
        </p:spPr>
        <p:txBody>
          <a:bodyPr lIns="0" anchor="b">
            <a:normAutofit/>
          </a:bodyPr>
          <a:lstStyle>
            <a:lvl1pPr>
              <a:defRPr sz="2400" baseline="0">
                <a:solidFill>
                  <a:schemeClr val="bg1"/>
                </a:solidFill>
              </a:defRPr>
            </a:lvl1pPr>
          </a:lstStyle>
          <a:p>
            <a:r>
              <a:rPr lang="en-US" noProof="0" dirty="0" smtClean="0"/>
              <a:t>Document title</a:t>
            </a:r>
            <a:endParaRPr lang="en-US" noProof="0" dirty="0"/>
          </a:p>
        </p:txBody>
      </p:sp>
      <p:sp>
        <p:nvSpPr>
          <p:cNvPr id="4" name="Text Placeholder 3"/>
          <p:cNvSpPr>
            <a:spLocks noGrp="1"/>
          </p:cNvSpPr>
          <p:nvPr>
            <p:ph type="body" sz="quarter" idx="12" hasCustomPrompt="1"/>
          </p:nvPr>
        </p:nvSpPr>
        <p:spPr>
          <a:xfrm>
            <a:off x="1054464" y="2942591"/>
            <a:ext cx="6012000" cy="1126695"/>
          </a:xfr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smtClean="0"/>
              <a:t>Subtitle</a:t>
            </a:r>
            <a:endParaRPr lang="en-US" noProof="0" dirty="0"/>
          </a:p>
        </p:txBody>
      </p:sp>
      <p:sp>
        <p:nvSpPr>
          <p:cNvPr id="3" name="Subtitle 2"/>
          <p:cNvSpPr>
            <a:spLocks noGrp="1"/>
          </p:cNvSpPr>
          <p:nvPr>
            <p:ph type="subTitle" idx="1" hasCustomPrompt="1"/>
          </p:nvPr>
        </p:nvSpPr>
        <p:spPr>
          <a:xfrm>
            <a:off x="1054464" y="4208016"/>
            <a:ext cx="6012000" cy="1454784"/>
          </a:xfr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Author’s name and last name</a:t>
            </a:r>
            <a:endParaRPr lang="en-US" noProof="0" dirty="0"/>
          </a:p>
        </p:txBody>
      </p:sp>
      <p:sp>
        <p:nvSpPr>
          <p:cNvPr id="6" name="Text Placeholder 5"/>
          <p:cNvSpPr>
            <a:spLocks noGrp="1"/>
          </p:cNvSpPr>
          <p:nvPr>
            <p:ph type="body" sz="quarter" idx="13" hasCustomPrompt="1"/>
          </p:nvPr>
        </p:nvSpPr>
        <p:spPr>
          <a:xfrm>
            <a:off x="1054464" y="5674992"/>
            <a:ext cx="6012000" cy="746878"/>
          </a:xfr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smtClean="0"/>
              <a:t>Address</a:t>
            </a:r>
            <a:endParaRPr lang="en-US" noProof="0" dirty="0"/>
          </a:p>
        </p:txBody>
      </p:sp>
      <p:sp>
        <p:nvSpPr>
          <p:cNvPr id="9"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smtClean="0"/>
              <a:t>Click the icon below to add a picture</a:t>
            </a:r>
            <a:endParaRPr lang="en-US" noProof="0" dirty="0"/>
          </a:p>
        </p:txBody>
      </p:sp>
    </p:spTree>
    <p:extLst>
      <p:ext uri="{BB962C8B-B14F-4D97-AF65-F5344CB8AC3E}">
        <p14:creationId xmlns:p14="http://schemas.microsoft.com/office/powerpoint/2010/main" val="6158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Tree>
    <p:extLst>
      <p:ext uri="{BB962C8B-B14F-4D97-AF65-F5344CB8AC3E}">
        <p14:creationId xmlns:p14="http://schemas.microsoft.com/office/powerpoint/2010/main" val="1075264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905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10" name="Title 7"/>
          <p:cNvSpPr>
            <a:spLocks noGrp="1"/>
          </p:cNvSpPr>
          <p:nvPr>
            <p:ph type="title" hasCustomPrompt="1"/>
          </p:nvPr>
        </p:nvSpPr>
        <p:spPr>
          <a:xfrm>
            <a:off x="1054464" y="1118585"/>
            <a:ext cx="6012000" cy="1811813"/>
          </a:xfrm>
          <a:prstGeom prst="rect">
            <a:avLst/>
          </a:prstGeom>
        </p:spPr>
        <p:txBody>
          <a:bodyPr lIns="0" anchor="b">
            <a:normAutofit/>
          </a:bodyPr>
          <a:lstStyle>
            <a:lvl1pPr>
              <a:defRPr sz="2400" baseline="0">
                <a:solidFill>
                  <a:schemeClr val="bg1"/>
                </a:solidFill>
              </a:defRPr>
            </a:lvl1pPr>
          </a:lstStyle>
          <a:p>
            <a:r>
              <a:rPr lang="en-US" noProof="0" dirty="0" smtClean="0"/>
              <a:t>Document title</a:t>
            </a:r>
            <a:endParaRPr lang="en-US" noProof="0" dirty="0"/>
          </a:p>
        </p:txBody>
      </p:sp>
      <p:sp>
        <p:nvSpPr>
          <p:cNvPr id="11" name="Text Placeholder 3"/>
          <p:cNvSpPr>
            <a:spLocks noGrp="1"/>
          </p:cNvSpPr>
          <p:nvPr>
            <p:ph type="body" sz="quarter" idx="12" hasCustomPrompt="1"/>
          </p:nvPr>
        </p:nvSpPr>
        <p:spPr>
          <a:xfrm>
            <a:off x="1054464" y="2942591"/>
            <a:ext cx="6012000" cy="1126695"/>
          </a:xfrm>
          <a:prstGeom prst="rect">
            <a:avLst/>
          </a:prstGeo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smtClean="0"/>
              <a:t>Subtitle</a:t>
            </a:r>
            <a:endParaRPr lang="en-US" noProof="0" dirty="0"/>
          </a:p>
        </p:txBody>
      </p:sp>
      <p:sp>
        <p:nvSpPr>
          <p:cNvPr id="9" name="Subtitle 2"/>
          <p:cNvSpPr>
            <a:spLocks noGrp="1"/>
          </p:cNvSpPr>
          <p:nvPr>
            <p:ph type="subTitle" idx="1" hasCustomPrompt="1"/>
          </p:nvPr>
        </p:nvSpPr>
        <p:spPr>
          <a:xfrm>
            <a:off x="1054464" y="4208016"/>
            <a:ext cx="6012000" cy="1454784"/>
          </a:xfrm>
          <a:prstGeom prst="rect">
            <a:avLst/>
          </a:prstGeo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Author’s name and last name</a:t>
            </a:r>
            <a:endParaRPr lang="en-US" noProof="0" dirty="0"/>
          </a:p>
        </p:txBody>
      </p:sp>
      <p:sp>
        <p:nvSpPr>
          <p:cNvPr id="12" name="Text Placeholder 5"/>
          <p:cNvSpPr>
            <a:spLocks noGrp="1"/>
          </p:cNvSpPr>
          <p:nvPr>
            <p:ph type="body" sz="quarter" idx="13" hasCustomPrompt="1"/>
          </p:nvPr>
        </p:nvSpPr>
        <p:spPr>
          <a:xfrm>
            <a:off x="1054464" y="5674992"/>
            <a:ext cx="6012000" cy="746878"/>
          </a:xfrm>
          <a:prstGeom prst="rect">
            <a:avLst/>
          </a:prstGeo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smtClean="0"/>
              <a:t>Address</a:t>
            </a:r>
            <a:endParaRPr lang="en-US" noProof="0" dirty="0"/>
          </a:p>
        </p:txBody>
      </p:sp>
      <p:sp>
        <p:nvSpPr>
          <p:cNvPr id="13"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smtClean="0"/>
              <a:t>Click the icon below to add a picture</a:t>
            </a:r>
            <a:endParaRPr lang="en-US" noProof="0" dirty="0"/>
          </a:p>
        </p:txBody>
      </p:sp>
    </p:spTree>
    <p:extLst>
      <p:ext uri="{BB962C8B-B14F-4D97-AF65-F5344CB8AC3E}">
        <p14:creationId xmlns:p14="http://schemas.microsoft.com/office/powerpoint/2010/main" val="1334680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
        <p:nvSpPr>
          <p:cNvPr id="5" name="Content Placeholder 2"/>
          <p:cNvSpPr>
            <a:spLocks noGrp="1"/>
          </p:cNvSpPr>
          <p:nvPr>
            <p:ph idx="1" hasCustomPrompt="1"/>
          </p:nvPr>
        </p:nvSpPr>
        <p:spPr>
          <a:xfrm>
            <a:off x="838200" y="1825625"/>
            <a:ext cx="10515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81405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
        <p:nvSpPr>
          <p:cNvPr id="6"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9082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Tree>
    <p:extLst>
      <p:ext uri="{BB962C8B-B14F-4D97-AF65-F5344CB8AC3E}">
        <p14:creationId xmlns:p14="http://schemas.microsoft.com/office/powerpoint/2010/main" val="4270224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464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10" name="Title 7"/>
          <p:cNvSpPr>
            <a:spLocks noGrp="1"/>
          </p:cNvSpPr>
          <p:nvPr>
            <p:ph type="title" hasCustomPrompt="1"/>
          </p:nvPr>
        </p:nvSpPr>
        <p:spPr>
          <a:xfrm>
            <a:off x="1054464" y="1118585"/>
            <a:ext cx="6012000" cy="1811813"/>
          </a:xfrm>
          <a:prstGeom prst="rect">
            <a:avLst/>
          </a:prstGeom>
        </p:spPr>
        <p:txBody>
          <a:bodyPr lIns="0" anchor="b">
            <a:normAutofit/>
          </a:bodyPr>
          <a:lstStyle>
            <a:lvl1pPr>
              <a:defRPr sz="2400" baseline="0">
                <a:solidFill>
                  <a:schemeClr val="bg1"/>
                </a:solidFill>
              </a:defRPr>
            </a:lvl1pPr>
          </a:lstStyle>
          <a:p>
            <a:r>
              <a:rPr lang="en-US" noProof="0" dirty="0" smtClean="0"/>
              <a:t>Document title</a:t>
            </a:r>
            <a:endParaRPr lang="en-US" noProof="0" dirty="0"/>
          </a:p>
        </p:txBody>
      </p:sp>
      <p:sp>
        <p:nvSpPr>
          <p:cNvPr id="9" name="Subtitle 2"/>
          <p:cNvSpPr>
            <a:spLocks noGrp="1"/>
          </p:cNvSpPr>
          <p:nvPr>
            <p:ph type="subTitle" idx="1" hasCustomPrompt="1"/>
          </p:nvPr>
        </p:nvSpPr>
        <p:spPr>
          <a:xfrm>
            <a:off x="1054464" y="4208016"/>
            <a:ext cx="6012000" cy="1454784"/>
          </a:xfrm>
          <a:prstGeom prst="rect">
            <a:avLst/>
          </a:prstGeo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Author’s name and last name</a:t>
            </a:r>
            <a:endParaRPr lang="en-US" noProof="0" dirty="0"/>
          </a:p>
        </p:txBody>
      </p:sp>
      <p:sp>
        <p:nvSpPr>
          <p:cNvPr id="11" name="Text Placeholder 3"/>
          <p:cNvSpPr>
            <a:spLocks noGrp="1"/>
          </p:cNvSpPr>
          <p:nvPr>
            <p:ph type="body" sz="quarter" idx="12" hasCustomPrompt="1"/>
          </p:nvPr>
        </p:nvSpPr>
        <p:spPr>
          <a:xfrm>
            <a:off x="1054464" y="2942591"/>
            <a:ext cx="6012000" cy="1126695"/>
          </a:xfrm>
          <a:prstGeom prst="rect">
            <a:avLst/>
          </a:prstGeo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smtClean="0"/>
              <a:t>Subtitle</a:t>
            </a:r>
            <a:endParaRPr lang="en-US" noProof="0" dirty="0"/>
          </a:p>
        </p:txBody>
      </p:sp>
      <p:sp>
        <p:nvSpPr>
          <p:cNvPr id="12" name="Text Placeholder 5"/>
          <p:cNvSpPr>
            <a:spLocks noGrp="1"/>
          </p:cNvSpPr>
          <p:nvPr>
            <p:ph type="body" sz="quarter" idx="13" hasCustomPrompt="1"/>
          </p:nvPr>
        </p:nvSpPr>
        <p:spPr>
          <a:xfrm>
            <a:off x="1054464" y="5674992"/>
            <a:ext cx="6012000" cy="746878"/>
          </a:xfrm>
          <a:prstGeom prst="rect">
            <a:avLst/>
          </a:prstGeo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smtClean="0"/>
              <a:t>Address</a:t>
            </a:r>
            <a:endParaRPr lang="en-US" noProof="0" dirty="0"/>
          </a:p>
        </p:txBody>
      </p:sp>
      <p:sp>
        <p:nvSpPr>
          <p:cNvPr id="13"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smtClean="0"/>
              <a:t>Click the icon below to add a picture</a:t>
            </a:r>
            <a:endParaRPr lang="en-US" noProof="0" dirty="0"/>
          </a:p>
        </p:txBody>
      </p:sp>
    </p:spTree>
    <p:extLst>
      <p:ext uri="{BB962C8B-B14F-4D97-AF65-F5344CB8AC3E}">
        <p14:creationId xmlns:p14="http://schemas.microsoft.com/office/powerpoint/2010/main" val="2108539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
        <p:nvSpPr>
          <p:cNvPr id="5" name="Content Placeholder 2"/>
          <p:cNvSpPr>
            <a:spLocks noGrp="1"/>
          </p:cNvSpPr>
          <p:nvPr>
            <p:ph idx="1" hasCustomPrompt="1"/>
          </p:nvPr>
        </p:nvSpPr>
        <p:spPr>
          <a:xfrm>
            <a:off x="838200" y="1825625"/>
            <a:ext cx="10515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554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
        <p:nvSpPr>
          <p:cNvPr id="6"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84416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smtClean="0"/>
              <a:t>Click to add title</a:t>
            </a:r>
            <a:endParaRPr lang="en-US" noProof="0" dirty="0"/>
          </a:p>
        </p:txBody>
      </p:sp>
      <p:sp>
        <p:nvSpPr>
          <p:cNvPr id="3" name="Content Placeholder 2"/>
          <p:cNvSpPr>
            <a:spLocks noGrp="1"/>
          </p:cNvSpPr>
          <p:nvPr>
            <p:ph idx="1" hasCustomPrompt="1"/>
          </p:nvPr>
        </p:nvSpPr>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6777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Tree>
    <p:extLst>
      <p:ext uri="{BB962C8B-B14F-4D97-AF65-F5344CB8AC3E}">
        <p14:creationId xmlns:p14="http://schemas.microsoft.com/office/powerpoint/2010/main" val="2573493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66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smtClean="0"/>
              <a:t>Click to add title</a:t>
            </a:r>
            <a:endParaRPr lang="en-US" noProof="0" dirty="0"/>
          </a:p>
        </p:txBody>
      </p:sp>
      <p:sp>
        <p:nvSpPr>
          <p:cNvPr id="3"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787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smtClean="0"/>
              <a:t>Click to add title</a:t>
            </a:r>
            <a:endParaRPr lang="en-US" noProof="0" dirty="0"/>
          </a:p>
        </p:txBody>
      </p:sp>
    </p:spTree>
    <p:extLst>
      <p:ext uri="{BB962C8B-B14F-4D97-AF65-F5344CB8AC3E}">
        <p14:creationId xmlns:p14="http://schemas.microsoft.com/office/powerpoint/2010/main" val="418764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34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lvl1pPr>
              <a:defRPr>
                <a:solidFill>
                  <a:srgbClr val="FF0033"/>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1524000" y="1981200"/>
            <a:ext cx="5080000" cy="4114800"/>
          </a:xfrm>
        </p:spPr>
        <p:txBody>
          <a:bodyPr/>
          <a:lstStyle>
            <a:lvl1pPr>
              <a:defRPr>
                <a:solidFill>
                  <a:schemeClr val="bg2"/>
                </a:solidFill>
                <a:effectLst/>
              </a:defRPr>
            </a:lvl1pPr>
            <a:lvl2pPr>
              <a:defRPr>
                <a:solidFill>
                  <a:schemeClr val="bg2"/>
                </a:solidFill>
                <a:effectLst/>
              </a:defRPr>
            </a:lvl2pPr>
            <a:lvl3pPr>
              <a:defRPr>
                <a:solidFill>
                  <a:schemeClr val="bg2"/>
                </a:solidFill>
                <a:effectLst/>
              </a:defRPr>
            </a:lvl3pPr>
            <a:lvl4pPr>
              <a:defRPr>
                <a:solidFill>
                  <a:schemeClr val="bg2"/>
                </a:solidFill>
                <a:effectLst/>
              </a:defRPr>
            </a:lvl4pPr>
            <a:lvl5pPr>
              <a:defRPr>
                <a:solidFill>
                  <a:schemeClr val="bg2"/>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6807200" y="1981200"/>
            <a:ext cx="5080000" cy="4114800"/>
          </a:xfrm>
        </p:spPr>
        <p:txBody>
          <a:bodyPr/>
          <a:lstStyle>
            <a:lvl1pPr>
              <a:defRPr>
                <a:solidFill>
                  <a:schemeClr val="bg2"/>
                </a:solidFill>
              </a:defRPr>
            </a:lvl1pPr>
          </a:lstStyle>
          <a:p>
            <a:pPr lvl="0"/>
            <a:endParaRPr lang="en-US" noProof="0" dirty="0" smtClean="0"/>
          </a:p>
        </p:txBody>
      </p:sp>
      <p:sp>
        <p:nvSpPr>
          <p:cNvPr id="5" name="Rectangle 4"/>
          <p:cNvSpPr>
            <a:spLocks noGrp="1" noChangeArrowheads="1"/>
          </p:cNvSpPr>
          <p:nvPr>
            <p:ph type="sldNum" sz="quarter" idx="10"/>
          </p:nvPr>
        </p:nvSpPr>
        <p:spPr>
          <a:ln/>
        </p:spPr>
        <p:txBody>
          <a:bodyPr/>
          <a:lstStyle>
            <a:lvl1pPr>
              <a:defRPr/>
            </a:lvl1pPr>
          </a:lstStyle>
          <a:p>
            <a:pPr>
              <a:defRPr/>
            </a:pPr>
            <a:fld id="{6A19A369-0ADA-4D17-8AC6-6DBEBD8BAB28}" type="slidenum">
              <a:rPr lang="en-US"/>
              <a:pPr>
                <a:defRPr/>
              </a:pPr>
              <a:t>‹#›</a:t>
            </a:fld>
            <a:endParaRPr lang="en-US"/>
          </a:p>
        </p:txBody>
      </p:sp>
    </p:spTree>
    <p:extLst>
      <p:ext uri="{BB962C8B-B14F-4D97-AF65-F5344CB8AC3E}">
        <p14:creationId xmlns:p14="http://schemas.microsoft.com/office/powerpoint/2010/main" val="93593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10" name="Title 7"/>
          <p:cNvSpPr>
            <a:spLocks noGrp="1"/>
          </p:cNvSpPr>
          <p:nvPr>
            <p:ph type="title" hasCustomPrompt="1"/>
          </p:nvPr>
        </p:nvSpPr>
        <p:spPr>
          <a:xfrm>
            <a:off x="1054464" y="1118585"/>
            <a:ext cx="6012000" cy="1811813"/>
          </a:xfrm>
          <a:prstGeom prst="rect">
            <a:avLst/>
          </a:prstGeom>
        </p:spPr>
        <p:txBody>
          <a:bodyPr lIns="0" anchor="b">
            <a:normAutofit/>
          </a:bodyPr>
          <a:lstStyle>
            <a:lvl1pPr>
              <a:defRPr sz="2400" baseline="0">
                <a:solidFill>
                  <a:schemeClr val="bg1"/>
                </a:solidFill>
              </a:defRPr>
            </a:lvl1pPr>
          </a:lstStyle>
          <a:p>
            <a:r>
              <a:rPr lang="en-US" noProof="0" dirty="0" smtClean="0"/>
              <a:t>Document title</a:t>
            </a:r>
            <a:endParaRPr lang="en-US" noProof="0" dirty="0"/>
          </a:p>
        </p:txBody>
      </p:sp>
      <p:sp>
        <p:nvSpPr>
          <p:cNvPr id="11" name="Text Placeholder 3"/>
          <p:cNvSpPr>
            <a:spLocks noGrp="1"/>
          </p:cNvSpPr>
          <p:nvPr>
            <p:ph type="body" sz="quarter" idx="12" hasCustomPrompt="1"/>
          </p:nvPr>
        </p:nvSpPr>
        <p:spPr>
          <a:xfrm>
            <a:off x="1054464" y="2942591"/>
            <a:ext cx="6012000" cy="1126695"/>
          </a:xfrm>
          <a:prstGeom prst="rect">
            <a:avLst/>
          </a:prstGeo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smtClean="0"/>
              <a:t>Subtitle</a:t>
            </a:r>
            <a:endParaRPr lang="en-US" noProof="0" dirty="0"/>
          </a:p>
        </p:txBody>
      </p:sp>
      <p:sp>
        <p:nvSpPr>
          <p:cNvPr id="9" name="Subtitle 2"/>
          <p:cNvSpPr>
            <a:spLocks noGrp="1"/>
          </p:cNvSpPr>
          <p:nvPr>
            <p:ph type="subTitle" idx="1" hasCustomPrompt="1"/>
          </p:nvPr>
        </p:nvSpPr>
        <p:spPr>
          <a:xfrm>
            <a:off x="1054464" y="4208016"/>
            <a:ext cx="6012000" cy="1454784"/>
          </a:xfrm>
          <a:prstGeom prst="rect">
            <a:avLst/>
          </a:prstGeo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Author’s name and last name</a:t>
            </a:r>
            <a:endParaRPr lang="en-US" noProof="0" dirty="0"/>
          </a:p>
        </p:txBody>
      </p:sp>
      <p:sp>
        <p:nvSpPr>
          <p:cNvPr id="12" name="Text Placeholder 5"/>
          <p:cNvSpPr>
            <a:spLocks noGrp="1"/>
          </p:cNvSpPr>
          <p:nvPr>
            <p:ph type="body" sz="quarter" idx="13" hasCustomPrompt="1"/>
          </p:nvPr>
        </p:nvSpPr>
        <p:spPr>
          <a:xfrm>
            <a:off x="1054464" y="5674992"/>
            <a:ext cx="6012000" cy="746878"/>
          </a:xfrm>
          <a:prstGeom prst="rect">
            <a:avLst/>
          </a:prstGeo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smtClean="0"/>
              <a:t>Address</a:t>
            </a:r>
            <a:endParaRPr lang="en-US" noProof="0" dirty="0"/>
          </a:p>
        </p:txBody>
      </p:sp>
      <p:sp>
        <p:nvSpPr>
          <p:cNvPr id="13"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smtClean="0"/>
              <a:t>Click the icon below to add a picture</a:t>
            </a:r>
            <a:endParaRPr lang="en-US" noProof="0" dirty="0"/>
          </a:p>
        </p:txBody>
      </p:sp>
    </p:spTree>
    <p:extLst>
      <p:ext uri="{BB962C8B-B14F-4D97-AF65-F5344CB8AC3E}">
        <p14:creationId xmlns:p14="http://schemas.microsoft.com/office/powerpoint/2010/main" val="226782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
        <p:nvSpPr>
          <p:cNvPr id="5" name="Content Placeholder 2"/>
          <p:cNvSpPr>
            <a:spLocks noGrp="1"/>
          </p:cNvSpPr>
          <p:nvPr>
            <p:ph idx="1" hasCustomPrompt="1"/>
          </p:nvPr>
        </p:nvSpPr>
        <p:spPr>
          <a:xfrm>
            <a:off x="838200" y="1825625"/>
            <a:ext cx="10515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5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
        <p:nvSpPr>
          <p:cNvPr id="6"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181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smtClean="0"/>
              <a:t>Click to add title</a:t>
            </a:r>
            <a:endParaRPr lang="en-US" noProof="0"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12/26/2019</a:t>
            </a:fld>
            <a:endParaRPr lang="en-US" noProof="0"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350943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7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smtClean="0"/>
              <a:t>Click to add title</a:t>
            </a:r>
            <a:endParaRPr lang="en-US" noProof="0" dirty="0"/>
          </a:p>
        </p:txBody>
      </p:sp>
      <p:sp>
        <p:nvSpPr>
          <p:cNvPr id="9"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12/26/2019</a:t>
            </a:fld>
            <a:endParaRPr lang="en-US" noProof="0" dirty="0"/>
          </a:p>
        </p:txBody>
      </p:sp>
      <p:sp>
        <p:nvSpPr>
          <p:cNvPr id="11"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109761003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smtClean="0"/>
              <a:t>Click to add title</a:t>
            </a:r>
            <a:endParaRPr lang="en-US" noProof="0" dirty="0"/>
          </a:p>
        </p:txBody>
      </p:sp>
      <p:sp>
        <p:nvSpPr>
          <p:cNvPr id="11"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12/26/2019</a:t>
            </a:fld>
            <a:endParaRPr lang="en-US" noProof="0" dirty="0"/>
          </a:p>
        </p:txBody>
      </p:sp>
      <p:sp>
        <p:nvSpPr>
          <p:cNvPr id="1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21886195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smtClean="0"/>
              <a:t>Click to add title</a:t>
            </a:r>
            <a:endParaRPr lang="en-US" noProof="0" dirty="0"/>
          </a:p>
        </p:txBody>
      </p:sp>
      <p:sp>
        <p:nvSpPr>
          <p:cNvPr id="1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12/26/2019</a:t>
            </a:fld>
            <a:endParaRPr lang="en-US" noProof="0" dirty="0"/>
          </a:p>
        </p:txBody>
      </p:sp>
      <p:sp>
        <p:nvSpPr>
          <p:cNvPr id="1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288254346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mailto:Tamer.abu-alam@uit.n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4.png"/><Relationship Id="rId4"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Tamer\Tamer%20home\teaching\igneous%20petrology\convection.avi" TargetMode="External"/><Relationship Id="rId1" Type="http://schemas.microsoft.com/office/2007/relationships/media" Target="file:///C:\Tamer\Tamer%20home\teaching\igneous%20petrology\convection.avi" TargetMode="External"/><Relationship Id="rId5" Type="http://schemas.openxmlformats.org/officeDocument/2006/relationships/image" Target="../media/image22.png"/><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avi"/><Relationship Id="rId1" Type="http://schemas.microsoft.com/office/2007/relationships/media" Target="../media/media2.avi"/><Relationship Id="rId5" Type="http://schemas.openxmlformats.org/officeDocument/2006/relationships/image" Target="../media/image23.pn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hyperlink" Target="mailto:tamer.abu-alam@uit.no" TargetMode="External"/><Relationship Id="rId2" Type="http://schemas.openxmlformats.org/officeDocument/2006/relationships/hyperlink" Target="http://abualam.info/igneous-petrolog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quakeinfo.ucsd.edu/~gabi/sio15/Lecture04.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Igneous Petrology</a:t>
            </a:r>
            <a:endParaRPr lang="nb-NO" dirty="0"/>
          </a:p>
        </p:txBody>
      </p:sp>
      <p:sp>
        <p:nvSpPr>
          <p:cNvPr id="3" name="Text Placeholder 2"/>
          <p:cNvSpPr>
            <a:spLocks noGrp="1"/>
          </p:cNvSpPr>
          <p:nvPr>
            <p:ph type="body" sz="quarter" idx="12"/>
          </p:nvPr>
        </p:nvSpPr>
        <p:spPr/>
        <p:txBody>
          <a:bodyPr/>
          <a:lstStyle/>
          <a:p>
            <a:r>
              <a:rPr lang="nb-NO" dirty="0" err="1"/>
              <a:t>Lecture</a:t>
            </a:r>
            <a:r>
              <a:rPr lang="nb-NO" dirty="0"/>
              <a:t> 1: </a:t>
            </a:r>
            <a:r>
              <a:rPr lang="nb-NO" dirty="0" err="1"/>
              <a:t>Introduction</a:t>
            </a:r>
            <a:endParaRPr lang="nb-NO" dirty="0"/>
          </a:p>
        </p:txBody>
      </p:sp>
      <p:sp>
        <p:nvSpPr>
          <p:cNvPr id="4" name="Subtitle 3"/>
          <p:cNvSpPr>
            <a:spLocks noGrp="1"/>
          </p:cNvSpPr>
          <p:nvPr>
            <p:ph type="subTitle" idx="1"/>
          </p:nvPr>
        </p:nvSpPr>
        <p:spPr/>
        <p:txBody>
          <a:bodyPr/>
          <a:lstStyle/>
          <a:p>
            <a:r>
              <a:rPr lang="nb-NO" dirty="0" smtClean="0"/>
              <a:t>Tamer Abu-Alam</a:t>
            </a:r>
            <a:endParaRPr lang="nb-NO" dirty="0"/>
          </a:p>
        </p:txBody>
      </p:sp>
      <p:sp>
        <p:nvSpPr>
          <p:cNvPr id="5" name="Text Placeholder 4"/>
          <p:cNvSpPr>
            <a:spLocks noGrp="1"/>
          </p:cNvSpPr>
          <p:nvPr>
            <p:ph type="body" sz="quarter" idx="13"/>
          </p:nvPr>
        </p:nvSpPr>
        <p:spPr/>
        <p:txBody>
          <a:bodyPr/>
          <a:lstStyle/>
          <a:p>
            <a:r>
              <a:rPr lang="en-US" dirty="0" smtClean="0"/>
              <a:t>University </a:t>
            </a:r>
            <a:r>
              <a:rPr lang="en-US" dirty="0"/>
              <a:t>of </a:t>
            </a:r>
            <a:r>
              <a:rPr lang="en-US" dirty="0" err="1"/>
              <a:t>Tromsø</a:t>
            </a:r>
            <a:r>
              <a:rPr lang="en-US" dirty="0"/>
              <a:t> – The Arctic University of </a:t>
            </a:r>
            <a:r>
              <a:rPr lang="en-US" dirty="0" smtClean="0"/>
              <a:t>Norway</a:t>
            </a:r>
          </a:p>
          <a:p>
            <a:r>
              <a:rPr lang="en-US" dirty="0" smtClean="0">
                <a:hlinkClick r:id="rId2"/>
              </a:rPr>
              <a:t>Tamer.abu-alam@uit.no</a:t>
            </a:r>
            <a:endParaRPr lang="en-US" dirty="0" smtClean="0"/>
          </a:p>
          <a:p>
            <a:endParaRPr lang="nb-NO" dirty="0"/>
          </a:p>
        </p:txBody>
      </p:sp>
      <p:pic>
        <p:nvPicPr>
          <p:cNvPr id="12" name="Picture Placeholder 11"/>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692" r="692"/>
          <a:stretch>
            <a:fillRect/>
          </a:stretch>
        </p:blipFill>
        <p:spPr/>
      </p:pic>
    </p:spTree>
    <p:extLst>
      <p:ext uri="{BB962C8B-B14F-4D97-AF65-F5344CB8AC3E}">
        <p14:creationId xmlns:p14="http://schemas.microsoft.com/office/powerpoint/2010/main" val="68082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941638" y="381000"/>
            <a:ext cx="6667500" cy="1701800"/>
          </a:xfrm>
          <a:prstGeom prst="rect">
            <a:avLst/>
          </a:prstGeom>
          <a:noFill/>
          <a:ln w="9525">
            <a:noFill/>
            <a:miter lim="800000"/>
            <a:headEnd/>
            <a:tailEnd/>
          </a:ln>
          <a:effectLst/>
        </p:spPr>
        <p:txBody>
          <a:bodyPr lIns="92075" tIns="46038" rIns="92075" bIns="46038" anchor="ctr"/>
          <a:lstStyle/>
          <a:p>
            <a:pPr marL="857250" indent="-857250">
              <a:defRPr/>
            </a:pPr>
            <a:r>
              <a:rPr lang="en-US" sz="6000">
                <a:solidFill>
                  <a:srgbClr val="FF3300"/>
                </a:solidFill>
                <a:effectLst>
                  <a:outerShdw blurRad="38100" dist="38100" dir="2700000" algn="tl">
                    <a:srgbClr val="000000"/>
                  </a:outerShdw>
                </a:effectLst>
              </a:rPr>
              <a:t>Heat Sources </a:t>
            </a:r>
            <a:br>
              <a:rPr lang="en-US" sz="6000">
                <a:solidFill>
                  <a:srgbClr val="FF3300"/>
                </a:solidFill>
                <a:effectLst>
                  <a:outerShdw blurRad="38100" dist="38100" dir="2700000" algn="tl">
                    <a:srgbClr val="000000"/>
                  </a:outerShdw>
                </a:effectLst>
              </a:rPr>
            </a:br>
            <a:r>
              <a:rPr lang="en-US" sz="6000">
                <a:solidFill>
                  <a:srgbClr val="FF3300"/>
                </a:solidFill>
                <a:effectLst>
                  <a:outerShdw blurRad="38100" dist="38100" dir="2700000" algn="tl">
                    <a:srgbClr val="000000"/>
                  </a:outerShdw>
                </a:effectLst>
              </a:rPr>
              <a:t>in the Earth</a:t>
            </a:r>
          </a:p>
        </p:txBody>
      </p:sp>
      <p:sp>
        <p:nvSpPr>
          <p:cNvPr id="11267" name="Rectangle 3"/>
          <p:cNvSpPr>
            <a:spLocks noChangeArrowheads="1"/>
          </p:cNvSpPr>
          <p:nvPr/>
        </p:nvSpPr>
        <p:spPr bwMode="auto">
          <a:xfrm>
            <a:off x="3298826" y="2755901"/>
            <a:ext cx="6799263"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452438" indent="-452438">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1019175"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buClrTx/>
              <a:buSzTx/>
              <a:buFontTx/>
              <a:buNone/>
            </a:pPr>
            <a:r>
              <a:rPr lang="en-US" altLang="nb-NO" dirty="0">
                <a:solidFill>
                  <a:srgbClr val="FF0033"/>
                </a:solidFill>
              </a:rPr>
              <a:t>1.</a:t>
            </a:r>
            <a:r>
              <a:rPr lang="en-US" altLang="nb-NO" dirty="0">
                <a:solidFill>
                  <a:srgbClr val="FFFF66"/>
                </a:solidFill>
              </a:rPr>
              <a:t>  </a:t>
            </a:r>
            <a:r>
              <a:rPr lang="en-US" altLang="nb-NO" dirty="0">
                <a:solidFill>
                  <a:schemeClr val="tx1"/>
                </a:solidFill>
              </a:rPr>
              <a:t>Heat from the early accretion and 		differentiation of the Earth</a:t>
            </a:r>
          </a:p>
          <a:p>
            <a:pPr lvl="1">
              <a:buSzPct val="60000"/>
            </a:pPr>
            <a:r>
              <a:rPr lang="en-US" altLang="nb-NO" dirty="0">
                <a:solidFill>
                  <a:schemeClr val="tx1"/>
                </a:solidFill>
              </a:rPr>
              <a:t>still slowly reaching surface</a:t>
            </a:r>
          </a:p>
          <a:p>
            <a:pPr>
              <a:buClrTx/>
              <a:buSzTx/>
              <a:buFontTx/>
              <a:buNone/>
            </a:pPr>
            <a:r>
              <a:rPr lang="en-US" altLang="nb-NO" dirty="0">
                <a:solidFill>
                  <a:srgbClr val="FF0033"/>
                </a:solidFill>
              </a:rPr>
              <a:t>2.</a:t>
            </a:r>
            <a:r>
              <a:rPr lang="en-US" altLang="nb-NO" dirty="0">
                <a:solidFill>
                  <a:srgbClr val="FF9933"/>
                </a:solidFill>
              </a:rPr>
              <a:t>  </a:t>
            </a:r>
            <a:r>
              <a:rPr lang="en-US" altLang="nb-NO" dirty="0">
                <a:solidFill>
                  <a:schemeClr val="tx1"/>
                </a:solidFill>
              </a:rPr>
              <a:t>Heat released by the radioactive 		breakdown of unstable nuclides</a:t>
            </a:r>
          </a:p>
        </p:txBody>
      </p:sp>
      <p:sp>
        <p:nvSpPr>
          <p:cNvPr id="11268" name="Line 4"/>
          <p:cNvSpPr>
            <a:spLocks noChangeShapeType="1"/>
          </p:cNvSpPr>
          <p:nvPr/>
        </p:nvSpPr>
        <p:spPr bwMode="auto">
          <a:xfrm>
            <a:off x="3405188" y="2212975"/>
            <a:ext cx="5740400" cy="0"/>
          </a:xfrm>
          <a:prstGeom prst="line">
            <a:avLst/>
          </a:prstGeom>
          <a:noFill/>
          <a:ln w="12700">
            <a:solidFill>
              <a:srgbClr val="D6009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11269" name="Line 5"/>
          <p:cNvSpPr>
            <a:spLocks noChangeShapeType="1"/>
          </p:cNvSpPr>
          <p:nvPr/>
        </p:nvSpPr>
        <p:spPr bwMode="auto">
          <a:xfrm>
            <a:off x="3929063" y="2392363"/>
            <a:ext cx="5537200" cy="0"/>
          </a:xfrm>
          <a:prstGeom prst="line">
            <a:avLst/>
          </a:prstGeom>
          <a:noFill/>
          <a:ln w="12700">
            <a:solidFill>
              <a:srgbClr val="D6009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11270" name="Line 6"/>
          <p:cNvSpPr>
            <a:spLocks noChangeShapeType="1"/>
          </p:cNvSpPr>
          <p:nvPr/>
        </p:nvSpPr>
        <p:spPr bwMode="auto">
          <a:xfrm>
            <a:off x="5775325" y="2106614"/>
            <a:ext cx="0" cy="452437"/>
          </a:xfrm>
          <a:prstGeom prst="line">
            <a:avLst/>
          </a:prstGeom>
          <a:noFill/>
          <a:ln w="12700">
            <a:solidFill>
              <a:srgbClr val="D6009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11271" name="Line 7"/>
          <p:cNvSpPr>
            <a:spLocks noChangeShapeType="1"/>
          </p:cNvSpPr>
          <p:nvPr/>
        </p:nvSpPr>
        <p:spPr bwMode="auto">
          <a:xfrm>
            <a:off x="6430963" y="1998664"/>
            <a:ext cx="0" cy="536575"/>
          </a:xfrm>
          <a:prstGeom prst="line">
            <a:avLst/>
          </a:prstGeom>
          <a:noFill/>
          <a:ln w="12700">
            <a:solidFill>
              <a:srgbClr val="D6009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Tree>
    <p:extLst>
      <p:ext uri="{BB962C8B-B14F-4D97-AF65-F5344CB8AC3E}">
        <p14:creationId xmlns:p14="http://schemas.microsoft.com/office/powerpoint/2010/main" val="841909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905125" y="73025"/>
            <a:ext cx="4940300" cy="1143000"/>
          </a:xfrm>
          <a:prstGeom prst="rect">
            <a:avLst/>
          </a:prstGeom>
          <a:noFill/>
          <a:ln w="9525">
            <a:noFill/>
            <a:miter lim="800000"/>
            <a:headEnd/>
            <a:tailEnd/>
          </a:ln>
          <a:effectLst/>
        </p:spPr>
        <p:txBody>
          <a:bodyPr lIns="92075" tIns="46038" rIns="92075" bIns="46038" anchor="ctr"/>
          <a:lstStyle/>
          <a:p>
            <a:pPr>
              <a:defRPr/>
            </a:pPr>
            <a:r>
              <a:rPr lang="en-US" sz="6000">
                <a:solidFill>
                  <a:srgbClr val="FF0033"/>
                </a:solidFill>
                <a:effectLst>
                  <a:outerShdw blurRad="38100" dist="38100" dir="2700000" algn="tl">
                    <a:srgbClr val="000000"/>
                  </a:outerShdw>
                </a:effectLst>
              </a:rPr>
              <a:t>Heat Transfer</a:t>
            </a:r>
          </a:p>
        </p:txBody>
      </p:sp>
      <p:sp>
        <p:nvSpPr>
          <p:cNvPr id="14339" name="Rectangle 3"/>
          <p:cNvSpPr>
            <a:spLocks noChangeArrowheads="1"/>
          </p:cNvSpPr>
          <p:nvPr/>
        </p:nvSpPr>
        <p:spPr bwMode="auto">
          <a:xfrm>
            <a:off x="228601" y="1295403"/>
            <a:ext cx="11767930"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buClrTx/>
              <a:buSzTx/>
              <a:buFontTx/>
              <a:buNone/>
            </a:pPr>
            <a:r>
              <a:rPr lang="en-US" altLang="nb-NO" sz="2400" dirty="0">
                <a:solidFill>
                  <a:schemeClr val="tx1"/>
                </a:solidFill>
              </a:rPr>
              <a:t>1. </a:t>
            </a:r>
            <a:r>
              <a:rPr lang="en-US" altLang="nb-NO" sz="2400" dirty="0" smtClean="0">
                <a:solidFill>
                  <a:schemeClr val="tx1"/>
                </a:solidFill>
              </a:rPr>
              <a:t>Radiation (heat transfer from Sun to Earth)</a:t>
            </a:r>
            <a:endParaRPr lang="en-US" altLang="nb-NO" sz="2400" dirty="0">
              <a:solidFill>
                <a:schemeClr val="tx1"/>
              </a:solidFill>
            </a:endParaRPr>
          </a:p>
          <a:p>
            <a:pPr>
              <a:buClrTx/>
              <a:buSzTx/>
              <a:buFontTx/>
              <a:buNone/>
            </a:pPr>
            <a:r>
              <a:rPr lang="en-US" altLang="nb-NO" sz="2400" dirty="0">
                <a:solidFill>
                  <a:schemeClr val="tx1"/>
                </a:solidFill>
              </a:rPr>
              <a:t>2. Conduction (movement of heat </a:t>
            </a:r>
            <a:r>
              <a:rPr lang="en-US" altLang="nb-NO" sz="2400" dirty="0" smtClean="0">
                <a:solidFill>
                  <a:schemeClr val="tx1"/>
                </a:solidFill>
              </a:rPr>
              <a:t>through </a:t>
            </a:r>
            <a:r>
              <a:rPr lang="en-US" altLang="nb-NO" sz="2400" dirty="0">
                <a:solidFill>
                  <a:schemeClr val="tx1"/>
                </a:solidFill>
              </a:rPr>
              <a:t>a substance by the collision of molecules)</a:t>
            </a:r>
          </a:p>
          <a:p>
            <a:pPr>
              <a:buClrTx/>
              <a:buSzTx/>
              <a:buFontTx/>
              <a:buNone/>
            </a:pPr>
            <a:r>
              <a:rPr lang="en-US" altLang="nb-NO" sz="2400" dirty="0">
                <a:solidFill>
                  <a:schemeClr val="tx1"/>
                </a:solidFill>
              </a:rPr>
              <a:t>3. </a:t>
            </a:r>
            <a:r>
              <a:rPr lang="en-US" altLang="nb-NO" sz="2400" dirty="0" smtClean="0">
                <a:solidFill>
                  <a:schemeClr val="tx1"/>
                </a:solidFill>
              </a:rPr>
              <a:t>Convection (</a:t>
            </a:r>
            <a:r>
              <a:rPr lang="en-US" sz="2400" dirty="0">
                <a:solidFill>
                  <a:schemeClr val="tx1"/>
                </a:solidFill>
              </a:rPr>
              <a:t>transfer of heat by the movement of a fluid (liquid or gas) between areas of different temperature. Warm </a:t>
            </a:r>
            <a:r>
              <a:rPr lang="en-US" sz="2400" dirty="0" smtClean="0">
                <a:solidFill>
                  <a:schemeClr val="tx1"/>
                </a:solidFill>
              </a:rPr>
              <a:t>fluid </a:t>
            </a:r>
            <a:r>
              <a:rPr lang="en-US" sz="2400" dirty="0">
                <a:solidFill>
                  <a:schemeClr val="tx1"/>
                </a:solidFill>
              </a:rPr>
              <a:t>is less dense than cold </a:t>
            </a:r>
            <a:r>
              <a:rPr lang="en-US" sz="2400" dirty="0" smtClean="0">
                <a:solidFill>
                  <a:schemeClr val="tx1"/>
                </a:solidFill>
              </a:rPr>
              <a:t>fluid, </a:t>
            </a:r>
            <a:r>
              <a:rPr lang="en-US" sz="2400" dirty="0">
                <a:solidFill>
                  <a:schemeClr val="tx1"/>
                </a:solidFill>
              </a:rPr>
              <a:t>and so convection currents can form in the presence of a temperature gradient.</a:t>
            </a:r>
            <a:r>
              <a:rPr lang="en-US" altLang="nb-NO" sz="2400" dirty="0" smtClean="0">
                <a:solidFill>
                  <a:schemeClr val="tx1"/>
                </a:solidFill>
              </a:rPr>
              <a:t>)</a:t>
            </a:r>
            <a:endParaRPr lang="en-US" altLang="nb-NO" sz="2400" dirty="0">
              <a:solidFill>
                <a:schemeClr val="tx1"/>
              </a:solidFill>
            </a:endParaRPr>
          </a:p>
        </p:txBody>
      </p:sp>
      <p:sp>
        <p:nvSpPr>
          <p:cNvPr id="14340" name="Line 4"/>
          <p:cNvSpPr>
            <a:spLocks noChangeShapeType="1"/>
          </p:cNvSpPr>
          <p:nvPr/>
        </p:nvSpPr>
        <p:spPr bwMode="auto">
          <a:xfrm>
            <a:off x="2927351" y="987425"/>
            <a:ext cx="4418013" cy="0"/>
          </a:xfrm>
          <a:prstGeom prst="line">
            <a:avLst/>
          </a:prstGeom>
          <a:noFill/>
          <a:ln w="25400">
            <a:solidFill>
              <a:srgbClr val="D6009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pic>
        <p:nvPicPr>
          <p:cNvPr id="2" name="convecti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51397" y="3551996"/>
            <a:ext cx="10414294" cy="2968074"/>
          </a:xfrm>
          <a:prstGeom prst="rect">
            <a:avLst/>
          </a:prstGeom>
        </p:spPr>
      </p:pic>
    </p:spTree>
    <p:extLst>
      <p:ext uri="{BB962C8B-B14F-4D97-AF65-F5344CB8AC3E}">
        <p14:creationId xmlns:p14="http://schemas.microsoft.com/office/powerpoint/2010/main" val="1656488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65338" y="1"/>
            <a:ext cx="8197850" cy="714375"/>
          </a:xfrm>
        </p:spPr>
        <p:txBody>
          <a:bodyPr/>
          <a:lstStyle/>
          <a:p>
            <a:pPr>
              <a:defRPr/>
            </a:pPr>
            <a:r>
              <a:rPr lang="en-US" sz="4000" dirty="0"/>
              <a:t>The Geothermal Gradient</a:t>
            </a:r>
          </a:p>
        </p:txBody>
      </p:sp>
      <p:pic>
        <p:nvPicPr>
          <p:cNvPr id="16387" name="Picture 5" descr="Fig-1-9a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18453" y="610096"/>
            <a:ext cx="7802218" cy="637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111"/>
          <p:cNvSpPr txBox="1">
            <a:spLocks noChangeArrowheads="1"/>
          </p:cNvSpPr>
          <p:nvPr/>
        </p:nvSpPr>
        <p:spPr bwMode="auto">
          <a:xfrm>
            <a:off x="752130" y="1043057"/>
            <a:ext cx="2443162"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r>
              <a:rPr lang="en-US" altLang="nb-NO" sz="1400" dirty="0" smtClean="0">
                <a:solidFill>
                  <a:schemeClr val="tx1"/>
                </a:solidFill>
              </a:rPr>
              <a:t>Diagrammatic </a:t>
            </a:r>
            <a:r>
              <a:rPr lang="en-US" altLang="nb-NO" sz="1400" dirty="0">
                <a:solidFill>
                  <a:schemeClr val="tx1"/>
                </a:solidFill>
              </a:rPr>
              <a:t>cross-section through the upper 200-300 km of the Earth showing geothermal gradients reflecting more efficient adiabatic (constant heat content) convection of heat in the mobile asthenosphere (steeper gradient in blue) ) and less efficient conductive heat transfer through the more rigid lithosphere (shallower gradient in red). The boundary layer is a zone across which the transition in rheology and heat transfer mechanism occurs (in green). The thickness of the boundary layer is exaggerated here for clarity: it is probably less than half the thickness of the lithosphere. </a:t>
            </a:r>
            <a:endParaRPr lang="en-US" altLang="nb-NO" sz="7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2695899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Fig-1-9b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7921" y="537002"/>
            <a:ext cx="7735488" cy="632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title"/>
          </p:nvPr>
        </p:nvSpPr>
        <p:spPr>
          <a:xfrm>
            <a:off x="2065338" y="1"/>
            <a:ext cx="8197850" cy="714375"/>
          </a:xfrm>
        </p:spPr>
        <p:txBody>
          <a:bodyPr/>
          <a:lstStyle/>
          <a:p>
            <a:pPr>
              <a:defRPr/>
            </a:pPr>
            <a:r>
              <a:rPr lang="en-US" sz="4000"/>
              <a:t>The Geothermal Gradient</a:t>
            </a:r>
          </a:p>
        </p:txBody>
      </p:sp>
      <p:sp>
        <p:nvSpPr>
          <p:cNvPr id="18436" name="Text Box 111"/>
          <p:cNvSpPr txBox="1">
            <a:spLocks noChangeArrowheads="1"/>
          </p:cNvSpPr>
          <p:nvPr/>
        </p:nvSpPr>
        <p:spPr bwMode="auto">
          <a:xfrm>
            <a:off x="970792" y="989767"/>
            <a:ext cx="2443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r>
              <a:rPr lang="en-US" altLang="nb-NO" sz="1400" dirty="0" smtClean="0">
                <a:solidFill>
                  <a:schemeClr val="tx1"/>
                </a:solidFill>
              </a:rPr>
              <a:t>A </a:t>
            </a:r>
            <a:r>
              <a:rPr lang="en-US" altLang="nb-NO" sz="1400" dirty="0">
                <a:solidFill>
                  <a:schemeClr val="tx1"/>
                </a:solidFill>
              </a:rPr>
              <a:t>similar example for </a:t>
            </a:r>
            <a:r>
              <a:rPr lang="en-US" altLang="nb-NO" sz="1400" b="1" dirty="0">
                <a:solidFill>
                  <a:schemeClr val="tx1"/>
                </a:solidFill>
              </a:rPr>
              <a:t>thick</a:t>
            </a:r>
            <a:r>
              <a:rPr lang="en-US" altLang="nb-NO" sz="1400" dirty="0">
                <a:solidFill>
                  <a:schemeClr val="tx1"/>
                </a:solidFill>
              </a:rPr>
              <a:t> (continental) lithosphere.</a:t>
            </a:r>
            <a:endParaRPr lang="en-US" altLang="nb-NO" sz="7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1363188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65338" y="1"/>
            <a:ext cx="8197850" cy="714375"/>
          </a:xfrm>
        </p:spPr>
        <p:txBody>
          <a:bodyPr/>
          <a:lstStyle/>
          <a:p>
            <a:pPr>
              <a:defRPr/>
            </a:pPr>
            <a:r>
              <a:rPr lang="en-US" sz="4000"/>
              <a:t>The Geothermal Gradient</a:t>
            </a:r>
          </a:p>
        </p:txBody>
      </p:sp>
      <p:sp>
        <p:nvSpPr>
          <p:cNvPr id="22531" name="Text Box 111"/>
          <p:cNvSpPr txBox="1">
            <a:spLocks noChangeArrowheads="1"/>
          </p:cNvSpPr>
          <p:nvPr/>
        </p:nvSpPr>
        <p:spPr bwMode="auto">
          <a:xfrm>
            <a:off x="1111802" y="4137922"/>
            <a:ext cx="3505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r>
              <a:rPr lang="en-US" altLang="nb-NO" sz="1400" dirty="0" smtClean="0">
                <a:solidFill>
                  <a:schemeClr val="tx1"/>
                </a:solidFill>
              </a:rPr>
              <a:t>Estimates </a:t>
            </a:r>
            <a:r>
              <a:rPr lang="en-US" altLang="nb-NO" sz="1400" dirty="0">
                <a:solidFill>
                  <a:schemeClr val="tx1"/>
                </a:solidFill>
              </a:rPr>
              <a:t>of oceanic (blue curves) and continental shield (red curves) </a:t>
            </a:r>
            <a:r>
              <a:rPr lang="en-US" altLang="nb-NO" sz="1400" dirty="0" err="1">
                <a:solidFill>
                  <a:schemeClr val="tx1"/>
                </a:solidFill>
              </a:rPr>
              <a:t>geotherms</a:t>
            </a:r>
            <a:r>
              <a:rPr lang="en-US" altLang="nb-NO" sz="1400" dirty="0">
                <a:solidFill>
                  <a:schemeClr val="tx1"/>
                </a:solidFill>
              </a:rPr>
              <a:t> to a depth of 300 km. The thickness of mature (&gt; 100Ma) oceanic lithosphere is hatched and that of continental shield lithosphere is yellow. Data from Green and </a:t>
            </a:r>
            <a:r>
              <a:rPr lang="en-US" altLang="nb-NO" sz="1400" dirty="0" err="1">
                <a:solidFill>
                  <a:schemeClr val="tx1"/>
                </a:solidFill>
              </a:rPr>
              <a:t>Falloon</a:t>
            </a:r>
            <a:r>
              <a:rPr lang="en-US" altLang="nb-NO" sz="1400" dirty="0">
                <a:solidFill>
                  <a:schemeClr val="tx1"/>
                </a:solidFill>
              </a:rPr>
              <a:t> ((1998), Green &amp; Ringwood (1963), </a:t>
            </a:r>
            <a:r>
              <a:rPr lang="en-US" altLang="nb-NO" sz="1400" dirty="0" err="1">
                <a:solidFill>
                  <a:schemeClr val="tx1"/>
                </a:solidFill>
              </a:rPr>
              <a:t>Jaupart</a:t>
            </a:r>
            <a:r>
              <a:rPr lang="en-US" altLang="nb-NO" sz="1400" dirty="0">
                <a:solidFill>
                  <a:schemeClr val="tx1"/>
                </a:solidFill>
              </a:rPr>
              <a:t> and </a:t>
            </a:r>
            <a:r>
              <a:rPr lang="en-US" altLang="nb-NO" sz="1400" dirty="0" err="1">
                <a:solidFill>
                  <a:schemeClr val="tx1"/>
                </a:solidFill>
              </a:rPr>
              <a:t>Mareschal</a:t>
            </a:r>
            <a:r>
              <a:rPr lang="en-US" altLang="nb-NO" sz="1400" dirty="0">
                <a:solidFill>
                  <a:schemeClr val="tx1"/>
                </a:solidFill>
              </a:rPr>
              <a:t> (1999), McKenzie </a:t>
            </a:r>
            <a:r>
              <a:rPr lang="en-US" altLang="nb-NO" sz="1400" i="1" dirty="0">
                <a:solidFill>
                  <a:schemeClr val="tx1"/>
                </a:solidFill>
              </a:rPr>
              <a:t>et al</a:t>
            </a:r>
            <a:r>
              <a:rPr lang="en-US" altLang="nb-NO" sz="1400" dirty="0">
                <a:solidFill>
                  <a:schemeClr val="tx1"/>
                </a:solidFill>
              </a:rPr>
              <a:t>. (2005 and personal communication), Ringwood (1966), Rudnick and </a:t>
            </a:r>
            <a:r>
              <a:rPr lang="en-US" altLang="nb-NO" sz="1400" dirty="0" err="1">
                <a:solidFill>
                  <a:schemeClr val="tx1"/>
                </a:solidFill>
              </a:rPr>
              <a:t>Nyblade</a:t>
            </a:r>
            <a:r>
              <a:rPr lang="en-US" altLang="nb-NO" sz="1400" dirty="0">
                <a:solidFill>
                  <a:schemeClr val="tx1"/>
                </a:solidFill>
              </a:rPr>
              <a:t> (1999), </a:t>
            </a:r>
            <a:r>
              <a:rPr lang="en-US" altLang="nb-NO" sz="1400" dirty="0" err="1">
                <a:solidFill>
                  <a:schemeClr val="tx1"/>
                </a:solidFill>
              </a:rPr>
              <a:t>Turcotte</a:t>
            </a:r>
            <a:r>
              <a:rPr lang="en-US" altLang="nb-NO" sz="1400" dirty="0">
                <a:solidFill>
                  <a:schemeClr val="tx1"/>
                </a:solidFill>
              </a:rPr>
              <a:t> and Schubert (2002). </a:t>
            </a:r>
            <a:r>
              <a:rPr lang="en-US" altLang="nb-NO" sz="700" dirty="0">
                <a:solidFill>
                  <a:schemeClr val="tx1"/>
                </a:solidFill>
                <a:cs typeface="Times New Roman" panose="02020603050405020304" pitchFamily="18" charset="0"/>
              </a:rPr>
              <a:t> </a:t>
            </a:r>
          </a:p>
        </p:txBody>
      </p:sp>
      <p:pic>
        <p:nvPicPr>
          <p:cNvPr id="22532" name="Picture 120" descr="Fig1-11New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7430" y="714376"/>
            <a:ext cx="5844455" cy="609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203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65338" y="1"/>
            <a:ext cx="8197850" cy="714375"/>
          </a:xfrm>
        </p:spPr>
        <p:txBody>
          <a:bodyPr/>
          <a:lstStyle/>
          <a:p>
            <a:pPr>
              <a:defRPr/>
            </a:pPr>
            <a:r>
              <a:rPr lang="en-US" sz="4000"/>
              <a:t>The Geothermal Gradient</a:t>
            </a:r>
          </a:p>
        </p:txBody>
      </p:sp>
      <p:sp>
        <p:nvSpPr>
          <p:cNvPr id="24579" name="Text Box 111"/>
          <p:cNvSpPr txBox="1">
            <a:spLocks noChangeArrowheads="1"/>
          </p:cNvSpPr>
          <p:nvPr/>
        </p:nvSpPr>
        <p:spPr bwMode="auto">
          <a:xfrm>
            <a:off x="982594" y="4079668"/>
            <a:ext cx="3505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r>
              <a:rPr lang="en-US" altLang="nb-NO" sz="1400" dirty="0" smtClean="0">
                <a:solidFill>
                  <a:schemeClr val="tx1"/>
                </a:solidFill>
              </a:rPr>
              <a:t>Estimate </a:t>
            </a:r>
            <a:r>
              <a:rPr lang="en-US" altLang="nb-NO" sz="1400" dirty="0">
                <a:solidFill>
                  <a:schemeClr val="tx1"/>
                </a:solidFill>
              </a:rPr>
              <a:t>of the geothermal gradient to the center of the Earth (after Stacey, 1992). The shallow solid portion is very close to the Green &amp; Ringwood (1963) oceanic </a:t>
            </a:r>
            <a:r>
              <a:rPr lang="en-US" altLang="nb-NO" sz="1400" dirty="0" err="1">
                <a:solidFill>
                  <a:schemeClr val="tx1"/>
                </a:solidFill>
              </a:rPr>
              <a:t>geotherm</a:t>
            </a:r>
            <a:r>
              <a:rPr lang="en-US" altLang="nb-NO" sz="1400" dirty="0">
                <a:solidFill>
                  <a:schemeClr val="tx1"/>
                </a:solidFill>
              </a:rPr>
              <a:t> </a:t>
            </a:r>
            <a:r>
              <a:rPr lang="en-US" altLang="nb-NO" sz="1400" dirty="0" smtClean="0">
                <a:solidFill>
                  <a:schemeClr val="tx1"/>
                </a:solidFill>
              </a:rPr>
              <a:t>and </a:t>
            </a:r>
            <a:r>
              <a:rPr lang="en-US" altLang="nb-NO" sz="1400" dirty="0">
                <a:solidFill>
                  <a:schemeClr val="tx1"/>
                </a:solidFill>
              </a:rPr>
              <a:t>the dashed </a:t>
            </a:r>
            <a:r>
              <a:rPr lang="en-US" altLang="nb-NO" sz="1400" dirty="0" err="1">
                <a:solidFill>
                  <a:schemeClr val="tx1"/>
                </a:solidFill>
              </a:rPr>
              <a:t>geotherm</a:t>
            </a:r>
            <a:r>
              <a:rPr lang="en-US" altLang="nb-NO" sz="1400" dirty="0">
                <a:solidFill>
                  <a:schemeClr val="tx1"/>
                </a:solidFill>
              </a:rPr>
              <a:t> is the </a:t>
            </a:r>
            <a:r>
              <a:rPr lang="en-US" altLang="nb-NO" sz="1400" dirty="0" err="1">
                <a:solidFill>
                  <a:schemeClr val="tx1"/>
                </a:solidFill>
              </a:rPr>
              <a:t>Jaupart</a:t>
            </a:r>
            <a:r>
              <a:rPr lang="en-US" altLang="nb-NO" sz="1400" dirty="0">
                <a:solidFill>
                  <a:schemeClr val="tx1"/>
                </a:solidFill>
              </a:rPr>
              <a:t> &amp; </a:t>
            </a:r>
            <a:r>
              <a:rPr lang="en-US" altLang="nb-NO" sz="1400" dirty="0" err="1">
                <a:solidFill>
                  <a:schemeClr val="tx1"/>
                </a:solidFill>
              </a:rPr>
              <a:t>Mareschal</a:t>
            </a:r>
            <a:r>
              <a:rPr lang="en-US" altLang="nb-NO" sz="1400" dirty="0">
                <a:solidFill>
                  <a:schemeClr val="tx1"/>
                </a:solidFill>
              </a:rPr>
              <a:t> (1999) continental </a:t>
            </a:r>
            <a:r>
              <a:rPr lang="en-US" altLang="nb-NO" sz="1400" dirty="0" err="1">
                <a:solidFill>
                  <a:schemeClr val="tx1"/>
                </a:solidFill>
              </a:rPr>
              <a:t>geotherm</a:t>
            </a:r>
            <a:r>
              <a:rPr lang="en-US" altLang="nb-NO" sz="1400" dirty="0">
                <a:solidFill>
                  <a:schemeClr val="tx1"/>
                </a:solidFill>
              </a:rPr>
              <a:t>.</a:t>
            </a:r>
            <a:endParaRPr lang="en-US" altLang="nb-NO" sz="700" dirty="0">
              <a:solidFill>
                <a:schemeClr val="tx1"/>
              </a:solidFill>
              <a:cs typeface="Times New Roman" panose="02020603050405020304" pitchFamily="18" charset="0"/>
            </a:endParaRPr>
          </a:p>
        </p:txBody>
      </p:sp>
      <p:pic>
        <p:nvPicPr>
          <p:cNvPr id="24580" name="Picture 4" descr="Fig1-12New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8774" y="546779"/>
            <a:ext cx="5446643" cy="630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829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65338" y="1"/>
            <a:ext cx="8197850" cy="714375"/>
          </a:xfrm>
        </p:spPr>
        <p:txBody>
          <a:bodyPr/>
          <a:lstStyle/>
          <a:p>
            <a:pPr>
              <a:defRPr/>
            </a:pPr>
            <a:r>
              <a:rPr lang="en-US" sz="4000"/>
              <a:t>The Geothermal Gradient</a:t>
            </a:r>
          </a:p>
        </p:txBody>
      </p:sp>
      <p:sp>
        <p:nvSpPr>
          <p:cNvPr id="26627" name="Text Box 111"/>
          <p:cNvSpPr txBox="1">
            <a:spLocks noChangeArrowheads="1"/>
          </p:cNvSpPr>
          <p:nvPr/>
        </p:nvSpPr>
        <p:spPr bwMode="auto">
          <a:xfrm>
            <a:off x="1836738" y="5476875"/>
            <a:ext cx="871061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r>
              <a:rPr lang="en-US" altLang="nb-NO" sz="1400" dirty="0" smtClean="0">
                <a:solidFill>
                  <a:schemeClr val="tx1"/>
                </a:solidFill>
              </a:rPr>
              <a:t>Temperature </a:t>
            </a:r>
            <a:r>
              <a:rPr lang="en-US" altLang="nb-NO" sz="1400" dirty="0">
                <a:solidFill>
                  <a:schemeClr val="tx1"/>
                </a:solidFill>
              </a:rPr>
              <a:t>contours calculated for an oceanic plate generated at a mid-ocean ridge (age 0) and thickening as it cools. The 1300</a:t>
            </a:r>
            <a:r>
              <a:rPr lang="en-US" altLang="nb-NO" sz="1400" baseline="30000" dirty="0">
                <a:solidFill>
                  <a:schemeClr val="tx1"/>
                </a:solidFill>
              </a:rPr>
              <a:t>o</a:t>
            </a:r>
            <a:r>
              <a:rPr lang="en-US" altLang="nb-NO" sz="1400" dirty="0">
                <a:solidFill>
                  <a:schemeClr val="tx1"/>
                </a:solidFill>
              </a:rPr>
              <a:t>C isotherm is a reasonable approximation for the base of the oceanic lithosphere. The plate thickens rapidly from zero to 50 Ma and is essentially constant beyond 100 Ma. From McKenzie </a:t>
            </a:r>
            <a:r>
              <a:rPr lang="en-US" altLang="nb-NO" sz="1400" i="1" dirty="0">
                <a:solidFill>
                  <a:schemeClr val="tx1"/>
                </a:solidFill>
              </a:rPr>
              <a:t>et al</a:t>
            </a:r>
            <a:r>
              <a:rPr lang="en-US" altLang="nb-NO" sz="1400" dirty="0">
                <a:solidFill>
                  <a:schemeClr val="tx1"/>
                </a:solidFill>
              </a:rPr>
              <a:t>. (2005).</a:t>
            </a:r>
          </a:p>
          <a:p>
            <a:pPr>
              <a:spcBef>
                <a:spcPct val="0"/>
              </a:spcBef>
              <a:buClrTx/>
              <a:buSzTx/>
              <a:buFontTx/>
              <a:buNone/>
            </a:pPr>
            <a:endParaRPr lang="en-US" altLang="nb-NO" sz="700" dirty="0">
              <a:cs typeface="Times New Roman" panose="02020603050405020304" pitchFamily="18" charset="0"/>
            </a:endParaRPr>
          </a:p>
        </p:txBody>
      </p:sp>
      <p:pic>
        <p:nvPicPr>
          <p:cNvPr id="26628" name="Picture 4" descr="Fig1-10New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5422" y="904461"/>
            <a:ext cx="8433396" cy="457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793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24000" y="1"/>
            <a:ext cx="3170238" cy="2333625"/>
          </a:xfrm>
        </p:spPr>
        <p:txBody>
          <a:bodyPr/>
          <a:lstStyle/>
          <a:p>
            <a:pPr algn="ctr">
              <a:defRPr/>
            </a:pPr>
            <a:r>
              <a:rPr lang="en-US" sz="4000"/>
              <a:t>The Geothermal Gradient</a:t>
            </a:r>
          </a:p>
        </p:txBody>
      </p:sp>
      <p:sp>
        <p:nvSpPr>
          <p:cNvPr id="28675" name="Text Box 3"/>
          <p:cNvSpPr txBox="1">
            <a:spLocks noChangeArrowheads="1"/>
          </p:cNvSpPr>
          <p:nvPr/>
        </p:nvSpPr>
        <p:spPr bwMode="auto">
          <a:xfrm>
            <a:off x="6237289" y="4379913"/>
            <a:ext cx="42814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r>
              <a:rPr lang="en-US" altLang="nb-NO" sz="1200" b="1" dirty="0" smtClean="0">
                <a:solidFill>
                  <a:schemeClr val="tx1"/>
                </a:solidFill>
                <a:cs typeface="Times New Roman" panose="02020603050405020304" pitchFamily="18" charset="0"/>
              </a:rPr>
              <a:t>Pattern </a:t>
            </a:r>
            <a:r>
              <a:rPr lang="en-US" altLang="nb-NO" sz="1200" b="1" dirty="0">
                <a:solidFill>
                  <a:schemeClr val="tx1"/>
                </a:solidFill>
                <a:cs typeface="Times New Roman" panose="02020603050405020304" pitchFamily="18" charset="0"/>
              </a:rPr>
              <a:t>of global heat flux variations compiled from observations at over 20,000 sites and modeled on a spherical harmonic expansion to degree 12. From Pollack, Hurter and Johnson. (1993) Rev. </a:t>
            </a:r>
            <a:r>
              <a:rPr lang="en-US" altLang="nb-NO" sz="1200" b="1" dirty="0" err="1">
                <a:solidFill>
                  <a:schemeClr val="tx1"/>
                </a:solidFill>
                <a:cs typeface="Times New Roman" panose="02020603050405020304" pitchFamily="18" charset="0"/>
              </a:rPr>
              <a:t>Geophys</a:t>
            </a:r>
            <a:r>
              <a:rPr lang="en-US" altLang="nb-NO" sz="1200" b="1" dirty="0">
                <a:solidFill>
                  <a:schemeClr val="tx1"/>
                </a:solidFill>
                <a:cs typeface="Times New Roman" panose="02020603050405020304" pitchFamily="18" charset="0"/>
              </a:rPr>
              <a:t>. 31, 267-280.  </a:t>
            </a:r>
            <a:endParaRPr lang="en-US" altLang="nb-NO" sz="1000" b="1" dirty="0">
              <a:solidFill>
                <a:schemeClr val="tx1"/>
              </a:solidFill>
              <a:cs typeface="Times New Roman" panose="02020603050405020304" pitchFamily="18" charset="0"/>
            </a:endParaRPr>
          </a:p>
        </p:txBody>
      </p:sp>
      <p:pic>
        <p:nvPicPr>
          <p:cNvPr id="28676" name="Picture 6" descr="EarthX-SectionLiRomanowi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25" y="2272554"/>
            <a:ext cx="4398688" cy="441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7" name="Group 9"/>
          <p:cNvGrpSpPr>
            <a:grpSpLocks/>
          </p:cNvGrpSpPr>
          <p:nvPr/>
        </p:nvGrpSpPr>
        <p:grpSpPr bwMode="auto">
          <a:xfrm>
            <a:off x="5011738" y="1"/>
            <a:ext cx="5656262" cy="4327525"/>
            <a:chOff x="2197" y="77"/>
            <a:chExt cx="3563" cy="2726"/>
          </a:xfrm>
        </p:grpSpPr>
        <p:sp>
          <p:nvSpPr>
            <p:cNvPr id="28679" name="Rectangle 8"/>
            <p:cNvSpPr>
              <a:spLocks noChangeArrowheads="1"/>
            </p:cNvSpPr>
            <p:nvPr/>
          </p:nvSpPr>
          <p:spPr bwMode="auto">
            <a:xfrm>
              <a:off x="2197" y="77"/>
              <a:ext cx="3563" cy="2726"/>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endParaRPr lang="nb-NO" altLang="nb-NO" sz="2400">
                <a:solidFill>
                  <a:schemeClr val="tx1"/>
                </a:solidFill>
              </a:endParaRPr>
            </a:p>
          </p:txBody>
        </p:sp>
        <p:pic>
          <p:nvPicPr>
            <p:cNvPr id="28680" name="Picture 7" descr="PollackHeat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 y="137"/>
              <a:ext cx="3502" cy="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8" name="Text Box 10"/>
          <p:cNvSpPr txBox="1">
            <a:spLocks noChangeArrowheads="1"/>
          </p:cNvSpPr>
          <p:nvPr/>
        </p:nvSpPr>
        <p:spPr bwMode="auto">
          <a:xfrm>
            <a:off x="5021263" y="5487988"/>
            <a:ext cx="5607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r>
              <a:rPr lang="en-US" altLang="nb-NO" sz="1200" b="1" dirty="0">
                <a:solidFill>
                  <a:schemeClr val="tx1"/>
                </a:solidFill>
                <a:cs typeface="Times New Roman" panose="02020603050405020304" pitchFamily="18" charset="0"/>
              </a:rPr>
              <a:t>Cross-section of the mantle based on a seismic tomography model. Arrows represent plate motions and large-scale mantle flow and subduction zones represented by dipping line segments. EPR =- East pacific Rise, MAR = Mid-Atlantic Ridge, CBR = Carlsberg Ridge. Plates: EA = Eurasian, IN = Indian, </a:t>
            </a:r>
          </a:p>
          <a:p>
            <a:pPr>
              <a:spcBef>
                <a:spcPct val="0"/>
              </a:spcBef>
              <a:buClrTx/>
              <a:buSzTx/>
              <a:buFontTx/>
              <a:buNone/>
            </a:pPr>
            <a:r>
              <a:rPr lang="en-US" altLang="nb-NO" sz="1200" b="1" dirty="0">
                <a:solidFill>
                  <a:schemeClr val="tx1"/>
                </a:solidFill>
                <a:cs typeface="Times New Roman" panose="02020603050405020304" pitchFamily="18" charset="0"/>
              </a:rPr>
              <a:t>PA = Pacific, NA = North American, SA = South American, AF = African, CO = Cocos. From Li and </a:t>
            </a:r>
            <a:r>
              <a:rPr lang="en-US" altLang="nb-NO" sz="1200" b="1" dirty="0" err="1">
                <a:solidFill>
                  <a:schemeClr val="tx1"/>
                </a:solidFill>
                <a:cs typeface="Times New Roman" panose="02020603050405020304" pitchFamily="18" charset="0"/>
              </a:rPr>
              <a:t>Romanowicz</a:t>
            </a:r>
            <a:r>
              <a:rPr lang="en-US" altLang="nb-NO" sz="1200" b="1" dirty="0">
                <a:solidFill>
                  <a:schemeClr val="tx1"/>
                </a:solidFill>
                <a:cs typeface="Times New Roman" panose="02020603050405020304" pitchFamily="18" charset="0"/>
              </a:rPr>
              <a:t> (1996). J. </a:t>
            </a:r>
            <a:r>
              <a:rPr lang="en-US" altLang="nb-NO" sz="1200" b="1" dirty="0" err="1">
                <a:solidFill>
                  <a:schemeClr val="tx1"/>
                </a:solidFill>
                <a:cs typeface="Times New Roman" panose="02020603050405020304" pitchFamily="18" charset="0"/>
              </a:rPr>
              <a:t>Geophys</a:t>
            </a:r>
            <a:r>
              <a:rPr lang="en-US" altLang="nb-NO" sz="1200" b="1" dirty="0">
                <a:solidFill>
                  <a:schemeClr val="tx1"/>
                </a:solidFill>
                <a:cs typeface="Times New Roman" panose="02020603050405020304" pitchFamily="18" charset="0"/>
              </a:rPr>
              <a:t>. Research, 101, 22,245-72.</a:t>
            </a:r>
          </a:p>
        </p:txBody>
      </p:sp>
    </p:spTree>
    <p:extLst>
      <p:ext uri="{BB962C8B-B14F-4D97-AF65-F5344CB8AC3E}">
        <p14:creationId xmlns:p14="http://schemas.microsoft.com/office/powerpoint/2010/main" val="1632782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524001" y="1"/>
            <a:ext cx="3838575" cy="823913"/>
          </a:xfrm>
        </p:spPr>
        <p:txBody>
          <a:bodyPr/>
          <a:lstStyle/>
          <a:p>
            <a:pPr algn="ctr">
              <a:defRPr/>
            </a:pPr>
            <a:r>
              <a:rPr lang="en-US" sz="4000" dirty="0"/>
              <a:t>Plate tectonics</a:t>
            </a:r>
          </a:p>
        </p:txBody>
      </p:sp>
      <p:sp>
        <p:nvSpPr>
          <p:cNvPr id="32771" name="TextBox 8"/>
          <p:cNvSpPr txBox="1">
            <a:spLocks noChangeArrowheads="1"/>
          </p:cNvSpPr>
          <p:nvPr/>
        </p:nvSpPr>
        <p:spPr bwMode="auto">
          <a:xfrm>
            <a:off x="2297114" y="923926"/>
            <a:ext cx="83708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r>
              <a:rPr lang="en-US" altLang="nb-NO" sz="2400" dirty="0">
                <a:solidFill>
                  <a:schemeClr val="tx1"/>
                </a:solidFill>
              </a:rPr>
              <a:t>Cooling mechanisms for a hot planet</a:t>
            </a:r>
          </a:p>
          <a:p>
            <a:pPr>
              <a:spcBef>
                <a:spcPct val="0"/>
              </a:spcBef>
              <a:buClrTx/>
              <a:buSzTx/>
              <a:buFontTx/>
              <a:buNone/>
            </a:pPr>
            <a:endParaRPr lang="en-US" altLang="nb-NO" sz="2400" dirty="0">
              <a:solidFill>
                <a:schemeClr val="tx1"/>
              </a:solidFill>
            </a:endParaRPr>
          </a:p>
          <a:p>
            <a:pPr>
              <a:spcBef>
                <a:spcPct val="0"/>
              </a:spcBef>
              <a:buClrTx/>
              <a:buSzTx/>
              <a:buFontTx/>
              <a:buNone/>
            </a:pPr>
            <a:r>
              <a:rPr lang="en-US" altLang="nb-NO" sz="2400" dirty="0">
                <a:solidFill>
                  <a:schemeClr val="tx1"/>
                </a:solidFill>
              </a:rPr>
              <a:t>If the viscosity is low enough, plumes (in blue) will descend from the cooled upper layer: a form of convection. </a:t>
            </a:r>
          </a:p>
        </p:txBody>
      </p:sp>
      <p:sp>
        <p:nvSpPr>
          <p:cNvPr id="32772" name="Text Box 5"/>
          <p:cNvSpPr txBox="1">
            <a:spLocks noChangeArrowheads="1"/>
          </p:cNvSpPr>
          <p:nvPr/>
        </p:nvSpPr>
        <p:spPr bwMode="auto">
          <a:xfrm>
            <a:off x="2159000" y="6227763"/>
            <a:ext cx="8077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r>
              <a:rPr lang="en-US" altLang="nb-NO" sz="1200" b="1" dirty="0" smtClean="0">
                <a:solidFill>
                  <a:schemeClr val="tx1"/>
                </a:solidFill>
                <a:cs typeface="Arial" panose="020B0604020202020204" pitchFamily="34" charset="0"/>
              </a:rPr>
              <a:t>Cold </a:t>
            </a:r>
            <a:r>
              <a:rPr lang="en-US" altLang="nb-NO" sz="1200" b="1" dirty="0">
                <a:solidFill>
                  <a:schemeClr val="tx1"/>
                </a:solidFill>
                <a:cs typeface="Arial" panose="020B0604020202020204" pitchFamily="34" charset="0"/>
              </a:rPr>
              <a:t>plumes descending from a cooled upper boundary layer in a tank of silicone oil. Photo courtesy Claude </a:t>
            </a:r>
            <a:r>
              <a:rPr lang="en-US" altLang="nb-NO" sz="1200" b="1" dirty="0" err="1">
                <a:solidFill>
                  <a:schemeClr val="tx1"/>
                </a:solidFill>
                <a:cs typeface="Arial" panose="020B0604020202020204" pitchFamily="34" charset="0"/>
              </a:rPr>
              <a:t>Jaupart</a:t>
            </a:r>
            <a:r>
              <a:rPr lang="en-US" altLang="nb-NO" sz="1200" b="1" dirty="0">
                <a:solidFill>
                  <a:schemeClr val="tx1"/>
                </a:solidFill>
                <a:cs typeface="Arial" panose="020B0604020202020204" pitchFamily="34" charset="0"/>
              </a:rPr>
              <a:t>. </a:t>
            </a:r>
          </a:p>
        </p:txBody>
      </p:sp>
      <p:pic>
        <p:nvPicPr>
          <p:cNvPr id="13" name="convection.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808284" y="2806149"/>
            <a:ext cx="8427916" cy="240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851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6332"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524001" y="1"/>
            <a:ext cx="3838575" cy="823913"/>
          </a:xfrm>
        </p:spPr>
        <p:txBody>
          <a:bodyPr/>
          <a:lstStyle/>
          <a:p>
            <a:pPr algn="ctr">
              <a:defRPr/>
            </a:pPr>
            <a:r>
              <a:rPr lang="en-US" sz="4000" dirty="0"/>
              <a:t>Plate tectonics</a:t>
            </a:r>
          </a:p>
        </p:txBody>
      </p:sp>
      <p:sp>
        <p:nvSpPr>
          <p:cNvPr id="34819" name="TextBox 8"/>
          <p:cNvSpPr txBox="1">
            <a:spLocks noChangeArrowheads="1"/>
          </p:cNvSpPr>
          <p:nvPr/>
        </p:nvSpPr>
        <p:spPr bwMode="auto">
          <a:xfrm>
            <a:off x="2297114" y="923925"/>
            <a:ext cx="83708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r>
              <a:rPr lang="en-US" altLang="nb-NO" sz="2400" dirty="0">
                <a:solidFill>
                  <a:schemeClr val="tx1"/>
                </a:solidFill>
              </a:rPr>
              <a:t>Cooling mechanisms for a hot planet</a:t>
            </a:r>
          </a:p>
          <a:p>
            <a:pPr>
              <a:spcBef>
                <a:spcPct val="0"/>
              </a:spcBef>
              <a:buClrTx/>
              <a:buSzTx/>
              <a:buFontTx/>
              <a:buNone/>
            </a:pPr>
            <a:endParaRPr lang="en-US" altLang="nb-NO" sz="2400" dirty="0">
              <a:solidFill>
                <a:schemeClr val="tx1"/>
              </a:solidFill>
            </a:endParaRPr>
          </a:p>
          <a:p>
            <a:pPr>
              <a:spcBef>
                <a:spcPct val="0"/>
              </a:spcBef>
              <a:buClrTx/>
              <a:buSzTx/>
              <a:buFontTx/>
              <a:buNone/>
            </a:pPr>
            <a:r>
              <a:rPr lang="en-US" altLang="nb-NO" sz="2400" dirty="0">
                <a:solidFill>
                  <a:schemeClr val="tx1"/>
                </a:solidFill>
              </a:rPr>
              <a:t>For Earth-like viscosity, slabs peel off and descend</a:t>
            </a:r>
          </a:p>
        </p:txBody>
      </p:sp>
      <p:sp>
        <p:nvSpPr>
          <p:cNvPr id="34820" name="Text Box 5"/>
          <p:cNvSpPr txBox="1">
            <a:spLocks noChangeArrowheads="1"/>
          </p:cNvSpPr>
          <p:nvPr/>
        </p:nvSpPr>
        <p:spPr bwMode="auto">
          <a:xfrm>
            <a:off x="2159000" y="6227763"/>
            <a:ext cx="807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r>
              <a:rPr lang="en-US" altLang="nb-NO" sz="1200" b="1" dirty="0">
                <a:solidFill>
                  <a:schemeClr val="tx1"/>
                </a:solidFill>
                <a:cs typeface="Arial" panose="020B0604020202020204" pitchFamily="34" charset="0"/>
              </a:rPr>
              <a:t>Movie clip from Randall Perry, U Maine. http://www.geology.um.maine.edu/geodynamics/analogwebsite/UndergradProjects2005/Perry/html/index.html</a:t>
            </a:r>
          </a:p>
        </p:txBody>
      </p:sp>
      <p:pic>
        <p:nvPicPr>
          <p:cNvPr id="2" name="PuttySubducti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297114" y="2124075"/>
            <a:ext cx="7194015" cy="3863453"/>
          </a:xfrm>
          <a:prstGeom prst="rect">
            <a:avLst/>
          </a:prstGeom>
        </p:spPr>
      </p:pic>
    </p:spTree>
    <p:extLst>
      <p:ext uri="{BB962C8B-B14F-4D97-AF65-F5344CB8AC3E}">
        <p14:creationId xmlns:p14="http://schemas.microsoft.com/office/powerpoint/2010/main" val="16535792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565" y="1179581"/>
            <a:ext cx="10515600" cy="4351338"/>
          </a:xfrm>
        </p:spPr>
        <p:txBody>
          <a:bodyPr>
            <a:normAutofit fontScale="92500" lnSpcReduction="10000"/>
          </a:bodyPr>
          <a:lstStyle/>
          <a:p>
            <a:r>
              <a:rPr lang="nb-NO" dirty="0" err="1" smtClean="0"/>
              <a:t>Lectures</a:t>
            </a:r>
            <a:r>
              <a:rPr lang="nb-NO" dirty="0" smtClean="0"/>
              <a:t> and more material </a:t>
            </a:r>
            <a:r>
              <a:rPr lang="nb-NO" dirty="0" err="1" smtClean="0"/>
              <a:t>are</a:t>
            </a:r>
            <a:r>
              <a:rPr lang="nb-NO" dirty="0" smtClean="0"/>
              <a:t> </a:t>
            </a:r>
            <a:r>
              <a:rPr lang="nb-NO" dirty="0" err="1" smtClean="0"/>
              <a:t>on</a:t>
            </a:r>
            <a:r>
              <a:rPr lang="nb-NO" dirty="0" smtClean="0"/>
              <a:t>:</a:t>
            </a:r>
          </a:p>
          <a:p>
            <a:pPr marL="0" indent="0" algn="ctr">
              <a:buNone/>
            </a:pPr>
            <a:r>
              <a:rPr lang="nb-NO" dirty="0">
                <a:hlinkClick r:id="rId2"/>
              </a:rPr>
              <a:t>http://</a:t>
            </a:r>
            <a:r>
              <a:rPr lang="nb-NO" dirty="0" smtClean="0">
                <a:hlinkClick r:id="rId2"/>
              </a:rPr>
              <a:t>abualam.info/igneous-petrology/</a:t>
            </a:r>
            <a:r>
              <a:rPr lang="nb-NO" dirty="0" smtClean="0"/>
              <a:t> </a:t>
            </a:r>
          </a:p>
          <a:p>
            <a:pPr marL="0" indent="0" algn="ctr">
              <a:buNone/>
            </a:pPr>
            <a:endParaRPr lang="nb-NO" dirty="0"/>
          </a:p>
          <a:p>
            <a:r>
              <a:rPr lang="nb-NO" dirty="0" smtClean="0"/>
              <a:t>Book </a:t>
            </a:r>
            <a:r>
              <a:rPr lang="nb-NO" dirty="0" err="1" smtClean="0"/>
              <a:t>will</a:t>
            </a:r>
            <a:r>
              <a:rPr lang="nb-NO" dirty="0" smtClean="0"/>
              <a:t> be used is:</a:t>
            </a:r>
          </a:p>
          <a:p>
            <a:pPr marL="0" indent="0">
              <a:buNone/>
            </a:pPr>
            <a:r>
              <a:rPr lang="nb-NO" dirty="0" smtClean="0"/>
              <a:t>J.D. Winter (</a:t>
            </a:r>
            <a:r>
              <a:rPr lang="nb-NO" dirty="0" err="1" smtClean="0"/>
              <a:t>Principles</a:t>
            </a:r>
            <a:r>
              <a:rPr lang="nb-NO" dirty="0" smtClean="0"/>
              <a:t> </a:t>
            </a:r>
            <a:r>
              <a:rPr lang="nb-NO" dirty="0" err="1" smtClean="0"/>
              <a:t>of</a:t>
            </a:r>
            <a:r>
              <a:rPr lang="nb-NO" dirty="0" smtClean="0"/>
              <a:t> </a:t>
            </a:r>
            <a:r>
              <a:rPr lang="nb-NO" dirty="0" err="1" smtClean="0"/>
              <a:t>Igneous</a:t>
            </a:r>
            <a:r>
              <a:rPr lang="nb-NO" dirty="0" smtClean="0"/>
              <a:t> and </a:t>
            </a:r>
            <a:r>
              <a:rPr lang="nb-NO" dirty="0" err="1" smtClean="0"/>
              <a:t>Metamorphic</a:t>
            </a:r>
            <a:r>
              <a:rPr lang="nb-NO" dirty="0" smtClean="0"/>
              <a:t> </a:t>
            </a:r>
            <a:r>
              <a:rPr lang="nb-NO" dirty="0" err="1" smtClean="0"/>
              <a:t>Petrology</a:t>
            </a:r>
            <a:r>
              <a:rPr lang="nb-NO" dirty="0" smtClean="0"/>
              <a:t>)</a:t>
            </a:r>
          </a:p>
          <a:p>
            <a:pPr marL="0" indent="0">
              <a:buNone/>
            </a:pPr>
            <a:endParaRPr lang="nb-NO" dirty="0"/>
          </a:p>
          <a:p>
            <a:r>
              <a:rPr lang="en-US" dirty="0"/>
              <a:t>Any question is welcome during the lectures (just stop me and ask) or after the lecture (drop me an email: </a:t>
            </a:r>
            <a:r>
              <a:rPr lang="en-US" dirty="0" smtClean="0">
                <a:hlinkClick r:id="rId3"/>
              </a:rPr>
              <a:t>tamer.abu-alam@uit.no</a:t>
            </a:r>
            <a:r>
              <a:rPr lang="en-US" dirty="0" smtClean="0"/>
              <a:t>  </a:t>
            </a:r>
            <a:r>
              <a:rPr lang="en-US" dirty="0"/>
              <a:t>or come to my office at the NH library - any time</a:t>
            </a:r>
            <a:r>
              <a:rPr lang="en-US" dirty="0" smtClean="0"/>
              <a:t>)</a:t>
            </a:r>
          </a:p>
          <a:p>
            <a:r>
              <a:rPr lang="en-US" dirty="0" smtClean="0"/>
              <a:t>If you are tired, just ask for a break.</a:t>
            </a:r>
            <a:endParaRPr lang="nb-NO" dirty="0"/>
          </a:p>
        </p:txBody>
      </p:sp>
    </p:spTree>
    <p:extLst>
      <p:ext uri="{BB962C8B-B14F-4D97-AF65-F5344CB8AC3E}">
        <p14:creationId xmlns:p14="http://schemas.microsoft.com/office/powerpoint/2010/main" val="1892831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524001" y="1"/>
            <a:ext cx="3838575" cy="823913"/>
          </a:xfrm>
        </p:spPr>
        <p:txBody>
          <a:bodyPr/>
          <a:lstStyle/>
          <a:p>
            <a:pPr algn="ctr">
              <a:defRPr/>
            </a:pPr>
            <a:r>
              <a:rPr lang="en-US" sz="4000" dirty="0"/>
              <a:t>Plate tectonics</a:t>
            </a:r>
          </a:p>
        </p:txBody>
      </p:sp>
      <p:pic>
        <p:nvPicPr>
          <p:cNvPr id="36867" name="Picture 2" descr="http://quakeinfo.ucsd.edu/~gabi/sio15/supps/slab-rid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513" y="1114425"/>
            <a:ext cx="8483600"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Freeform 7"/>
          <p:cNvSpPr>
            <a:spLocks noChangeArrowheads="1"/>
          </p:cNvSpPr>
          <p:nvPr/>
        </p:nvSpPr>
        <p:spPr bwMode="auto">
          <a:xfrm>
            <a:off x="3944938" y="3165476"/>
            <a:ext cx="5467350" cy="531813"/>
          </a:xfrm>
          <a:custGeom>
            <a:avLst/>
            <a:gdLst>
              <a:gd name="T0" fmla="*/ 70391 w 5466303"/>
              <a:gd name="T1" fmla="*/ 109911 h 532563"/>
              <a:gd name="T2" fmla="*/ 693868 w 5466303"/>
              <a:gd name="T3" fmla="*/ 0 h 532563"/>
              <a:gd name="T4" fmla="*/ 4112929 w 5466303"/>
              <a:gd name="T5" fmla="*/ 9993 h 532563"/>
              <a:gd name="T6" fmla="*/ 5470492 w 5466303"/>
              <a:gd name="T7" fmla="*/ 309748 h 532563"/>
              <a:gd name="T8" fmla="*/ 3227995 w 5466303"/>
              <a:gd name="T9" fmla="*/ 529569 h 532563"/>
              <a:gd name="T10" fmla="*/ 301682 w 5466303"/>
              <a:gd name="T11" fmla="*/ 419658 h 532563"/>
              <a:gd name="T12" fmla="*/ 0 w 5466303"/>
              <a:gd name="T13" fmla="*/ 239805 h 532563"/>
              <a:gd name="T14" fmla="*/ 0 60000 65536"/>
              <a:gd name="T15" fmla="*/ 0 60000 65536"/>
              <a:gd name="T16" fmla="*/ 0 60000 65536"/>
              <a:gd name="T17" fmla="*/ 0 60000 65536"/>
              <a:gd name="T18" fmla="*/ 0 60000 65536"/>
              <a:gd name="T19" fmla="*/ 0 60000 65536"/>
              <a:gd name="T20" fmla="*/ 0 60000 65536"/>
              <a:gd name="T21" fmla="*/ 0 w 5466303"/>
              <a:gd name="T22" fmla="*/ 0 h 532563"/>
              <a:gd name="T23" fmla="*/ 5466303 w 5466303"/>
              <a:gd name="T24" fmla="*/ 532563 h 5325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6303" h="532563">
                <a:moveTo>
                  <a:pt x="70338" y="110532"/>
                </a:moveTo>
                <a:lnTo>
                  <a:pt x="693336" y="0"/>
                </a:lnTo>
                <a:lnTo>
                  <a:pt x="4109776" y="10049"/>
                </a:lnTo>
                <a:lnTo>
                  <a:pt x="5466303" y="311499"/>
                </a:lnTo>
                <a:lnTo>
                  <a:pt x="3225521" y="532563"/>
                </a:lnTo>
                <a:lnTo>
                  <a:pt x="301450" y="422031"/>
                </a:lnTo>
                <a:lnTo>
                  <a:pt x="0" y="241161"/>
                </a:lnTo>
              </a:path>
            </a:pathLst>
          </a:custGeom>
          <a:solidFill>
            <a:schemeClr val="tx1"/>
          </a:solidFill>
          <a:ln w="12700" algn="ctr">
            <a:solidFill>
              <a:schemeClr val="tx1"/>
            </a:solidFill>
            <a:round/>
            <a:headEnd type="none" w="sm" len="sm"/>
            <a:tailEnd type="none" w="sm" len="sm"/>
          </a:ln>
        </p:spPr>
        <p:txBody>
          <a:bodyPr/>
          <a:lstStyle/>
          <a:p>
            <a:endParaRPr lang="nb-NO"/>
          </a:p>
        </p:txBody>
      </p:sp>
      <p:sp>
        <p:nvSpPr>
          <p:cNvPr id="36869" name="Text Box 3"/>
          <p:cNvSpPr txBox="1">
            <a:spLocks noChangeArrowheads="1"/>
          </p:cNvSpPr>
          <p:nvPr/>
        </p:nvSpPr>
        <p:spPr bwMode="auto">
          <a:xfrm>
            <a:off x="4039085" y="3743326"/>
            <a:ext cx="61880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r>
              <a:rPr lang="en-US" altLang="nb-NO" sz="1400" dirty="0"/>
              <a:t>From:   </a:t>
            </a:r>
            <a:r>
              <a:rPr lang="en-US" altLang="nb-NO" sz="1400" dirty="0">
                <a:solidFill>
                  <a:schemeClr val="bg1"/>
                </a:solidFill>
                <a:hlinkClick r:id="rId4"/>
              </a:rPr>
              <a:t>quakeinfo.ucsd.edu/%7Egabi/sio15/Lecture04.html</a:t>
            </a:r>
            <a:endParaRPr lang="en-US" altLang="nb-NO" sz="1400" dirty="0">
              <a:solidFill>
                <a:schemeClr val="bg1"/>
              </a:solidFill>
            </a:endParaRPr>
          </a:p>
        </p:txBody>
      </p:sp>
      <p:sp>
        <p:nvSpPr>
          <p:cNvPr id="6" name="TextBox 5"/>
          <p:cNvSpPr txBox="1">
            <a:spLocks noChangeArrowheads="1"/>
          </p:cNvSpPr>
          <p:nvPr/>
        </p:nvSpPr>
        <p:spPr bwMode="auto">
          <a:xfrm>
            <a:off x="2197101" y="4049714"/>
            <a:ext cx="778827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ts val="1200"/>
              </a:spcBef>
              <a:buClrTx/>
              <a:buSzTx/>
              <a:buNone/>
            </a:pPr>
            <a:r>
              <a:rPr lang="en-US" altLang="nb-NO" sz="2000" dirty="0">
                <a:solidFill>
                  <a:schemeClr val="tx1"/>
                </a:solidFill>
              </a:rPr>
              <a:t>“Slab Pull” is thus much more effective than “Ridge Push”</a:t>
            </a:r>
          </a:p>
          <a:p>
            <a:pPr>
              <a:spcBef>
                <a:spcPts val="1200"/>
              </a:spcBef>
              <a:buClrTx/>
              <a:buSzTx/>
              <a:buNone/>
            </a:pPr>
            <a:r>
              <a:rPr lang="en-US" altLang="nb-NO" sz="2000" dirty="0">
                <a:solidFill>
                  <a:schemeClr val="tx1"/>
                </a:solidFill>
              </a:rPr>
              <a:t>    But both are poor terms: “slab pull” is really a body force (gravity acting on the entire dense slab..</a:t>
            </a:r>
          </a:p>
          <a:p>
            <a:pPr>
              <a:spcBef>
                <a:spcPts val="1200"/>
              </a:spcBef>
              <a:buClrTx/>
              <a:buSzTx/>
              <a:buNone/>
            </a:pPr>
            <a:r>
              <a:rPr lang="en-US" altLang="nb-NO" sz="2000" dirty="0">
                <a:solidFill>
                  <a:schemeClr val="tx1"/>
                </a:solidFill>
              </a:rPr>
              <a:t>The old question of whether convection drives plate tectonics or not is also moot: plate tectonics </a:t>
            </a:r>
            <a:r>
              <a:rPr lang="en-US" altLang="nb-NO" sz="2000" b="1" i="1" dirty="0">
                <a:solidFill>
                  <a:schemeClr val="tx1"/>
                </a:solidFill>
              </a:rPr>
              <a:t>is</a:t>
            </a:r>
            <a:r>
              <a:rPr lang="en-US" altLang="nb-NO" sz="2000" dirty="0">
                <a:solidFill>
                  <a:schemeClr val="tx1"/>
                </a:solidFill>
              </a:rPr>
              <a:t> mantle convection.</a:t>
            </a:r>
          </a:p>
          <a:p>
            <a:pPr>
              <a:spcBef>
                <a:spcPts val="1200"/>
              </a:spcBef>
              <a:buClrTx/>
              <a:buSzTx/>
              <a:buNone/>
            </a:pPr>
            <a:r>
              <a:rPr lang="en-US" altLang="nb-NO" sz="2000" dirty="0">
                <a:solidFill>
                  <a:schemeClr val="tx1"/>
                </a:solidFill>
              </a:rPr>
              <a:t>The core, however, cools by more vigorous convection which heats the base of the mantle by conduction and initiates plumes (lower viscosity)</a:t>
            </a:r>
          </a:p>
        </p:txBody>
      </p:sp>
    </p:spTree>
    <p:extLst>
      <p:ext uri="{BB962C8B-B14F-4D97-AF65-F5344CB8AC3E}">
        <p14:creationId xmlns:p14="http://schemas.microsoft.com/office/powerpoint/2010/main" val="3720396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742950"/>
            <a:ext cx="7167562"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909225" y="3323397"/>
            <a:ext cx="2320925" cy="3308598"/>
          </a:xfrm>
          <a:prstGeom prst="rect">
            <a:avLst/>
          </a:prstGeom>
          <a:noFill/>
          <a:ln w="12700">
            <a:noFill/>
            <a:miter lim="800000"/>
            <a:headEnd type="none" w="sm" len="sm"/>
            <a:tailEnd type="none" w="sm" len="sm"/>
          </a:ln>
        </p:spPr>
        <p:txBody>
          <a:bodyPr>
            <a:spAutoFit/>
          </a:bodyPr>
          <a:lstStyle/>
          <a:p>
            <a:pPr>
              <a:defRPr/>
            </a:pPr>
            <a:r>
              <a:rPr lang="en-US" sz="1100" dirty="0" smtClean="0"/>
              <a:t>Schematic diagram of a 2-layer dynamic mantle model in which the 660 km transition is a sufficient density barrier to separate lower mantle convection (arrows represent flow patterns) from upper mantle flow, largely a response to plate separation. The only significant things that can penetrate this barrier are vigorous rising hotspot plumes and </a:t>
            </a:r>
            <a:r>
              <a:rPr lang="en-US" sz="1100" dirty="0" err="1" smtClean="0"/>
              <a:t>subducted</a:t>
            </a:r>
            <a:r>
              <a:rPr lang="en-US" sz="1100" dirty="0" smtClean="0"/>
              <a:t> lithosphere (which sink to become incorporated in the D" layer where they may be heated by the core and return as plumes). Plumes in core represent relatively vigorous convection (see Chapter 14). After Silver et al. (1988).</a:t>
            </a:r>
            <a:endParaRPr lang="en-US" sz="1050" dirty="0">
              <a:cs typeface="Times New Roman" pitchFamily="18" charset="0"/>
            </a:endParaRPr>
          </a:p>
        </p:txBody>
      </p:sp>
      <p:sp>
        <p:nvSpPr>
          <p:cNvPr id="4" name="Rectangle 2"/>
          <p:cNvSpPr>
            <a:spLocks noGrp="1" noChangeArrowheads="1"/>
          </p:cNvSpPr>
          <p:nvPr>
            <p:ph type="title"/>
          </p:nvPr>
        </p:nvSpPr>
        <p:spPr>
          <a:xfrm>
            <a:off x="1524001" y="1"/>
            <a:ext cx="3838575" cy="823913"/>
          </a:xfrm>
        </p:spPr>
        <p:txBody>
          <a:bodyPr>
            <a:normAutofit fontScale="90000"/>
          </a:bodyPr>
          <a:lstStyle/>
          <a:p>
            <a:pPr algn="ctr">
              <a:defRPr/>
            </a:pPr>
            <a:r>
              <a:rPr lang="en-US" sz="4000" dirty="0"/>
              <a:t>Mantle dynamics</a:t>
            </a:r>
          </a:p>
        </p:txBody>
      </p:sp>
      <p:sp>
        <p:nvSpPr>
          <p:cNvPr id="5" name="TextBox 4"/>
          <p:cNvSpPr txBox="1"/>
          <p:nvPr/>
        </p:nvSpPr>
        <p:spPr>
          <a:xfrm>
            <a:off x="1795464" y="844550"/>
            <a:ext cx="3305175" cy="1754326"/>
          </a:xfrm>
          <a:prstGeom prst="rect">
            <a:avLst/>
          </a:prstGeom>
          <a:noFill/>
        </p:spPr>
        <p:txBody>
          <a:bodyPr>
            <a:spAutoFit/>
          </a:bodyPr>
          <a:lstStyle/>
          <a:p>
            <a:pPr>
              <a:defRPr/>
            </a:pPr>
            <a:r>
              <a:rPr lang="en-US" dirty="0"/>
              <a:t>Is the 670 km transition a barrier to whole-mantle convection?</a:t>
            </a:r>
          </a:p>
          <a:p>
            <a:pPr marL="461963">
              <a:defRPr/>
            </a:pPr>
            <a:r>
              <a:rPr lang="en-US" dirty="0"/>
              <a:t>Maybe?</a:t>
            </a:r>
          </a:p>
          <a:p>
            <a:pPr marL="461963">
              <a:defRPr/>
            </a:pPr>
            <a:r>
              <a:rPr lang="en-US" dirty="0"/>
              <a:t>Partly?</a:t>
            </a:r>
          </a:p>
          <a:p>
            <a:pPr marL="461963">
              <a:defRPr/>
            </a:pPr>
            <a:r>
              <a:rPr lang="en-US" dirty="0"/>
              <a:t>No?</a:t>
            </a:r>
          </a:p>
        </p:txBody>
      </p:sp>
    </p:spTree>
    <p:extLst>
      <p:ext uri="{BB962C8B-B14F-4D97-AF65-F5344CB8AC3E}">
        <p14:creationId xmlns:p14="http://schemas.microsoft.com/office/powerpoint/2010/main" val="1232212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79650" y="163513"/>
            <a:ext cx="7772400" cy="1143000"/>
          </a:xfrm>
        </p:spPr>
        <p:txBody>
          <a:bodyPr>
            <a:normAutofit fontScale="90000"/>
          </a:bodyPr>
          <a:lstStyle/>
          <a:p>
            <a:pPr>
              <a:defRPr/>
            </a:pPr>
            <a:r>
              <a:rPr lang="en-US" dirty="0" smtClean="0">
                <a:solidFill>
                  <a:srgbClr val="FF0000"/>
                </a:solidFill>
              </a:rPr>
              <a:t>Plate Tectonic - Igneous Genesis</a:t>
            </a:r>
            <a:r>
              <a:rPr lang="en-US" dirty="0" smtClean="0"/>
              <a:t> </a:t>
            </a:r>
          </a:p>
        </p:txBody>
      </p:sp>
      <p:sp>
        <p:nvSpPr>
          <p:cNvPr id="40963" name="Rectangle 3"/>
          <p:cNvSpPr>
            <a:spLocks noGrp="1" noChangeArrowheads="1"/>
          </p:cNvSpPr>
          <p:nvPr>
            <p:ph type="body" sz="half" idx="1"/>
          </p:nvPr>
        </p:nvSpPr>
        <p:spPr>
          <a:xfrm>
            <a:off x="2055814" y="1497013"/>
            <a:ext cx="3938587" cy="2514600"/>
          </a:xfrm>
          <a:noFill/>
        </p:spPr>
        <p:txBody>
          <a:bodyPr>
            <a:normAutofit fontScale="92500"/>
          </a:bodyPr>
          <a:lstStyle/>
          <a:p>
            <a:pPr defTabSz="738188">
              <a:buNone/>
            </a:pPr>
            <a:r>
              <a:rPr lang="en-US" altLang="nb-NO" b="1" dirty="0">
                <a:solidFill>
                  <a:schemeClr val="tx1"/>
                </a:solidFill>
              </a:rPr>
              <a:t>1. Mid-Ocean Ridges</a:t>
            </a:r>
          </a:p>
          <a:p>
            <a:pPr defTabSz="738188">
              <a:buNone/>
            </a:pPr>
            <a:r>
              <a:rPr lang="en-US" altLang="nb-NO" b="1" dirty="0">
                <a:solidFill>
                  <a:schemeClr val="tx1"/>
                </a:solidFill>
              </a:rPr>
              <a:t>2. Intracontinental Rifts</a:t>
            </a:r>
          </a:p>
          <a:p>
            <a:pPr defTabSz="738188">
              <a:buNone/>
            </a:pPr>
            <a:r>
              <a:rPr lang="en-US" altLang="nb-NO" b="1" dirty="0">
                <a:solidFill>
                  <a:schemeClr val="tx1"/>
                </a:solidFill>
              </a:rPr>
              <a:t>3. Island Arcs</a:t>
            </a:r>
          </a:p>
          <a:p>
            <a:pPr defTabSz="738188">
              <a:buNone/>
            </a:pPr>
            <a:r>
              <a:rPr lang="en-US" altLang="nb-NO" b="1" dirty="0">
                <a:solidFill>
                  <a:schemeClr val="tx1"/>
                </a:solidFill>
              </a:rPr>
              <a:t>4. Active Continental Margins </a:t>
            </a:r>
          </a:p>
        </p:txBody>
      </p:sp>
      <p:sp>
        <p:nvSpPr>
          <p:cNvPr id="40964" name="Rectangle 4"/>
          <p:cNvSpPr>
            <a:spLocks noChangeArrowheads="1"/>
          </p:cNvSpPr>
          <p:nvPr/>
        </p:nvSpPr>
        <p:spPr bwMode="auto">
          <a:xfrm>
            <a:off x="6156325" y="1522413"/>
            <a:ext cx="4167188"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690563">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defTabSz="690563">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defTabSz="690563">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defTabSz="690563">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defTabSz="690563">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defTabSz="690563"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defTabSz="690563"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defTabSz="690563"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defTabSz="690563"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buClrTx/>
              <a:buSzTx/>
              <a:buFontTx/>
              <a:buNone/>
            </a:pPr>
            <a:r>
              <a:rPr lang="en-US" altLang="nb-NO" sz="2800" b="1" dirty="0">
                <a:solidFill>
                  <a:schemeClr val="tx1"/>
                </a:solidFill>
              </a:rPr>
              <a:t>5. Back-Arc Basins</a:t>
            </a:r>
          </a:p>
          <a:p>
            <a:pPr>
              <a:buClrTx/>
              <a:buSzTx/>
              <a:buFontTx/>
              <a:buNone/>
            </a:pPr>
            <a:r>
              <a:rPr lang="en-US" altLang="nb-NO" sz="2800" b="1" dirty="0">
                <a:solidFill>
                  <a:schemeClr val="tx1"/>
                </a:solidFill>
              </a:rPr>
              <a:t>6. Ocean Island Basalts</a:t>
            </a:r>
          </a:p>
          <a:p>
            <a:pPr>
              <a:buClrTx/>
              <a:buSzTx/>
              <a:buFontTx/>
              <a:buNone/>
            </a:pPr>
            <a:r>
              <a:rPr lang="en-US" altLang="nb-NO" sz="2800" b="1" dirty="0">
                <a:solidFill>
                  <a:schemeClr val="tx1"/>
                </a:solidFill>
              </a:rPr>
              <a:t>7. Miscellaneous Intra-	Continental Activity</a:t>
            </a:r>
          </a:p>
          <a:p>
            <a:pPr lvl="1">
              <a:buSzPct val="60000"/>
              <a:buFontTx/>
              <a:buNone/>
            </a:pPr>
            <a:r>
              <a:rPr lang="en-US" altLang="nb-NO" sz="2000" b="1" dirty="0">
                <a:solidFill>
                  <a:schemeClr val="tx1"/>
                </a:solidFill>
              </a:rPr>
              <a:t>kimberlites, carbonatites, </a:t>
            </a:r>
            <a:r>
              <a:rPr lang="en-US" altLang="nb-NO" sz="2000" b="1" dirty="0" err="1">
                <a:solidFill>
                  <a:schemeClr val="tx1"/>
                </a:solidFill>
              </a:rPr>
              <a:t>anorthosites</a:t>
            </a:r>
            <a:r>
              <a:rPr lang="en-US" altLang="nb-NO" sz="2000" b="1" dirty="0">
                <a:solidFill>
                  <a:schemeClr val="tx1"/>
                </a:solidFill>
              </a:rPr>
              <a:t>...</a:t>
            </a:r>
          </a:p>
        </p:txBody>
      </p:sp>
      <p:sp>
        <p:nvSpPr>
          <p:cNvPr id="40965" name="Line 5"/>
          <p:cNvSpPr>
            <a:spLocks noChangeShapeType="1"/>
          </p:cNvSpPr>
          <p:nvPr/>
        </p:nvSpPr>
        <p:spPr bwMode="auto">
          <a:xfrm>
            <a:off x="2327275" y="1076325"/>
            <a:ext cx="7543800" cy="0"/>
          </a:xfrm>
          <a:prstGeom prst="line">
            <a:avLst/>
          </a:prstGeom>
          <a:noFill/>
          <a:ln w="12700">
            <a:solidFill>
              <a:srgbClr val="00FF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pic>
        <p:nvPicPr>
          <p:cNvPr id="40966" name="Picture 85" descr="Fig 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489450"/>
            <a:ext cx="91440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387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265581" y="917713"/>
            <a:ext cx="9210261" cy="4114800"/>
          </a:xfrm>
        </p:spPr>
        <p:txBody>
          <a:bodyPr>
            <a:normAutofit fontScale="70000" lnSpcReduction="20000"/>
          </a:bodyPr>
          <a:lstStyle/>
          <a:p>
            <a:pPr>
              <a:lnSpc>
                <a:spcPct val="160000"/>
              </a:lnSpc>
            </a:pPr>
            <a:r>
              <a:rPr lang="en-US" dirty="0">
                <a:solidFill>
                  <a:schemeClr val="tx1"/>
                </a:solidFill>
                <a:latin typeface="+mj-lt"/>
              </a:rPr>
              <a:t>So different rock </a:t>
            </a:r>
            <a:r>
              <a:rPr lang="en-US" dirty="0" smtClean="0">
                <a:solidFill>
                  <a:schemeClr val="tx1"/>
                </a:solidFill>
                <a:latin typeface="+mj-lt"/>
              </a:rPr>
              <a:t>types (e.g. igneous rocks) </a:t>
            </a:r>
            <a:r>
              <a:rPr lang="en-US" dirty="0">
                <a:solidFill>
                  <a:schemeClr val="tx1"/>
                </a:solidFill>
                <a:latin typeface="+mj-lt"/>
              </a:rPr>
              <a:t>are formed under different tectonic settings from different magma (as bulk magma chemistry) at different depths (at different pressure) and different temperature conditions. </a:t>
            </a:r>
            <a:endParaRPr lang="en-US" dirty="0" smtClean="0">
              <a:solidFill>
                <a:schemeClr val="tx1"/>
              </a:solidFill>
              <a:latin typeface="+mj-lt"/>
            </a:endParaRPr>
          </a:p>
          <a:p>
            <a:pPr>
              <a:lnSpc>
                <a:spcPct val="160000"/>
              </a:lnSpc>
            </a:pPr>
            <a:r>
              <a:rPr lang="en-US" dirty="0">
                <a:solidFill>
                  <a:schemeClr val="tx1"/>
                </a:solidFill>
                <a:latin typeface="+mj-lt"/>
              </a:rPr>
              <a:t>This is why we have a large set of rock varieties</a:t>
            </a:r>
            <a:r>
              <a:rPr lang="en-US" dirty="0" smtClean="0">
                <a:solidFill>
                  <a:schemeClr val="tx1"/>
                </a:solidFill>
                <a:latin typeface="+mj-lt"/>
              </a:rPr>
              <a:t>.</a:t>
            </a:r>
          </a:p>
          <a:p>
            <a:pPr>
              <a:lnSpc>
                <a:spcPct val="160000"/>
              </a:lnSpc>
            </a:pPr>
            <a:r>
              <a:rPr lang="en-US" dirty="0" smtClean="0">
                <a:solidFill>
                  <a:schemeClr val="tx1"/>
                </a:solidFill>
                <a:latin typeface="+mj-lt"/>
              </a:rPr>
              <a:t>In order to understand how the Earth as a system is working, we need to consider all of these parameters (e.g. P, T, chemistry, ……, age) together.</a:t>
            </a:r>
          </a:p>
          <a:p>
            <a:pPr>
              <a:lnSpc>
                <a:spcPct val="160000"/>
              </a:lnSpc>
            </a:pPr>
            <a:r>
              <a:rPr lang="en-US" dirty="0" smtClean="0">
                <a:solidFill>
                  <a:schemeClr val="tx1"/>
                </a:solidFill>
                <a:latin typeface="+mj-lt"/>
              </a:rPr>
              <a:t>The relation between the P-T-</a:t>
            </a:r>
            <a:r>
              <a:rPr lang="en-US" dirty="0" err="1" smtClean="0">
                <a:solidFill>
                  <a:schemeClr val="tx1"/>
                </a:solidFill>
                <a:latin typeface="+mj-lt"/>
              </a:rPr>
              <a:t>Chemisty</a:t>
            </a:r>
            <a:r>
              <a:rPr lang="en-US" dirty="0" smtClean="0">
                <a:solidFill>
                  <a:schemeClr val="tx1"/>
                </a:solidFill>
                <a:latin typeface="+mj-lt"/>
              </a:rPr>
              <a:t> will be the topic of next lecture (some thermodynamics) but now let us classify the igneous rocks.</a:t>
            </a:r>
            <a:endParaRPr lang="nb-NO" dirty="0">
              <a:solidFill>
                <a:schemeClr val="tx1"/>
              </a:solidFill>
              <a:latin typeface="+mj-lt"/>
            </a:endParaRPr>
          </a:p>
        </p:txBody>
      </p:sp>
    </p:spTree>
    <p:extLst>
      <p:ext uri="{BB962C8B-B14F-4D97-AF65-F5344CB8AC3E}">
        <p14:creationId xmlns:p14="http://schemas.microsoft.com/office/powerpoint/2010/main" val="12052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133600" y="152400"/>
            <a:ext cx="7772400" cy="838200"/>
          </a:xfrm>
        </p:spPr>
        <p:txBody>
          <a:bodyPr>
            <a:normAutofit fontScale="90000"/>
          </a:bodyPr>
          <a:lstStyle/>
          <a:p>
            <a:pPr>
              <a:defRPr/>
            </a:pPr>
            <a:r>
              <a:rPr lang="en-US" dirty="0" smtClean="0">
                <a:solidFill>
                  <a:srgbClr val="FF0000"/>
                </a:solidFill>
              </a:rPr>
              <a:t>Classification of Igneous Rocks</a:t>
            </a:r>
          </a:p>
        </p:txBody>
      </p:sp>
      <p:sp>
        <p:nvSpPr>
          <p:cNvPr id="3075" name="Text Box 18"/>
          <p:cNvSpPr txBox="1">
            <a:spLocks noChangeArrowheads="1"/>
          </p:cNvSpPr>
          <p:nvPr/>
        </p:nvSpPr>
        <p:spPr bwMode="auto">
          <a:xfrm>
            <a:off x="1763714" y="1219201"/>
            <a:ext cx="835183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1028700" indent="-571500">
              <a:defRPr sz="2400">
                <a:solidFill>
                  <a:schemeClr val="tx1"/>
                </a:solidFill>
                <a:latin typeface="Arial" panose="020B0604020202020204" pitchFamily="34" charset="0"/>
              </a:defRPr>
            </a:lvl2pPr>
            <a:lvl3pPr marL="11430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nb-NO" sz="3200" b="1" dirty="0">
                <a:solidFill>
                  <a:srgbClr val="FF0000"/>
                </a:solidFill>
                <a:latin typeface="Times New Roman" panose="02020603050405020304" pitchFamily="18" charset="0"/>
              </a:rPr>
              <a:t>Textures:</a:t>
            </a:r>
          </a:p>
          <a:p>
            <a:pPr lvl="1"/>
            <a:r>
              <a:rPr lang="en-US" altLang="nb-NO" sz="3200" dirty="0">
                <a:solidFill>
                  <a:srgbClr val="FF0000"/>
                </a:solidFill>
                <a:latin typeface="Times New Roman" panose="02020603050405020304" pitchFamily="18" charset="0"/>
              </a:rPr>
              <a:t>Aphanitic-</a:t>
            </a:r>
            <a:r>
              <a:rPr lang="en-US" altLang="nb-NO" sz="3200" dirty="0">
                <a:solidFill>
                  <a:schemeClr val="bg2"/>
                </a:solidFill>
                <a:latin typeface="Times New Roman" panose="02020603050405020304" pitchFamily="18" charset="0"/>
              </a:rPr>
              <a:t> </a:t>
            </a:r>
            <a:r>
              <a:rPr lang="en-US" altLang="nb-NO" sz="3200" dirty="0">
                <a:latin typeface="Times New Roman" panose="02020603050405020304" pitchFamily="18" charset="0"/>
              </a:rPr>
              <a:t>crystals too small to see by eye</a:t>
            </a:r>
          </a:p>
          <a:p>
            <a:pPr lvl="1"/>
            <a:r>
              <a:rPr lang="en-US" altLang="nb-NO" sz="3200" dirty="0" err="1">
                <a:solidFill>
                  <a:srgbClr val="FF0000"/>
                </a:solidFill>
                <a:latin typeface="Times New Roman" panose="02020603050405020304" pitchFamily="18" charset="0"/>
              </a:rPr>
              <a:t>Phaneritic</a:t>
            </a:r>
            <a:r>
              <a:rPr lang="en-US" altLang="nb-NO" sz="3200" dirty="0">
                <a:solidFill>
                  <a:srgbClr val="FF0000"/>
                </a:solidFill>
                <a:latin typeface="Times New Roman" panose="02020603050405020304" pitchFamily="18" charset="0"/>
              </a:rPr>
              <a:t>-</a:t>
            </a:r>
            <a:r>
              <a:rPr lang="en-US" altLang="nb-NO" sz="3200" dirty="0">
                <a:solidFill>
                  <a:schemeClr val="bg2"/>
                </a:solidFill>
                <a:latin typeface="Times New Roman" panose="02020603050405020304" pitchFamily="18" charset="0"/>
              </a:rPr>
              <a:t> </a:t>
            </a:r>
            <a:r>
              <a:rPr lang="en-US" altLang="nb-NO" sz="3200" dirty="0">
                <a:latin typeface="Times New Roman" panose="02020603050405020304" pitchFamily="18" charset="0"/>
              </a:rPr>
              <a:t>can see the constituent minerals</a:t>
            </a:r>
          </a:p>
          <a:p>
            <a:pPr lvl="2"/>
            <a:r>
              <a:rPr lang="en-US" altLang="nb-NO" sz="3200" dirty="0">
                <a:latin typeface="Times New Roman" panose="02020603050405020304" pitchFamily="18" charset="0"/>
              </a:rPr>
              <a:t>Fine grained- &lt; 1 mm diameter</a:t>
            </a:r>
          </a:p>
          <a:p>
            <a:pPr lvl="2"/>
            <a:r>
              <a:rPr lang="en-US" altLang="nb-NO" sz="3200" dirty="0">
                <a:latin typeface="Times New Roman" panose="02020603050405020304" pitchFamily="18" charset="0"/>
              </a:rPr>
              <a:t>Medium grained- 1-5 mm diameter</a:t>
            </a:r>
          </a:p>
          <a:p>
            <a:pPr lvl="2"/>
            <a:r>
              <a:rPr lang="en-US" altLang="nb-NO" sz="3200" dirty="0">
                <a:latin typeface="Times New Roman" panose="02020603050405020304" pitchFamily="18" charset="0"/>
              </a:rPr>
              <a:t>Coarse grained- 5-50 mm diameter</a:t>
            </a:r>
          </a:p>
          <a:p>
            <a:pPr lvl="2"/>
            <a:r>
              <a:rPr lang="en-US" altLang="nb-NO" sz="3200" dirty="0">
                <a:latin typeface="Times New Roman" panose="02020603050405020304" pitchFamily="18" charset="0"/>
              </a:rPr>
              <a:t>Very coarse grained- &gt; 50 mm diameter</a:t>
            </a:r>
          </a:p>
          <a:p>
            <a:pPr lvl="1"/>
            <a:r>
              <a:rPr lang="en-US" altLang="nb-NO" sz="3200" dirty="0">
                <a:solidFill>
                  <a:srgbClr val="FF0000"/>
                </a:solidFill>
                <a:latin typeface="Times New Roman" panose="02020603050405020304" pitchFamily="18" charset="0"/>
              </a:rPr>
              <a:t>Porphyritic-</a:t>
            </a:r>
            <a:r>
              <a:rPr lang="en-US" altLang="nb-NO" sz="3200" dirty="0">
                <a:solidFill>
                  <a:schemeClr val="bg2"/>
                </a:solidFill>
                <a:latin typeface="Times New Roman" panose="02020603050405020304" pitchFamily="18" charset="0"/>
              </a:rPr>
              <a:t> </a:t>
            </a:r>
            <a:r>
              <a:rPr lang="en-US" altLang="nb-NO" sz="3200" dirty="0">
                <a:latin typeface="Times New Roman" panose="02020603050405020304" pitchFamily="18" charset="0"/>
              </a:rPr>
              <a:t>bimodal grain size distribution</a:t>
            </a:r>
          </a:p>
          <a:p>
            <a:pPr lvl="1"/>
            <a:r>
              <a:rPr lang="en-US" altLang="nb-NO" sz="3200" dirty="0">
                <a:solidFill>
                  <a:srgbClr val="FF0000"/>
                </a:solidFill>
                <a:latin typeface="Times New Roman" panose="02020603050405020304" pitchFamily="18" charset="0"/>
              </a:rPr>
              <a:t>Glassy-</a:t>
            </a:r>
            <a:r>
              <a:rPr lang="en-US" altLang="nb-NO" sz="3200" dirty="0">
                <a:solidFill>
                  <a:schemeClr val="bg2"/>
                </a:solidFill>
                <a:latin typeface="Times New Roman" panose="02020603050405020304" pitchFamily="18" charset="0"/>
              </a:rPr>
              <a:t> </a:t>
            </a:r>
            <a:r>
              <a:rPr lang="en-US" altLang="nb-NO" sz="3200" dirty="0">
                <a:latin typeface="Times New Roman" panose="02020603050405020304" pitchFamily="18" charset="0"/>
              </a:rPr>
              <a:t>no crystals formed</a:t>
            </a:r>
          </a:p>
        </p:txBody>
      </p:sp>
    </p:spTree>
    <p:extLst>
      <p:ext uri="{BB962C8B-B14F-4D97-AF65-F5344CB8AC3E}">
        <p14:creationId xmlns:p14="http://schemas.microsoft.com/office/powerpoint/2010/main" val="555982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133600" y="152400"/>
            <a:ext cx="7772400" cy="838200"/>
          </a:xfrm>
        </p:spPr>
        <p:txBody>
          <a:bodyPr>
            <a:normAutofit fontScale="90000"/>
          </a:bodyPr>
          <a:lstStyle/>
          <a:p>
            <a:pPr>
              <a:defRPr/>
            </a:pPr>
            <a:r>
              <a:rPr lang="en-US" dirty="0" smtClean="0">
                <a:solidFill>
                  <a:srgbClr val="FF0000"/>
                </a:solidFill>
              </a:rPr>
              <a:t>Classification of Igneous Rocks</a:t>
            </a:r>
          </a:p>
        </p:txBody>
      </p:sp>
      <p:sp>
        <p:nvSpPr>
          <p:cNvPr id="4099" name="Text Box 3"/>
          <p:cNvSpPr txBox="1">
            <a:spLocks noChangeArrowheads="1"/>
          </p:cNvSpPr>
          <p:nvPr/>
        </p:nvSpPr>
        <p:spPr bwMode="auto">
          <a:xfrm>
            <a:off x="1752600" y="6096001"/>
            <a:ext cx="876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nb-NO" sz="1600" dirty="0" smtClean="0">
                <a:latin typeface="Times New Roman" panose="02020603050405020304" pitchFamily="18" charset="0"/>
                <a:cs typeface="Times New Roman" panose="02020603050405020304" pitchFamily="18" charset="0"/>
              </a:rPr>
              <a:t>Plotting </a:t>
            </a:r>
            <a:r>
              <a:rPr lang="en-US" altLang="nb-NO" sz="1600" dirty="0">
                <a:latin typeface="Times New Roman" panose="02020603050405020304" pitchFamily="18" charset="0"/>
                <a:cs typeface="Times New Roman" panose="02020603050405020304" pitchFamily="18" charset="0"/>
              </a:rPr>
              <a:t>a point with the components: 70% X, 20% Y, and 10% Z on triangular diagrams. </a:t>
            </a:r>
            <a:r>
              <a:rPr lang="en-US" altLang="nb-NO" sz="1600" dirty="0">
                <a:latin typeface="Times New Roman" panose="02020603050405020304" pitchFamily="18" charset="0"/>
                <a:cs typeface="Arial" panose="020B0604020202020204" pitchFamily="34" charset="0"/>
              </a:rPr>
              <a:t>An Introduction to Igneous and Metamorphic Petrology, John Winter, Prentice Hall.</a:t>
            </a:r>
          </a:p>
        </p:txBody>
      </p:sp>
      <p:pic>
        <p:nvPicPr>
          <p:cNvPr id="4100" name="Picture 4" descr="Fig 2-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593" y="914401"/>
            <a:ext cx="554181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75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28" descr="Fig 2-2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0"/>
            <a:ext cx="6256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Rectangle 2"/>
          <p:cNvSpPr>
            <a:spLocks noGrp="1" noChangeArrowheads="1"/>
          </p:cNvSpPr>
          <p:nvPr>
            <p:ph type="title"/>
          </p:nvPr>
        </p:nvSpPr>
        <p:spPr>
          <a:xfrm>
            <a:off x="540026" y="762000"/>
            <a:ext cx="3581400" cy="3886200"/>
          </a:xfrm>
        </p:spPr>
        <p:txBody>
          <a:bodyPr/>
          <a:lstStyle/>
          <a:p>
            <a:pPr>
              <a:defRPr/>
            </a:pPr>
            <a:r>
              <a:rPr lang="en-US" sz="4000" dirty="0">
                <a:solidFill>
                  <a:srgbClr val="FF0000"/>
                </a:solidFill>
              </a:rPr>
              <a:t>Classification of Igneous Rocks</a:t>
            </a:r>
          </a:p>
        </p:txBody>
      </p:sp>
      <p:sp>
        <p:nvSpPr>
          <p:cNvPr id="6148" name="Text Box 3"/>
          <p:cNvSpPr txBox="1">
            <a:spLocks noChangeArrowheads="1"/>
          </p:cNvSpPr>
          <p:nvPr/>
        </p:nvSpPr>
        <p:spPr bwMode="auto">
          <a:xfrm>
            <a:off x="800100" y="5724940"/>
            <a:ext cx="5029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nb-NO" sz="1600" b="1" dirty="0" smtClean="0">
                <a:latin typeface="Times New Roman" panose="02020603050405020304" pitchFamily="18" charset="0"/>
                <a:cs typeface="Times New Roman" panose="02020603050405020304" pitchFamily="18" charset="0"/>
              </a:rPr>
              <a:t>A </a:t>
            </a:r>
            <a:r>
              <a:rPr lang="en-US" altLang="nb-NO" sz="1600" b="1" dirty="0">
                <a:latin typeface="Times New Roman" panose="02020603050405020304" pitchFamily="18" charset="0"/>
                <a:cs typeface="Times New Roman" panose="02020603050405020304" pitchFamily="18" charset="0"/>
              </a:rPr>
              <a:t>classification of the </a:t>
            </a:r>
            <a:r>
              <a:rPr lang="en-US" altLang="nb-NO" sz="1600" b="1" dirty="0" err="1">
                <a:latin typeface="Times New Roman" panose="02020603050405020304" pitchFamily="18" charset="0"/>
                <a:cs typeface="Times New Roman" panose="02020603050405020304" pitchFamily="18" charset="0"/>
              </a:rPr>
              <a:t>phaneritic</a:t>
            </a:r>
            <a:r>
              <a:rPr lang="en-US" altLang="nb-NO" sz="1600" b="1" dirty="0">
                <a:latin typeface="Times New Roman" panose="02020603050405020304" pitchFamily="18" charset="0"/>
                <a:cs typeface="Times New Roman" panose="02020603050405020304" pitchFamily="18" charset="0"/>
              </a:rPr>
              <a:t> igneous rocks: </a:t>
            </a:r>
            <a:r>
              <a:rPr lang="en-US" altLang="nb-NO" sz="1600" b="1" dirty="0" err="1">
                <a:latin typeface="Times New Roman" panose="02020603050405020304" pitchFamily="18" charset="0"/>
                <a:cs typeface="Times New Roman" panose="02020603050405020304" pitchFamily="18" charset="0"/>
              </a:rPr>
              <a:t>Phaneritic</a:t>
            </a:r>
            <a:r>
              <a:rPr lang="en-US" altLang="nb-NO" sz="1600" b="1" dirty="0">
                <a:latin typeface="Times New Roman" panose="02020603050405020304" pitchFamily="18" charset="0"/>
                <a:cs typeface="Times New Roman" panose="02020603050405020304" pitchFamily="18" charset="0"/>
              </a:rPr>
              <a:t> rocks with more than 10% (quartz + feldspar + </a:t>
            </a:r>
            <a:r>
              <a:rPr lang="en-US" altLang="nb-NO" sz="1600" b="1" dirty="0" err="1">
                <a:latin typeface="Times New Roman" panose="02020603050405020304" pitchFamily="18" charset="0"/>
                <a:cs typeface="Times New Roman" panose="02020603050405020304" pitchFamily="18" charset="0"/>
              </a:rPr>
              <a:t>feldspathoids</a:t>
            </a:r>
            <a:r>
              <a:rPr lang="en-US" altLang="nb-NO" sz="1600" b="1" dirty="0">
                <a:latin typeface="Times New Roman" panose="02020603050405020304" pitchFamily="18" charset="0"/>
                <a:cs typeface="Times New Roman" panose="02020603050405020304" pitchFamily="18" charset="0"/>
              </a:rPr>
              <a:t>). After IUGS.</a:t>
            </a:r>
            <a:endParaRPr lang="en-US" altLang="nb-NO" sz="1600" b="1"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4248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title"/>
          </p:nvPr>
        </p:nvSpPr>
        <p:spPr>
          <a:xfrm>
            <a:off x="1524000" y="0"/>
            <a:ext cx="9144000" cy="914400"/>
          </a:xfrm>
        </p:spPr>
        <p:txBody>
          <a:bodyPr/>
          <a:lstStyle/>
          <a:p>
            <a:pPr algn="ctr">
              <a:defRPr/>
            </a:pPr>
            <a:r>
              <a:rPr lang="en-US" sz="4000" dirty="0">
                <a:solidFill>
                  <a:srgbClr val="FF0000"/>
                </a:solidFill>
              </a:rPr>
              <a:t>Classification of Igneous Rocks</a:t>
            </a:r>
          </a:p>
        </p:txBody>
      </p:sp>
      <p:pic>
        <p:nvPicPr>
          <p:cNvPr id="7171" name="Picture 47" descr="Fig 2-2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14400"/>
            <a:ext cx="57150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3962400" y="5791200"/>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nb-NO" sz="1600" dirty="0" smtClean="0">
                <a:latin typeface="Times New Roman" panose="02020603050405020304" pitchFamily="18" charset="0"/>
                <a:cs typeface="Times New Roman" panose="02020603050405020304" pitchFamily="18" charset="0"/>
              </a:rPr>
              <a:t>A </a:t>
            </a:r>
            <a:r>
              <a:rPr lang="en-US" altLang="nb-NO" sz="1600" dirty="0">
                <a:latin typeface="Times New Roman" panose="02020603050405020304" pitchFamily="18" charset="0"/>
                <a:cs typeface="Times New Roman" panose="02020603050405020304" pitchFamily="18" charset="0"/>
              </a:rPr>
              <a:t>classification of the </a:t>
            </a:r>
            <a:r>
              <a:rPr lang="en-US" altLang="nb-NO" sz="1600" dirty="0" err="1">
                <a:latin typeface="Times New Roman" panose="02020603050405020304" pitchFamily="18" charset="0"/>
                <a:cs typeface="Times New Roman" panose="02020603050405020304" pitchFamily="18" charset="0"/>
              </a:rPr>
              <a:t>phaneritic</a:t>
            </a:r>
            <a:r>
              <a:rPr lang="en-US" altLang="nb-NO" sz="1600" dirty="0">
                <a:latin typeface="Times New Roman" panose="02020603050405020304" pitchFamily="18" charset="0"/>
                <a:cs typeface="Times New Roman" panose="02020603050405020304" pitchFamily="18" charset="0"/>
              </a:rPr>
              <a:t> igneous rocks: Gabbroic rocks. After IUGS.</a:t>
            </a:r>
            <a:endParaRPr lang="en-US" altLang="nb-NO" sz="1600"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78840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title"/>
          </p:nvPr>
        </p:nvSpPr>
        <p:spPr>
          <a:xfrm>
            <a:off x="1524000" y="0"/>
            <a:ext cx="9144000" cy="914400"/>
          </a:xfrm>
        </p:spPr>
        <p:txBody>
          <a:bodyPr/>
          <a:lstStyle/>
          <a:p>
            <a:pPr algn="ctr">
              <a:defRPr/>
            </a:pPr>
            <a:r>
              <a:rPr lang="en-US" sz="4000" dirty="0">
                <a:solidFill>
                  <a:srgbClr val="FF0000"/>
                </a:solidFill>
              </a:rPr>
              <a:t>Classification of Igneous Rocks</a:t>
            </a:r>
          </a:p>
        </p:txBody>
      </p:sp>
      <p:sp>
        <p:nvSpPr>
          <p:cNvPr id="8195" name="Text Box 4"/>
          <p:cNvSpPr txBox="1">
            <a:spLocks noChangeArrowheads="1"/>
          </p:cNvSpPr>
          <p:nvPr/>
        </p:nvSpPr>
        <p:spPr bwMode="auto">
          <a:xfrm>
            <a:off x="3962400" y="5791200"/>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nb-NO" sz="1600" dirty="0" smtClean="0">
                <a:latin typeface="Times New Roman" panose="02020603050405020304" pitchFamily="18" charset="0"/>
                <a:cs typeface="Times New Roman" panose="02020603050405020304" pitchFamily="18" charset="0"/>
              </a:rPr>
              <a:t>A </a:t>
            </a:r>
            <a:r>
              <a:rPr lang="en-US" altLang="nb-NO" sz="1600" dirty="0">
                <a:latin typeface="Times New Roman" panose="02020603050405020304" pitchFamily="18" charset="0"/>
                <a:cs typeface="Times New Roman" panose="02020603050405020304" pitchFamily="18" charset="0"/>
              </a:rPr>
              <a:t>classification of the </a:t>
            </a:r>
            <a:r>
              <a:rPr lang="en-US" altLang="nb-NO" sz="1600" dirty="0" err="1">
                <a:latin typeface="Times New Roman" panose="02020603050405020304" pitchFamily="18" charset="0"/>
                <a:cs typeface="Times New Roman" panose="02020603050405020304" pitchFamily="18" charset="0"/>
              </a:rPr>
              <a:t>phaneritic</a:t>
            </a:r>
            <a:r>
              <a:rPr lang="en-US" altLang="nb-NO" sz="1600" dirty="0">
                <a:latin typeface="Times New Roman" panose="02020603050405020304" pitchFamily="18" charset="0"/>
                <a:cs typeface="Times New Roman" panose="02020603050405020304" pitchFamily="18" charset="0"/>
              </a:rPr>
              <a:t> igneous rocks: Ultramafic rocks. After IUGS.</a:t>
            </a:r>
            <a:endParaRPr lang="en-US" altLang="nb-NO" sz="1600" dirty="0">
              <a:latin typeface="Times New Roman" panose="02020603050405020304" pitchFamily="18" charset="0"/>
              <a:cs typeface="Arial" panose="020B0604020202020204" pitchFamily="34" charset="0"/>
            </a:endParaRPr>
          </a:p>
        </p:txBody>
      </p:sp>
      <p:pic>
        <p:nvPicPr>
          <p:cNvPr id="8196" name="Picture 4" descr="Fig 2-2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1343025"/>
            <a:ext cx="66675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269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24000" y="0"/>
            <a:ext cx="4953000" cy="2133600"/>
          </a:xfrm>
        </p:spPr>
        <p:txBody>
          <a:bodyPr/>
          <a:lstStyle/>
          <a:p>
            <a:pPr algn="ctr">
              <a:defRPr/>
            </a:pPr>
            <a:r>
              <a:rPr lang="en-US" sz="4000" dirty="0">
                <a:solidFill>
                  <a:srgbClr val="FF0000"/>
                </a:solidFill>
              </a:rPr>
              <a:t>Classification of Igneous Rocks</a:t>
            </a:r>
          </a:p>
        </p:txBody>
      </p:sp>
      <p:sp>
        <p:nvSpPr>
          <p:cNvPr id="9219" name="Text Box 3"/>
          <p:cNvSpPr txBox="1">
            <a:spLocks noChangeArrowheads="1"/>
          </p:cNvSpPr>
          <p:nvPr/>
        </p:nvSpPr>
        <p:spPr bwMode="auto">
          <a:xfrm>
            <a:off x="1905000" y="4495801"/>
            <a:ext cx="4114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nb-NO" sz="1600" dirty="0" smtClean="0">
                <a:latin typeface="Times New Roman" panose="02020603050405020304" pitchFamily="18" charset="0"/>
                <a:cs typeface="Times New Roman" panose="02020603050405020304" pitchFamily="18" charset="0"/>
              </a:rPr>
              <a:t>A </a:t>
            </a:r>
            <a:r>
              <a:rPr lang="en-US" altLang="nb-NO" sz="1600" dirty="0">
                <a:latin typeface="Times New Roman" panose="02020603050405020304" pitchFamily="18" charset="0"/>
                <a:cs typeface="Times New Roman" panose="02020603050405020304" pitchFamily="18" charset="0"/>
              </a:rPr>
              <a:t>classification and nomenclature of volcanic rocks. After IUGS.</a:t>
            </a:r>
            <a:r>
              <a:rPr lang="en-US" altLang="nb-NO" sz="1600" dirty="0">
                <a:latin typeface="Times New Roman" panose="02020603050405020304" pitchFamily="18" charset="0"/>
                <a:cs typeface="Arial" panose="020B0604020202020204" pitchFamily="34" charset="0"/>
              </a:rPr>
              <a:t> </a:t>
            </a:r>
          </a:p>
        </p:txBody>
      </p:sp>
      <p:pic>
        <p:nvPicPr>
          <p:cNvPr id="9220" name="Picture 4" descr="Fig 2-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0"/>
            <a:ext cx="4186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639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dirty="0"/>
          </a:p>
        </p:txBody>
      </p:sp>
      <p:sp>
        <p:nvSpPr>
          <p:cNvPr id="3" name="Content Placeholder 2"/>
          <p:cNvSpPr>
            <a:spLocks noGrp="1"/>
          </p:cNvSpPr>
          <p:nvPr>
            <p:ph idx="1"/>
          </p:nvPr>
        </p:nvSpPr>
        <p:spPr/>
        <p:txBody>
          <a:bodyPr/>
          <a:lstStyle/>
          <a:p>
            <a:endParaRPr lang="nb-NO"/>
          </a:p>
        </p:txBody>
      </p:sp>
      <p:pic>
        <p:nvPicPr>
          <p:cNvPr id="5" name="Picture 4"/>
          <p:cNvPicPr>
            <a:picLocks noChangeAspect="1"/>
          </p:cNvPicPr>
          <p:nvPr/>
        </p:nvPicPr>
        <p:blipFill rotWithShape="1">
          <a:blip r:embed="rId2"/>
          <a:srcRect b="13152"/>
          <a:stretch/>
        </p:blipFill>
        <p:spPr>
          <a:xfrm>
            <a:off x="634447" y="1097477"/>
            <a:ext cx="7285383" cy="5510812"/>
          </a:xfrm>
          <a:prstGeom prst="rect">
            <a:avLst/>
          </a:prstGeom>
        </p:spPr>
      </p:pic>
      <p:sp>
        <p:nvSpPr>
          <p:cNvPr id="6" name="Rectangle 2"/>
          <p:cNvSpPr txBox="1">
            <a:spLocks noChangeArrowheads="1"/>
          </p:cNvSpPr>
          <p:nvPr/>
        </p:nvSpPr>
        <p:spPr>
          <a:xfrm>
            <a:off x="1373740" y="285353"/>
            <a:ext cx="7372695" cy="822325"/>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dirty="0" smtClean="0">
                <a:solidFill>
                  <a:srgbClr val="FF3300"/>
                </a:solidFill>
              </a:rPr>
              <a:t>Seismic waves and the Earth’s Interior</a:t>
            </a:r>
          </a:p>
        </p:txBody>
      </p:sp>
      <p:pic>
        <p:nvPicPr>
          <p:cNvPr id="8" name="Picture 7"/>
          <p:cNvPicPr>
            <a:picLocks noChangeAspect="1"/>
          </p:cNvPicPr>
          <p:nvPr/>
        </p:nvPicPr>
        <p:blipFill rotWithShape="1">
          <a:blip r:embed="rId3"/>
          <a:srcRect l="12060" r="10241"/>
          <a:stretch/>
        </p:blipFill>
        <p:spPr>
          <a:xfrm>
            <a:off x="8213255" y="2095747"/>
            <a:ext cx="3849536" cy="3811093"/>
          </a:xfrm>
          <a:prstGeom prst="rect">
            <a:avLst/>
          </a:prstGeom>
        </p:spPr>
      </p:pic>
    </p:spTree>
    <p:extLst>
      <p:ext uri="{BB962C8B-B14F-4D97-AF65-F5344CB8AC3E}">
        <p14:creationId xmlns:p14="http://schemas.microsoft.com/office/powerpoint/2010/main" val="227984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0"/>
            <a:ext cx="8991600" cy="762000"/>
          </a:xfrm>
        </p:spPr>
        <p:txBody>
          <a:bodyPr/>
          <a:lstStyle/>
          <a:p>
            <a:pPr algn="ctr">
              <a:defRPr/>
            </a:pPr>
            <a:r>
              <a:rPr lang="en-US" sz="4000" dirty="0">
                <a:solidFill>
                  <a:srgbClr val="FF0000"/>
                </a:solidFill>
              </a:rPr>
              <a:t>Classification of Igneous Rocks</a:t>
            </a:r>
          </a:p>
        </p:txBody>
      </p:sp>
      <p:sp>
        <p:nvSpPr>
          <p:cNvPr id="10243" name="Text Box 3"/>
          <p:cNvSpPr txBox="1">
            <a:spLocks noChangeArrowheads="1"/>
          </p:cNvSpPr>
          <p:nvPr/>
        </p:nvSpPr>
        <p:spPr bwMode="auto">
          <a:xfrm>
            <a:off x="1981200" y="6172201"/>
            <a:ext cx="8458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nb-NO" sz="1600" dirty="0" smtClean="0">
                <a:latin typeface="Times New Roman" panose="02020603050405020304" pitchFamily="18" charset="0"/>
                <a:cs typeface="Times New Roman" panose="02020603050405020304" pitchFamily="18" charset="0"/>
              </a:rPr>
              <a:t>A </a:t>
            </a:r>
            <a:r>
              <a:rPr lang="en-US" altLang="nb-NO" sz="1600" dirty="0">
                <a:latin typeface="Times New Roman" panose="02020603050405020304" pitchFamily="18" charset="0"/>
                <a:cs typeface="Times New Roman" panose="02020603050405020304" pitchFamily="18" charset="0"/>
              </a:rPr>
              <a:t>chemical classification of </a:t>
            </a:r>
            <a:r>
              <a:rPr lang="en-US" altLang="nb-NO" sz="1600" dirty="0" err="1">
                <a:latin typeface="Times New Roman" panose="02020603050405020304" pitchFamily="18" charset="0"/>
                <a:cs typeface="Times New Roman" panose="02020603050405020304" pitchFamily="18" charset="0"/>
              </a:rPr>
              <a:t>volcanics</a:t>
            </a:r>
            <a:r>
              <a:rPr lang="en-US" altLang="nb-NO" sz="1600" dirty="0">
                <a:latin typeface="Times New Roman" panose="02020603050405020304" pitchFamily="18" charset="0"/>
                <a:cs typeface="Times New Roman" panose="02020603050405020304" pitchFamily="18" charset="0"/>
              </a:rPr>
              <a:t> based on total alkalis vs. silica. After Le </a:t>
            </a:r>
            <a:r>
              <a:rPr lang="en-US" altLang="nb-NO" sz="1600" dirty="0" err="1">
                <a:latin typeface="Times New Roman" panose="02020603050405020304" pitchFamily="18" charset="0"/>
                <a:cs typeface="Times New Roman" panose="02020603050405020304" pitchFamily="18" charset="0"/>
              </a:rPr>
              <a:t>Maitre</a:t>
            </a:r>
            <a:r>
              <a:rPr lang="en-US" altLang="nb-NO" sz="1600" dirty="0">
                <a:latin typeface="Times New Roman" panose="02020603050405020304" pitchFamily="18" charset="0"/>
                <a:cs typeface="Times New Roman" panose="02020603050405020304" pitchFamily="18" charset="0"/>
              </a:rPr>
              <a:t> (2002) . Igneous Rocks: A Classification and Glossary of Terms. Cambridge University Press.</a:t>
            </a:r>
          </a:p>
        </p:txBody>
      </p:sp>
      <p:pic>
        <p:nvPicPr>
          <p:cNvPr id="10244" name="Picture 4" descr="Fig-2-4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717550"/>
            <a:ext cx="6416675"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339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24000" y="0"/>
            <a:ext cx="8991600" cy="762000"/>
          </a:xfrm>
        </p:spPr>
        <p:txBody>
          <a:bodyPr/>
          <a:lstStyle/>
          <a:p>
            <a:pPr algn="ctr">
              <a:defRPr/>
            </a:pPr>
            <a:r>
              <a:rPr lang="en-US" sz="4000" dirty="0">
                <a:solidFill>
                  <a:srgbClr val="FF0000"/>
                </a:solidFill>
              </a:rPr>
              <a:t>Classification of Igneous Rocks</a:t>
            </a:r>
          </a:p>
        </p:txBody>
      </p:sp>
      <p:sp>
        <p:nvSpPr>
          <p:cNvPr id="11267" name="Text Box 3"/>
          <p:cNvSpPr txBox="1">
            <a:spLocks noChangeArrowheads="1"/>
          </p:cNvSpPr>
          <p:nvPr/>
        </p:nvSpPr>
        <p:spPr bwMode="auto">
          <a:xfrm>
            <a:off x="1981200" y="5865813"/>
            <a:ext cx="838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nb-NO" sz="1600" dirty="0" smtClean="0">
                <a:latin typeface="Times New Roman" panose="02020603050405020304" pitchFamily="18" charset="0"/>
                <a:cs typeface="Times New Roman" panose="02020603050405020304" pitchFamily="18" charset="0"/>
              </a:rPr>
              <a:t>Classification </a:t>
            </a:r>
            <a:r>
              <a:rPr lang="en-US" altLang="nb-NO" sz="1600" dirty="0">
                <a:latin typeface="Times New Roman" panose="02020603050405020304" pitchFamily="18" charset="0"/>
                <a:cs typeface="Times New Roman" panose="02020603050405020304" pitchFamily="18" charset="0"/>
              </a:rPr>
              <a:t>of the pyroclastic rocks. After Fisher (1966) Earth Sci. Rev., </a:t>
            </a:r>
            <a:r>
              <a:rPr lang="en-US" altLang="nb-NO" sz="1600" b="1" dirty="0">
                <a:latin typeface="Times New Roman" panose="02020603050405020304" pitchFamily="18" charset="0"/>
                <a:cs typeface="Times New Roman" panose="02020603050405020304" pitchFamily="18" charset="0"/>
              </a:rPr>
              <a:t>1</a:t>
            </a:r>
            <a:r>
              <a:rPr lang="en-US" altLang="nb-NO" sz="1600" dirty="0">
                <a:latin typeface="Times New Roman" panose="02020603050405020304" pitchFamily="18" charset="0"/>
                <a:cs typeface="Times New Roman" panose="02020603050405020304" pitchFamily="18" charset="0"/>
              </a:rPr>
              <a:t>, 287-298. </a:t>
            </a:r>
          </a:p>
        </p:txBody>
      </p:sp>
      <p:pic>
        <p:nvPicPr>
          <p:cNvPr id="11268" name="Picture 38" descr="Fig-2-5New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838201"/>
            <a:ext cx="5715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876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836738" y="6265863"/>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r>
              <a:rPr lang="en-US" altLang="nb-NO" sz="1400" dirty="0" smtClean="0">
                <a:solidFill>
                  <a:schemeClr val="tx1"/>
                </a:solidFill>
                <a:cs typeface="Arial" panose="020B0604020202020204" pitchFamily="34" charset="0"/>
              </a:rPr>
              <a:t>Variation </a:t>
            </a:r>
            <a:r>
              <a:rPr lang="en-US" altLang="nb-NO" sz="1400" dirty="0">
                <a:solidFill>
                  <a:schemeClr val="tx1"/>
                </a:solidFill>
                <a:cs typeface="Arial" panose="020B0604020202020204" pitchFamily="34" charset="0"/>
              </a:rPr>
              <a:t>in P and S wave velocities with depth. Compositional subdivisions of the Earth are on the left, rheological subdivisions on the right. After </a:t>
            </a:r>
            <a:r>
              <a:rPr lang="en-US" altLang="nb-NO" sz="1400" dirty="0" err="1">
                <a:solidFill>
                  <a:schemeClr val="tx1"/>
                </a:solidFill>
                <a:cs typeface="Arial" panose="020B0604020202020204" pitchFamily="34" charset="0"/>
              </a:rPr>
              <a:t>Kearey</a:t>
            </a:r>
            <a:r>
              <a:rPr lang="en-US" altLang="nb-NO" sz="1400" dirty="0">
                <a:solidFill>
                  <a:schemeClr val="tx1"/>
                </a:solidFill>
                <a:cs typeface="Arial" panose="020B0604020202020204" pitchFamily="34" charset="0"/>
              </a:rPr>
              <a:t> and Vine (1990), </a:t>
            </a:r>
            <a:r>
              <a:rPr lang="en-US" altLang="nb-NO" sz="1400" i="1" dirty="0">
                <a:solidFill>
                  <a:schemeClr val="tx1"/>
                </a:solidFill>
                <a:cs typeface="Times New Roman" panose="02020603050405020304" pitchFamily="18" charset="0"/>
              </a:rPr>
              <a:t>Global Tectonics</a:t>
            </a:r>
            <a:r>
              <a:rPr lang="en-US" altLang="nb-NO" sz="1400" dirty="0">
                <a:solidFill>
                  <a:schemeClr val="tx1"/>
                </a:solidFill>
                <a:cs typeface="Times New Roman" panose="02020603050405020304" pitchFamily="18" charset="0"/>
              </a:rPr>
              <a:t>. © Blackwell Scientific. Oxford.</a:t>
            </a:r>
            <a:r>
              <a:rPr lang="en-US" altLang="nb-NO" sz="1600" dirty="0">
                <a:solidFill>
                  <a:schemeClr val="tx1"/>
                </a:solidFill>
                <a:cs typeface="Arial" panose="020B0604020202020204" pitchFamily="34" charset="0"/>
              </a:rPr>
              <a:t> </a:t>
            </a:r>
          </a:p>
        </p:txBody>
      </p:sp>
      <p:pic>
        <p:nvPicPr>
          <p:cNvPr id="717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8188" y="255589"/>
            <a:ext cx="6081712" cy="591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087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98688" y="87314"/>
            <a:ext cx="4800600" cy="822325"/>
          </a:xfrm>
        </p:spPr>
        <p:txBody>
          <a:bodyPr>
            <a:normAutofit fontScale="90000"/>
          </a:bodyPr>
          <a:lstStyle/>
          <a:p>
            <a:pPr>
              <a:defRPr/>
            </a:pPr>
            <a:r>
              <a:rPr lang="en-US" dirty="0" smtClean="0">
                <a:solidFill>
                  <a:srgbClr val="FF3300"/>
                </a:solidFill>
              </a:rPr>
              <a:t>The Earth’s Interior</a:t>
            </a:r>
          </a:p>
        </p:txBody>
      </p:sp>
      <p:sp>
        <p:nvSpPr>
          <p:cNvPr id="6147" name="Rectangle 3"/>
          <p:cNvSpPr>
            <a:spLocks noGrp="1" noChangeArrowheads="1"/>
          </p:cNvSpPr>
          <p:nvPr>
            <p:ph sz="half" idx="1"/>
          </p:nvPr>
        </p:nvSpPr>
        <p:spPr>
          <a:xfrm>
            <a:off x="389354" y="811213"/>
            <a:ext cx="7466012" cy="4279900"/>
          </a:xfrm>
        </p:spPr>
        <p:txBody>
          <a:bodyPr/>
          <a:lstStyle/>
          <a:p>
            <a:pPr>
              <a:buFont typeface="Monotype Sorts" pitchFamily="2" charset="2"/>
              <a:buNone/>
            </a:pPr>
            <a:r>
              <a:rPr lang="en-US" altLang="nb-NO" sz="3200" b="1" dirty="0"/>
              <a:t>Crust:</a:t>
            </a:r>
            <a:endParaRPr lang="en-US" altLang="nb-NO" sz="2400" b="1" dirty="0"/>
          </a:p>
          <a:p>
            <a:pPr>
              <a:buFont typeface="Monotype Sorts" pitchFamily="2" charset="2"/>
              <a:buNone/>
            </a:pPr>
            <a:r>
              <a:rPr lang="en-US" altLang="nb-NO" b="1" dirty="0" smtClean="0">
                <a:solidFill>
                  <a:srgbClr val="FF0033"/>
                </a:solidFill>
              </a:rPr>
              <a:t>Oceanic crust</a:t>
            </a:r>
          </a:p>
          <a:p>
            <a:pPr lvl="1">
              <a:buFont typeface="Monotype Sorts" pitchFamily="2" charset="2"/>
              <a:buNone/>
            </a:pPr>
            <a:r>
              <a:rPr lang="en-US" altLang="nb-NO" dirty="0" smtClean="0"/>
              <a:t>Thin: 10 km</a:t>
            </a:r>
          </a:p>
          <a:p>
            <a:pPr lvl="1">
              <a:buFont typeface="Monotype Sorts" pitchFamily="2" charset="2"/>
              <a:buNone/>
            </a:pPr>
            <a:r>
              <a:rPr lang="en-US" altLang="nb-NO" dirty="0" smtClean="0"/>
              <a:t>Relatively uniform stratigraphy</a:t>
            </a:r>
          </a:p>
          <a:p>
            <a:pPr lvl="1">
              <a:buFont typeface="Monotype Sorts" pitchFamily="2" charset="2"/>
              <a:buNone/>
            </a:pPr>
            <a:r>
              <a:rPr lang="en-US" altLang="nb-NO" dirty="0" smtClean="0"/>
              <a:t>	 = </a:t>
            </a:r>
            <a:r>
              <a:rPr lang="en-US" altLang="nb-NO" dirty="0" smtClean="0">
                <a:solidFill>
                  <a:srgbClr val="FF0000"/>
                </a:solidFill>
              </a:rPr>
              <a:t>ophiolite suite:</a:t>
            </a:r>
            <a:r>
              <a:rPr lang="en-US" altLang="nb-NO" dirty="0" smtClean="0"/>
              <a:t> </a:t>
            </a:r>
          </a:p>
          <a:p>
            <a:pPr marL="1262063" lvl="2" indent="-404813"/>
            <a:r>
              <a:rPr lang="en-US" altLang="nb-NO" dirty="0" smtClean="0"/>
              <a:t>sediments</a:t>
            </a:r>
          </a:p>
          <a:p>
            <a:pPr marL="1262063" lvl="2" indent="-404813"/>
            <a:r>
              <a:rPr lang="en-US" altLang="nb-NO" dirty="0" smtClean="0"/>
              <a:t>pillow basalt</a:t>
            </a:r>
          </a:p>
          <a:p>
            <a:pPr marL="1262063" lvl="2" indent="-404813"/>
            <a:r>
              <a:rPr lang="en-US" altLang="nb-NO" dirty="0" smtClean="0"/>
              <a:t>sheeted dikes</a:t>
            </a:r>
          </a:p>
          <a:p>
            <a:pPr marL="1262063" lvl="2" indent="-404813"/>
            <a:r>
              <a:rPr lang="en-US" altLang="nb-NO" dirty="0" smtClean="0"/>
              <a:t>more massive gabbro</a:t>
            </a:r>
          </a:p>
          <a:p>
            <a:pPr marL="1262063" lvl="2" indent="-404813"/>
            <a:r>
              <a:rPr lang="en-US" altLang="nb-NO" dirty="0" smtClean="0"/>
              <a:t>ultramafic (mantle)</a:t>
            </a:r>
          </a:p>
        </p:txBody>
      </p:sp>
      <p:sp>
        <p:nvSpPr>
          <p:cNvPr id="4100" name="Line 4"/>
          <p:cNvSpPr>
            <a:spLocks noChangeShapeType="1"/>
          </p:cNvSpPr>
          <p:nvPr/>
        </p:nvSpPr>
        <p:spPr bwMode="auto">
          <a:xfrm>
            <a:off x="2246313" y="879475"/>
            <a:ext cx="4572000" cy="0"/>
          </a:xfrm>
          <a:prstGeom prst="line">
            <a:avLst/>
          </a:prstGeom>
          <a:noFill/>
          <a:ln w="12700">
            <a:solidFill>
              <a:srgbClr val="FF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6149" name="Rectangle 5"/>
          <p:cNvSpPr>
            <a:spLocks noChangeArrowheads="1"/>
          </p:cNvSpPr>
          <p:nvPr/>
        </p:nvSpPr>
        <p:spPr bwMode="auto">
          <a:xfrm>
            <a:off x="546791" y="4948238"/>
            <a:ext cx="7466013"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buFont typeface="Monotype Sorts" pitchFamily="2" charset="2"/>
              <a:buNone/>
            </a:pPr>
            <a:r>
              <a:rPr lang="en-US" altLang="nb-NO" sz="2800" b="1" dirty="0">
                <a:solidFill>
                  <a:srgbClr val="FF0000"/>
                </a:solidFill>
              </a:rPr>
              <a:t>Continental Crust</a:t>
            </a:r>
          </a:p>
          <a:p>
            <a:pPr lvl="1">
              <a:buFont typeface="Monotype Sorts" pitchFamily="2" charset="2"/>
              <a:buNone/>
            </a:pPr>
            <a:r>
              <a:rPr lang="en-US" altLang="nb-NO" sz="2400" dirty="0">
                <a:solidFill>
                  <a:schemeClr val="tx1"/>
                </a:solidFill>
              </a:rPr>
              <a:t>Thicker: 20-90 km   average ~35 km</a:t>
            </a:r>
          </a:p>
          <a:p>
            <a:pPr lvl="1">
              <a:buFont typeface="Monotype Sorts" pitchFamily="2" charset="2"/>
              <a:buNone/>
            </a:pPr>
            <a:r>
              <a:rPr lang="en-US" altLang="nb-NO" sz="2400" dirty="0">
                <a:solidFill>
                  <a:schemeClr val="tx1"/>
                </a:solidFill>
              </a:rPr>
              <a:t>Highly variable composition</a:t>
            </a:r>
          </a:p>
          <a:p>
            <a:pPr lvl="1"/>
            <a:r>
              <a:rPr lang="en-US" altLang="nb-NO" sz="2400" dirty="0">
                <a:solidFill>
                  <a:schemeClr val="tx1"/>
                </a:solidFill>
              </a:rPr>
              <a:t>Average  ~ granodiorite</a:t>
            </a:r>
          </a:p>
        </p:txBody>
      </p:sp>
      <p:pic>
        <p:nvPicPr>
          <p:cNvPr id="4102" name="Picture 6" descr="Cr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584" y="811213"/>
            <a:ext cx="6472302" cy="472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842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4" descr="Fig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350" y="0"/>
            <a:ext cx="304165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ChangeArrowheads="1"/>
          </p:cNvSpPr>
          <p:nvPr/>
        </p:nvSpPr>
        <p:spPr bwMode="auto">
          <a:xfrm>
            <a:off x="944217" y="182564"/>
            <a:ext cx="5936008" cy="822325"/>
          </a:xfrm>
          <a:prstGeom prst="rect">
            <a:avLst/>
          </a:prstGeom>
          <a:noFill/>
          <a:ln w="9525">
            <a:noFill/>
            <a:miter lim="800000"/>
            <a:headEnd/>
            <a:tailEnd/>
          </a:ln>
          <a:effectLst/>
        </p:spPr>
        <p:txBody>
          <a:bodyPr lIns="92075" tIns="46038" rIns="92075" bIns="46038" anchor="ctr"/>
          <a:lstStyle/>
          <a:p>
            <a:pPr>
              <a:defRPr/>
            </a:pPr>
            <a:r>
              <a:rPr lang="en-US" sz="4400">
                <a:solidFill>
                  <a:srgbClr val="FF3300"/>
                </a:solidFill>
                <a:effectLst>
                  <a:outerShdw blurRad="38100" dist="38100" dir="2700000" algn="tl">
                    <a:srgbClr val="000000"/>
                  </a:outerShdw>
                </a:effectLst>
              </a:rPr>
              <a:t>The Earth’s Interior</a:t>
            </a:r>
          </a:p>
        </p:txBody>
      </p:sp>
      <p:sp>
        <p:nvSpPr>
          <p:cNvPr id="5124" name="Rectangle 3"/>
          <p:cNvSpPr>
            <a:spLocks noChangeArrowheads="1"/>
          </p:cNvSpPr>
          <p:nvPr/>
        </p:nvSpPr>
        <p:spPr bwMode="auto">
          <a:xfrm>
            <a:off x="619542" y="1552576"/>
            <a:ext cx="5942013"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buClrTx/>
              <a:buSzTx/>
              <a:buFontTx/>
              <a:buNone/>
            </a:pPr>
            <a:r>
              <a:rPr lang="en-US" altLang="nb-NO" sz="2800" b="1" dirty="0">
                <a:solidFill>
                  <a:srgbClr val="FF0000"/>
                </a:solidFill>
              </a:rPr>
              <a:t>Mantle:</a:t>
            </a:r>
          </a:p>
          <a:p>
            <a:pPr>
              <a:buClrTx/>
              <a:buSzTx/>
              <a:buFontTx/>
              <a:buNone/>
            </a:pPr>
            <a:r>
              <a:rPr lang="en-US" altLang="nb-NO" sz="2400" dirty="0">
                <a:solidFill>
                  <a:schemeClr val="tx1"/>
                </a:solidFill>
              </a:rPr>
              <a:t>Peridotite (ultramafic)</a:t>
            </a:r>
          </a:p>
        </p:txBody>
      </p:sp>
      <p:sp>
        <p:nvSpPr>
          <p:cNvPr id="5125" name="Line 49"/>
          <p:cNvSpPr>
            <a:spLocks noChangeShapeType="1"/>
          </p:cNvSpPr>
          <p:nvPr/>
        </p:nvSpPr>
        <p:spPr bwMode="auto">
          <a:xfrm>
            <a:off x="2130425" y="958850"/>
            <a:ext cx="4572000" cy="0"/>
          </a:xfrm>
          <a:prstGeom prst="line">
            <a:avLst/>
          </a:prstGeom>
          <a:noFill/>
          <a:ln w="12700">
            <a:solidFill>
              <a:srgbClr val="FF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5126" name="AutoShape 50"/>
          <p:cNvSpPr>
            <a:spLocks noChangeArrowheads="1"/>
          </p:cNvSpPr>
          <p:nvPr/>
        </p:nvSpPr>
        <p:spPr bwMode="auto">
          <a:xfrm>
            <a:off x="6386170" y="1600201"/>
            <a:ext cx="654050" cy="346075"/>
          </a:xfrm>
          <a:prstGeom prst="rightArrow">
            <a:avLst>
              <a:gd name="adj1" fmla="val 75009"/>
              <a:gd name="adj2" fmla="val 94504"/>
            </a:avLst>
          </a:prstGeom>
          <a:solidFill>
            <a:srgbClr val="FF3399"/>
          </a:solidFill>
          <a:ln w="9525">
            <a:solidFill>
              <a:schemeClr val="bg2"/>
            </a:solidFill>
            <a:miter lim="800000"/>
            <a:headEnd/>
            <a:tailEnd/>
          </a:ln>
        </p:spPr>
        <p:txBody>
          <a:bodyPr wrap="none" anchor="ct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endParaRPr lang="nb-NO" altLang="nb-NO" sz="2400">
              <a:solidFill>
                <a:schemeClr val="tx1"/>
              </a:solidFill>
            </a:endParaRPr>
          </a:p>
        </p:txBody>
      </p:sp>
      <p:sp>
        <p:nvSpPr>
          <p:cNvPr id="7219" name="Rectangle 51"/>
          <p:cNvSpPr>
            <a:spLocks noChangeArrowheads="1"/>
          </p:cNvSpPr>
          <p:nvPr/>
        </p:nvSpPr>
        <p:spPr bwMode="auto">
          <a:xfrm>
            <a:off x="619542" y="2560638"/>
            <a:ext cx="594201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buClrTx/>
              <a:buSzTx/>
              <a:buFontTx/>
              <a:buNone/>
            </a:pPr>
            <a:r>
              <a:rPr lang="en-US" altLang="nb-NO" sz="2400" dirty="0">
                <a:solidFill>
                  <a:schemeClr val="tx1"/>
                </a:solidFill>
              </a:rPr>
              <a:t>Upper to 410 km (olivine </a:t>
            </a:r>
            <a:r>
              <a:rPr lang="en-US" altLang="nb-NO" sz="2400" dirty="0">
                <a:solidFill>
                  <a:schemeClr val="tx1"/>
                </a:solidFill>
                <a:latin typeface="Symbol" panose="05050102010706020507" pitchFamily="18" charset="2"/>
              </a:rPr>
              <a:t>®</a:t>
            </a:r>
            <a:r>
              <a:rPr lang="en-US" altLang="nb-NO" sz="2400" dirty="0">
                <a:solidFill>
                  <a:schemeClr val="tx1"/>
                </a:solidFill>
              </a:rPr>
              <a:t> spinel) </a:t>
            </a:r>
          </a:p>
          <a:p>
            <a:pPr lvl="1">
              <a:buSzPct val="60000"/>
            </a:pPr>
            <a:r>
              <a:rPr lang="en-US" altLang="nb-NO" sz="2400" dirty="0">
                <a:solidFill>
                  <a:srgbClr val="FF0000"/>
                </a:solidFill>
              </a:rPr>
              <a:t>Low Velocity Layer</a:t>
            </a:r>
            <a:r>
              <a:rPr lang="en-US" altLang="nb-NO" sz="2400" dirty="0"/>
              <a:t> </a:t>
            </a:r>
            <a:r>
              <a:rPr lang="en-US" altLang="nb-NO" sz="2400" b="1" dirty="0">
                <a:solidFill>
                  <a:schemeClr val="tx1"/>
                </a:solidFill>
              </a:rPr>
              <a:t>60-220 km</a:t>
            </a:r>
          </a:p>
        </p:txBody>
      </p:sp>
      <p:sp>
        <p:nvSpPr>
          <p:cNvPr id="7220" name="Rectangle 52"/>
          <p:cNvSpPr>
            <a:spLocks noChangeArrowheads="1"/>
          </p:cNvSpPr>
          <p:nvPr/>
        </p:nvSpPr>
        <p:spPr bwMode="auto">
          <a:xfrm>
            <a:off x="619541" y="3581400"/>
            <a:ext cx="5943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262063" indent="-404813">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buClrTx/>
              <a:buSzTx/>
              <a:buFontTx/>
              <a:buNone/>
            </a:pPr>
            <a:r>
              <a:rPr lang="en-US" altLang="nb-NO" sz="2400" dirty="0">
                <a:solidFill>
                  <a:srgbClr val="FF0000"/>
                </a:solidFill>
              </a:rPr>
              <a:t>Transition Zone</a:t>
            </a:r>
            <a:r>
              <a:rPr lang="en-US" altLang="nb-NO" sz="2400" dirty="0"/>
              <a:t> </a:t>
            </a:r>
            <a:r>
              <a:rPr lang="en-US" altLang="nb-NO" sz="2400" dirty="0">
                <a:solidFill>
                  <a:schemeClr val="tx1"/>
                </a:solidFill>
              </a:rPr>
              <a:t>as velocity increases ~ rapidly</a:t>
            </a:r>
          </a:p>
          <a:p>
            <a:pPr lvl="1">
              <a:buSzPct val="60000"/>
            </a:pPr>
            <a:r>
              <a:rPr lang="en-US" altLang="nb-NO" sz="2400" dirty="0">
                <a:solidFill>
                  <a:schemeClr val="tx1"/>
                </a:solidFill>
              </a:rPr>
              <a:t>660  spinel </a:t>
            </a:r>
            <a:r>
              <a:rPr lang="en-US" altLang="nb-NO" sz="2400" dirty="0">
                <a:solidFill>
                  <a:schemeClr val="tx1"/>
                </a:solidFill>
                <a:latin typeface="Symbol" panose="05050102010706020507" pitchFamily="18" charset="2"/>
              </a:rPr>
              <a:t>®</a:t>
            </a:r>
            <a:r>
              <a:rPr lang="en-US" altLang="nb-NO" sz="2400" dirty="0">
                <a:solidFill>
                  <a:schemeClr val="tx1"/>
                </a:solidFill>
              </a:rPr>
              <a:t> perovskite-type </a:t>
            </a:r>
          </a:p>
          <a:p>
            <a:pPr lvl="2">
              <a:buClr>
                <a:schemeClr val="tx2"/>
              </a:buClr>
              <a:buSzPct val="65000"/>
            </a:pPr>
            <a:r>
              <a:rPr lang="en-US" altLang="nb-NO" sz="2000" dirty="0" err="1">
                <a:solidFill>
                  <a:schemeClr val="tx1"/>
                </a:solidFill>
              </a:rPr>
              <a:t>Si</a:t>
            </a:r>
            <a:r>
              <a:rPr lang="en-US" altLang="nb-NO" sz="2000" baseline="30000" dirty="0" err="1">
                <a:solidFill>
                  <a:schemeClr val="tx1"/>
                </a:solidFill>
              </a:rPr>
              <a:t>IV</a:t>
            </a:r>
            <a:r>
              <a:rPr lang="en-US" altLang="nb-NO" sz="2000" dirty="0">
                <a:solidFill>
                  <a:schemeClr val="tx1"/>
                </a:solidFill>
              </a:rPr>
              <a:t> </a:t>
            </a:r>
            <a:r>
              <a:rPr lang="en-US" altLang="nb-NO" sz="2000" dirty="0">
                <a:solidFill>
                  <a:schemeClr val="tx1"/>
                </a:solidFill>
                <a:latin typeface="Symbol" panose="05050102010706020507" pitchFamily="18" charset="2"/>
              </a:rPr>
              <a:t>®</a:t>
            </a:r>
            <a:r>
              <a:rPr lang="en-US" altLang="nb-NO" sz="2000" dirty="0">
                <a:solidFill>
                  <a:schemeClr val="tx1"/>
                </a:solidFill>
              </a:rPr>
              <a:t> </a:t>
            </a:r>
            <a:r>
              <a:rPr lang="en-US" altLang="nb-NO" sz="2000" dirty="0" err="1">
                <a:solidFill>
                  <a:schemeClr val="tx1"/>
                </a:solidFill>
              </a:rPr>
              <a:t>Si</a:t>
            </a:r>
            <a:r>
              <a:rPr lang="en-US" altLang="nb-NO" sz="2000" baseline="30000" dirty="0" err="1">
                <a:solidFill>
                  <a:schemeClr val="tx1"/>
                </a:solidFill>
              </a:rPr>
              <a:t>VI</a:t>
            </a:r>
            <a:endParaRPr lang="en-US" altLang="nb-NO" dirty="0">
              <a:solidFill>
                <a:schemeClr val="tx1"/>
              </a:solidFill>
            </a:endParaRPr>
          </a:p>
        </p:txBody>
      </p:sp>
      <p:sp>
        <p:nvSpPr>
          <p:cNvPr id="7221" name="Rectangle 53"/>
          <p:cNvSpPr>
            <a:spLocks noChangeArrowheads="1"/>
          </p:cNvSpPr>
          <p:nvPr/>
        </p:nvSpPr>
        <p:spPr bwMode="auto">
          <a:xfrm>
            <a:off x="619542" y="4876801"/>
            <a:ext cx="594201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buClrTx/>
              <a:buSzTx/>
              <a:buFontTx/>
              <a:buNone/>
            </a:pPr>
            <a:r>
              <a:rPr lang="en-US" altLang="nb-NO" sz="2400" dirty="0">
                <a:solidFill>
                  <a:srgbClr val="FF0000"/>
                </a:solidFill>
              </a:rPr>
              <a:t>Lower Mantle</a:t>
            </a:r>
            <a:r>
              <a:rPr lang="en-US" altLang="nb-NO" sz="2400" dirty="0"/>
              <a:t> </a:t>
            </a:r>
            <a:r>
              <a:rPr lang="en-US" altLang="nb-NO" sz="2400" dirty="0">
                <a:solidFill>
                  <a:schemeClr val="tx1"/>
                </a:solidFill>
              </a:rPr>
              <a:t>has more gradual 		    	velocity increase</a:t>
            </a:r>
          </a:p>
        </p:txBody>
      </p:sp>
      <p:sp>
        <p:nvSpPr>
          <p:cNvPr id="5130" name="AutoShape 55"/>
          <p:cNvSpPr>
            <a:spLocks/>
          </p:cNvSpPr>
          <p:nvPr/>
        </p:nvSpPr>
        <p:spPr bwMode="auto">
          <a:xfrm rot="21303501">
            <a:off x="7764463" y="633413"/>
            <a:ext cx="246062" cy="2743200"/>
          </a:xfrm>
          <a:prstGeom prst="leftBrace">
            <a:avLst>
              <a:gd name="adj1" fmla="val 92903"/>
              <a:gd name="adj2" fmla="val 41269"/>
            </a:avLst>
          </a:prstGeom>
          <a:noFill/>
          <a:ln w="28575">
            <a:solidFill>
              <a:srgbClr val="CC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endParaRPr lang="nb-NO" altLang="nb-NO" sz="2400">
              <a:solidFill>
                <a:schemeClr val="tx1"/>
              </a:solidFill>
            </a:endParaRPr>
          </a:p>
        </p:txBody>
      </p:sp>
      <p:pic>
        <p:nvPicPr>
          <p:cNvPr id="5131" name="Picture 56" descr="Ea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9516" y="5332414"/>
            <a:ext cx="1798638"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Text Box 57"/>
          <p:cNvSpPr txBox="1">
            <a:spLocks noChangeArrowheads="1"/>
          </p:cNvSpPr>
          <p:nvPr/>
        </p:nvSpPr>
        <p:spPr bwMode="auto">
          <a:xfrm>
            <a:off x="527467" y="6070601"/>
            <a:ext cx="3236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r>
              <a:rPr lang="en-US" altLang="nb-NO" sz="1400" dirty="0" smtClean="0">
                <a:solidFill>
                  <a:schemeClr val="tx1"/>
                </a:solidFill>
                <a:cs typeface="Arial" panose="020B0604020202020204" pitchFamily="34" charset="0"/>
              </a:rPr>
              <a:t>Major </a:t>
            </a:r>
            <a:r>
              <a:rPr lang="en-US" altLang="nb-NO" sz="1400" dirty="0">
                <a:solidFill>
                  <a:schemeClr val="tx1"/>
                </a:solidFill>
                <a:cs typeface="Arial" panose="020B0604020202020204" pitchFamily="34" charset="0"/>
              </a:rPr>
              <a:t>subdivisions of the Earth. Winter (2001) An Introduction to Igneous and Metamorphic Petrology. Prentice Hall.</a:t>
            </a:r>
          </a:p>
        </p:txBody>
      </p:sp>
    </p:spTree>
    <p:extLst>
      <p:ext uri="{BB962C8B-B14F-4D97-AF65-F5344CB8AC3E}">
        <p14:creationId xmlns:p14="http://schemas.microsoft.com/office/powerpoint/2010/main" val="239360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894522" y="431801"/>
            <a:ext cx="6265103" cy="822325"/>
          </a:xfrm>
          <a:prstGeom prst="rect">
            <a:avLst/>
          </a:prstGeom>
          <a:noFill/>
          <a:ln w="9525">
            <a:noFill/>
            <a:miter lim="800000"/>
            <a:headEnd/>
            <a:tailEnd/>
          </a:ln>
          <a:effectLst/>
        </p:spPr>
        <p:txBody>
          <a:bodyPr lIns="92075" tIns="46038" rIns="92075" bIns="46038" anchor="ctr"/>
          <a:lstStyle/>
          <a:p>
            <a:pPr>
              <a:defRPr/>
            </a:pPr>
            <a:r>
              <a:rPr lang="en-US" sz="4400" dirty="0">
                <a:solidFill>
                  <a:srgbClr val="FF3300"/>
                </a:solidFill>
                <a:effectLst>
                  <a:outerShdw blurRad="38100" dist="38100" dir="2700000" algn="tl">
                    <a:srgbClr val="000000"/>
                  </a:outerShdw>
                </a:effectLst>
              </a:rPr>
              <a:t>The Earth’s Interior</a:t>
            </a:r>
          </a:p>
        </p:txBody>
      </p:sp>
      <p:sp>
        <p:nvSpPr>
          <p:cNvPr id="6147" name="Rectangle 3"/>
          <p:cNvSpPr>
            <a:spLocks noChangeArrowheads="1"/>
          </p:cNvSpPr>
          <p:nvPr/>
        </p:nvSpPr>
        <p:spPr bwMode="auto">
          <a:xfrm>
            <a:off x="2590800" y="2147888"/>
            <a:ext cx="4859338"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buClrTx/>
              <a:buSzTx/>
              <a:buFontTx/>
              <a:buNone/>
            </a:pPr>
            <a:r>
              <a:rPr lang="en-US" altLang="nb-NO" b="1" dirty="0">
                <a:solidFill>
                  <a:srgbClr val="FF0000"/>
                </a:solidFill>
              </a:rPr>
              <a:t>Core: </a:t>
            </a:r>
          </a:p>
          <a:p>
            <a:pPr>
              <a:buClrTx/>
              <a:buSzTx/>
              <a:buFontTx/>
              <a:buNone/>
            </a:pPr>
            <a:r>
              <a:rPr lang="en-US" altLang="nb-NO" sz="2800" dirty="0">
                <a:solidFill>
                  <a:schemeClr val="tx1"/>
                </a:solidFill>
              </a:rPr>
              <a:t>Fe-Ni metallic alloy</a:t>
            </a:r>
            <a:endParaRPr lang="en-US" altLang="nb-NO" dirty="0">
              <a:solidFill>
                <a:schemeClr val="tx1"/>
              </a:solidFill>
            </a:endParaRPr>
          </a:p>
        </p:txBody>
      </p:sp>
      <p:sp>
        <p:nvSpPr>
          <p:cNvPr id="6148" name="Line 49"/>
          <p:cNvSpPr>
            <a:spLocks noChangeShapeType="1"/>
          </p:cNvSpPr>
          <p:nvPr/>
        </p:nvSpPr>
        <p:spPr bwMode="auto">
          <a:xfrm>
            <a:off x="2398713" y="1158875"/>
            <a:ext cx="4572000" cy="0"/>
          </a:xfrm>
          <a:prstGeom prst="line">
            <a:avLst/>
          </a:prstGeom>
          <a:noFill/>
          <a:ln w="12700">
            <a:solidFill>
              <a:srgbClr val="FF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8243" name="Rectangle 51"/>
          <p:cNvSpPr>
            <a:spLocks noChangeArrowheads="1"/>
          </p:cNvSpPr>
          <p:nvPr/>
        </p:nvSpPr>
        <p:spPr bwMode="auto">
          <a:xfrm>
            <a:off x="2590800" y="3352800"/>
            <a:ext cx="48593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buClrTx/>
              <a:buSzTx/>
              <a:buFontTx/>
              <a:buNone/>
            </a:pPr>
            <a:r>
              <a:rPr lang="en-US" altLang="nb-NO" sz="2800" dirty="0">
                <a:solidFill>
                  <a:srgbClr val="FF0000"/>
                </a:solidFill>
              </a:rPr>
              <a:t>Outer Core</a:t>
            </a:r>
            <a:r>
              <a:rPr lang="en-US" altLang="nb-NO" sz="2800" dirty="0">
                <a:solidFill>
                  <a:srgbClr val="FFFF66"/>
                </a:solidFill>
              </a:rPr>
              <a:t> </a:t>
            </a:r>
            <a:r>
              <a:rPr lang="en-US" altLang="nb-NO" sz="2800" dirty="0">
                <a:solidFill>
                  <a:schemeClr val="tx1"/>
                </a:solidFill>
              </a:rPr>
              <a:t>is liquid</a:t>
            </a:r>
          </a:p>
          <a:p>
            <a:pPr lvl="1">
              <a:buSzPct val="60000"/>
            </a:pPr>
            <a:r>
              <a:rPr lang="en-US" altLang="nb-NO" sz="2400" dirty="0">
                <a:solidFill>
                  <a:schemeClr val="tx1"/>
                </a:solidFill>
              </a:rPr>
              <a:t>No S-waves</a:t>
            </a:r>
            <a:endParaRPr lang="en-US" altLang="nb-NO" sz="3200" dirty="0">
              <a:solidFill>
                <a:schemeClr val="tx1"/>
              </a:solidFill>
            </a:endParaRPr>
          </a:p>
        </p:txBody>
      </p:sp>
      <p:sp>
        <p:nvSpPr>
          <p:cNvPr id="8244" name="Rectangle 52"/>
          <p:cNvSpPr>
            <a:spLocks noChangeArrowheads="1"/>
          </p:cNvSpPr>
          <p:nvPr/>
        </p:nvSpPr>
        <p:spPr bwMode="auto">
          <a:xfrm>
            <a:off x="2590800" y="4343400"/>
            <a:ext cx="48593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buClrTx/>
              <a:buSzTx/>
              <a:buFontTx/>
              <a:buNone/>
            </a:pPr>
            <a:r>
              <a:rPr lang="en-US" altLang="nb-NO" sz="2800" dirty="0">
                <a:solidFill>
                  <a:srgbClr val="FF0000"/>
                </a:solidFill>
              </a:rPr>
              <a:t>Inner Core</a:t>
            </a:r>
            <a:r>
              <a:rPr lang="en-US" altLang="nb-NO" sz="2800" dirty="0"/>
              <a:t> </a:t>
            </a:r>
            <a:r>
              <a:rPr lang="en-US" altLang="nb-NO" sz="2800" dirty="0">
                <a:solidFill>
                  <a:schemeClr val="tx1"/>
                </a:solidFill>
              </a:rPr>
              <a:t>is solid</a:t>
            </a:r>
          </a:p>
        </p:txBody>
      </p:sp>
      <p:pic>
        <p:nvPicPr>
          <p:cNvPr id="6151" name="Picture 53" descr="Fig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350" y="0"/>
            <a:ext cx="304165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AutoShape 54"/>
          <p:cNvSpPr>
            <a:spLocks noChangeArrowheads="1"/>
          </p:cNvSpPr>
          <p:nvPr/>
        </p:nvSpPr>
        <p:spPr bwMode="auto">
          <a:xfrm>
            <a:off x="7396163" y="4622801"/>
            <a:ext cx="654050" cy="346075"/>
          </a:xfrm>
          <a:prstGeom prst="rightArrow">
            <a:avLst>
              <a:gd name="adj1" fmla="val 75009"/>
              <a:gd name="adj2" fmla="val 94504"/>
            </a:avLst>
          </a:prstGeom>
          <a:solidFill>
            <a:srgbClr val="FF3399"/>
          </a:solidFill>
          <a:ln w="9525">
            <a:solidFill>
              <a:schemeClr val="bg2"/>
            </a:solidFill>
            <a:miter lim="800000"/>
            <a:headEnd/>
            <a:tailEnd/>
          </a:ln>
        </p:spPr>
        <p:txBody>
          <a:bodyPr wrap="none" anchor="ct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endParaRPr lang="nb-NO" altLang="nb-NO" sz="2400">
              <a:solidFill>
                <a:schemeClr val="tx1"/>
              </a:solidFill>
            </a:endParaRPr>
          </a:p>
        </p:txBody>
      </p:sp>
      <p:sp>
        <p:nvSpPr>
          <p:cNvPr id="6153" name="AutoShape 55"/>
          <p:cNvSpPr>
            <a:spLocks/>
          </p:cNvSpPr>
          <p:nvPr/>
        </p:nvSpPr>
        <p:spPr bwMode="auto">
          <a:xfrm rot="21303501">
            <a:off x="8208963" y="3416300"/>
            <a:ext cx="311150" cy="3176588"/>
          </a:xfrm>
          <a:prstGeom prst="leftBrace">
            <a:avLst>
              <a:gd name="adj1" fmla="val 85077"/>
              <a:gd name="adj2" fmla="val 41269"/>
            </a:avLst>
          </a:prstGeom>
          <a:noFill/>
          <a:ln w="28575">
            <a:solidFill>
              <a:srgbClr val="CC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endParaRPr lang="nb-NO" altLang="nb-NO" sz="2400">
              <a:solidFill>
                <a:schemeClr val="tx1"/>
              </a:solidFill>
            </a:endParaRPr>
          </a:p>
        </p:txBody>
      </p:sp>
      <p:pic>
        <p:nvPicPr>
          <p:cNvPr id="6154" name="Picture 56" descr="Ea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1175" y="5332414"/>
            <a:ext cx="1798638"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57"/>
          <p:cNvSpPr txBox="1">
            <a:spLocks noChangeArrowheads="1"/>
          </p:cNvSpPr>
          <p:nvPr/>
        </p:nvSpPr>
        <p:spPr bwMode="auto">
          <a:xfrm>
            <a:off x="1889126" y="6070601"/>
            <a:ext cx="3236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r>
              <a:rPr lang="en-US" altLang="nb-NO" sz="1400" dirty="0" smtClean="0">
                <a:solidFill>
                  <a:schemeClr val="tx1"/>
                </a:solidFill>
                <a:cs typeface="Arial" panose="020B0604020202020204" pitchFamily="34" charset="0"/>
              </a:rPr>
              <a:t>Major </a:t>
            </a:r>
            <a:r>
              <a:rPr lang="en-US" altLang="nb-NO" sz="1400" dirty="0">
                <a:solidFill>
                  <a:schemeClr val="tx1"/>
                </a:solidFill>
                <a:cs typeface="Arial" panose="020B0604020202020204" pitchFamily="34" charset="0"/>
              </a:rPr>
              <a:t>subdivisions of the Earth. Winter (2001) An Introduction to Igneous and Metamorphic Petrology. Prentice Hall.</a:t>
            </a:r>
            <a:endParaRPr lang="en-US" altLang="nb-NO" sz="1600" dirty="0">
              <a:solidFill>
                <a:schemeClr val="tx1"/>
              </a:solidFill>
              <a:cs typeface="Arial" panose="020B0604020202020204" pitchFamily="34" charset="0"/>
            </a:endParaRPr>
          </a:p>
        </p:txBody>
      </p:sp>
    </p:spTree>
    <p:extLst>
      <p:ext uri="{BB962C8B-B14F-4D97-AF65-F5344CB8AC3E}">
        <p14:creationId xmlns:p14="http://schemas.microsoft.com/office/powerpoint/2010/main" val="3560357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97063" y="5870576"/>
            <a:ext cx="8610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r>
              <a:rPr lang="en-US" altLang="nb-NO" sz="1400" dirty="0" smtClean="0">
                <a:solidFill>
                  <a:schemeClr val="tx1"/>
                </a:solidFill>
                <a:cs typeface="Times New Roman" panose="02020603050405020304" pitchFamily="18" charset="0"/>
              </a:rPr>
              <a:t>Relative </a:t>
            </a:r>
            <a:r>
              <a:rPr lang="en-US" altLang="nb-NO" sz="1400" dirty="0">
                <a:solidFill>
                  <a:schemeClr val="tx1"/>
                </a:solidFill>
                <a:cs typeface="Times New Roman" panose="02020603050405020304" pitchFamily="18" charset="0"/>
              </a:rPr>
              <a:t>atomic abundances of the seven most common elements that comprise 97% of the Earth's mass.</a:t>
            </a:r>
            <a:r>
              <a:rPr lang="en-US" altLang="nb-NO" sz="1400" dirty="0">
                <a:solidFill>
                  <a:schemeClr val="tx1"/>
                </a:solidFill>
                <a:cs typeface="Arial" panose="020B0604020202020204" pitchFamily="34" charset="0"/>
              </a:rPr>
              <a:t> An Introduction to Igneous and Metamorphic Petrology, by John Winter , Prentice Hall.</a:t>
            </a:r>
          </a:p>
        </p:txBody>
      </p:sp>
      <p:pic>
        <p:nvPicPr>
          <p:cNvPr id="8195" name="Picture 28" descr="Fig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439" y="581026"/>
            <a:ext cx="6181725"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1165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4" descr="Fig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813" y="-13980"/>
            <a:ext cx="4027762" cy="687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834887" y="317500"/>
            <a:ext cx="6034226" cy="1143000"/>
          </a:xfrm>
        </p:spPr>
        <p:txBody>
          <a:bodyPr>
            <a:normAutofit/>
          </a:bodyPr>
          <a:lstStyle/>
          <a:p>
            <a:pPr>
              <a:defRPr/>
            </a:pPr>
            <a:r>
              <a:rPr lang="en-US" dirty="0" smtClean="0">
                <a:solidFill>
                  <a:srgbClr val="FF3300"/>
                </a:solidFill>
              </a:rPr>
              <a:t>The Pressure Gradient</a:t>
            </a:r>
          </a:p>
        </p:txBody>
      </p:sp>
      <p:sp>
        <p:nvSpPr>
          <p:cNvPr id="9220" name="Rectangle 3"/>
          <p:cNvSpPr>
            <a:spLocks noGrp="1" noChangeArrowheads="1"/>
          </p:cNvSpPr>
          <p:nvPr>
            <p:ph idx="1"/>
          </p:nvPr>
        </p:nvSpPr>
        <p:spPr>
          <a:xfrm>
            <a:off x="1692275" y="1774825"/>
            <a:ext cx="5303838" cy="4114800"/>
          </a:xfrm>
        </p:spPr>
        <p:txBody>
          <a:bodyPr/>
          <a:lstStyle/>
          <a:p>
            <a:r>
              <a:rPr lang="en-US" altLang="nb-NO" smtClean="0"/>
              <a:t>P increases = </a:t>
            </a:r>
            <a:r>
              <a:rPr lang="en-US" altLang="nb-NO" smtClean="0">
                <a:latin typeface="Symbol" panose="05050102010706020507" pitchFamily="18" charset="2"/>
              </a:rPr>
              <a:t>r</a:t>
            </a:r>
            <a:r>
              <a:rPr lang="en-US" altLang="nb-NO" smtClean="0"/>
              <a:t>gh</a:t>
            </a:r>
          </a:p>
          <a:p>
            <a:r>
              <a:rPr lang="en-US" altLang="nb-NO" smtClean="0"/>
              <a:t>Nearly linear through mantle</a:t>
            </a:r>
          </a:p>
          <a:p>
            <a:pPr lvl="1"/>
            <a:r>
              <a:rPr lang="en-US" altLang="nb-NO" smtClean="0"/>
              <a:t>~ 30 MPa/km</a:t>
            </a:r>
          </a:p>
          <a:p>
            <a:pPr lvl="1"/>
            <a:r>
              <a:rPr lang="en-US" altLang="nb-NO" smtClean="0">
                <a:latin typeface="Symbol" panose="05050102010706020507" pitchFamily="18" charset="2"/>
              </a:rPr>
              <a:t>»</a:t>
            </a:r>
            <a:r>
              <a:rPr lang="en-US" altLang="nb-NO" smtClean="0"/>
              <a:t> 1 GPa at base of ave crust</a:t>
            </a:r>
          </a:p>
          <a:p>
            <a:r>
              <a:rPr lang="en-US" altLang="nb-NO" smtClean="0"/>
              <a:t>Core: </a:t>
            </a:r>
            <a:r>
              <a:rPr lang="en-US" altLang="nb-NO" smtClean="0">
                <a:latin typeface="Symbol" panose="05050102010706020507" pitchFamily="18" charset="2"/>
              </a:rPr>
              <a:t>r</a:t>
            </a:r>
            <a:r>
              <a:rPr lang="en-US" altLang="nb-NO" smtClean="0"/>
              <a:t> incr. more rapidly 	since alloy more dense</a:t>
            </a:r>
          </a:p>
        </p:txBody>
      </p:sp>
      <p:sp>
        <p:nvSpPr>
          <p:cNvPr id="9221" name="Line 40"/>
          <p:cNvSpPr>
            <a:spLocks noChangeShapeType="1"/>
          </p:cNvSpPr>
          <p:nvPr/>
        </p:nvSpPr>
        <p:spPr bwMode="auto">
          <a:xfrm>
            <a:off x="1693863" y="1219200"/>
            <a:ext cx="5105400" cy="0"/>
          </a:xfrm>
          <a:prstGeom prst="line">
            <a:avLst/>
          </a:prstGeom>
          <a:noFill/>
          <a:ln w="12700">
            <a:solidFill>
              <a:srgbClr val="00FF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9222" name="Text Box 43"/>
          <p:cNvSpPr txBox="1">
            <a:spLocks noChangeArrowheads="1"/>
          </p:cNvSpPr>
          <p:nvPr/>
        </p:nvSpPr>
        <p:spPr bwMode="auto">
          <a:xfrm>
            <a:off x="1831975" y="5715000"/>
            <a:ext cx="495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r>
              <a:rPr lang="en-US" altLang="nb-NO" sz="1400" dirty="0" smtClean="0">
                <a:solidFill>
                  <a:schemeClr val="tx1"/>
                </a:solidFill>
                <a:cs typeface="Times New Roman" panose="02020603050405020304" pitchFamily="18" charset="0"/>
              </a:rPr>
              <a:t>Pressure </a:t>
            </a:r>
            <a:r>
              <a:rPr lang="en-US" altLang="nb-NO" sz="1400" dirty="0">
                <a:solidFill>
                  <a:schemeClr val="tx1"/>
                </a:solidFill>
                <a:cs typeface="Times New Roman" panose="02020603050405020304" pitchFamily="18" charset="0"/>
              </a:rPr>
              <a:t>variation with depth. From </a:t>
            </a:r>
            <a:r>
              <a:rPr lang="en-US" altLang="nb-NO" sz="1400" dirty="0" err="1">
                <a:solidFill>
                  <a:schemeClr val="tx1"/>
                </a:solidFill>
                <a:cs typeface="Times New Roman" panose="02020603050405020304" pitchFamily="18" charset="0"/>
              </a:rPr>
              <a:t>Dziewonski</a:t>
            </a:r>
            <a:r>
              <a:rPr lang="en-US" altLang="nb-NO" sz="1400" dirty="0">
                <a:solidFill>
                  <a:schemeClr val="tx1"/>
                </a:solidFill>
                <a:cs typeface="Times New Roman" panose="02020603050405020304" pitchFamily="18" charset="0"/>
              </a:rPr>
              <a:t> and Anderson (1981).</a:t>
            </a:r>
            <a:r>
              <a:rPr lang="en-US" altLang="nb-NO" sz="1400" dirty="0">
                <a:solidFill>
                  <a:schemeClr val="tx1"/>
                </a:solidFill>
              </a:rPr>
              <a:t> </a:t>
            </a:r>
            <a:r>
              <a:rPr lang="en-US" altLang="nb-NO" sz="1400" dirty="0">
                <a:solidFill>
                  <a:schemeClr val="tx1"/>
                </a:solidFill>
                <a:cs typeface="Times New Roman" panose="02020603050405020304" pitchFamily="18" charset="0"/>
              </a:rPr>
              <a:t>Phys. Earth Planet. Int., </a:t>
            </a:r>
            <a:r>
              <a:rPr lang="en-US" altLang="nb-NO" sz="1400" b="1" dirty="0">
                <a:solidFill>
                  <a:schemeClr val="tx1"/>
                </a:solidFill>
                <a:cs typeface="Times New Roman" panose="02020603050405020304" pitchFamily="18" charset="0"/>
              </a:rPr>
              <a:t>25</a:t>
            </a:r>
            <a:r>
              <a:rPr lang="en-US" altLang="nb-NO" sz="1400" dirty="0">
                <a:solidFill>
                  <a:schemeClr val="tx1"/>
                </a:solidFill>
                <a:cs typeface="Times New Roman" panose="02020603050405020304" pitchFamily="18" charset="0"/>
              </a:rPr>
              <a:t>, 297-356.</a:t>
            </a:r>
            <a:r>
              <a:rPr lang="en-US" altLang="nb-NO" sz="1400" dirty="0">
                <a:solidFill>
                  <a:schemeClr val="tx1"/>
                </a:solidFill>
              </a:rPr>
              <a:t> © Elsevier Science.</a:t>
            </a:r>
          </a:p>
        </p:txBody>
      </p:sp>
    </p:spTree>
    <p:extLst>
      <p:ext uri="{BB962C8B-B14F-4D97-AF65-F5344CB8AC3E}">
        <p14:creationId xmlns:p14="http://schemas.microsoft.com/office/powerpoint/2010/main" val="1581830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 with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BD29AF67-25FF-4C84-8E00-E8340315E585}"/>
    </a:ext>
  </a:extLst>
</a:theme>
</file>

<file path=ppt/theme/theme2.xml><?xml version="1.0" encoding="utf-8"?>
<a:theme xmlns:a="http://schemas.openxmlformats.org/drawingml/2006/main" name="Light without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54B5237B-68B7-4078-988E-6958ACB1CA7C}"/>
    </a:ext>
  </a:extLst>
</a:theme>
</file>

<file path=ppt/theme/theme3.xml><?xml version="1.0" encoding="utf-8"?>
<a:theme xmlns:a="http://schemas.openxmlformats.org/drawingml/2006/main" name="Dark with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43056ABE-377B-4831-BFD1-B7FD42981EE3}"/>
    </a:ext>
  </a:extLst>
</a:theme>
</file>

<file path=ppt/theme/theme4.xml><?xml version="1.0" encoding="utf-8"?>
<a:theme xmlns:a="http://schemas.openxmlformats.org/drawingml/2006/main" name="Dark without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87622ECD-DBFC-497A-9283-3D2FD7BBEC7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CF74B9924A90429AFF83904CD5AC51" ma:contentTypeVersion="10" ma:contentTypeDescription="Create a new document." ma:contentTypeScope="" ma:versionID="c219061678790ba91acd956595d5746d">
  <xsd:schema xmlns:xsd="http://www.w3.org/2001/XMLSchema" xmlns:xs="http://www.w3.org/2001/XMLSchema" xmlns:p="http://schemas.microsoft.com/office/2006/metadata/properties" xmlns:ns2="6c86f083-272a-4d16-a1ee-41e11cc1f196" xmlns:ns3="398a922c-8803-48c8-8c4d-45441d0c0e87" targetNamespace="http://schemas.microsoft.com/office/2006/metadata/properties" ma:root="true" ma:fieldsID="0367899129e833eb231d53942e145767" ns2:_="" ns3:_="">
    <xsd:import namespace="6c86f083-272a-4d16-a1ee-41e11cc1f196"/>
    <xsd:import namespace="398a922c-8803-48c8-8c4d-45441d0c0e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6f083-272a-4d16-a1ee-41e11cc1f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8a922c-8803-48c8-8c4d-45441d0c0e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F97B2E-9823-411D-AC0A-61DE29B6E7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86f083-272a-4d16-a1ee-41e11cc1f196"/>
    <ds:schemaRef ds:uri="398a922c-8803-48c8-8c4d-45441d0c0e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BF166D-0E69-4C17-BDD8-F7B09B99A590}">
  <ds:schemaRefs>
    <ds:schemaRef ds:uri="http://schemas.microsoft.com/sharepoint/v3/contenttype/forms"/>
  </ds:schemaRefs>
</ds:datastoreItem>
</file>

<file path=customXml/itemProps3.xml><?xml version="1.0" encoding="utf-8"?>
<ds:datastoreItem xmlns:ds="http://schemas.openxmlformats.org/officeDocument/2006/customXml" ds:itemID="{654450CF-6ABA-4838-9288-F877B872210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UiT_PowerPoint_engelsk</Template>
  <TotalTime>190</TotalTime>
  <Words>1763</Words>
  <Application>Microsoft Office PowerPoint</Application>
  <PresentationFormat>Widescreen</PresentationFormat>
  <Paragraphs>171</Paragraphs>
  <Slides>31</Slides>
  <Notes>11</Notes>
  <HiddenSlides>0</HiddenSlides>
  <MMClips>3</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31</vt:i4>
      </vt:variant>
    </vt:vector>
  </HeadingPairs>
  <TitlesOfParts>
    <vt:vector size="40" baseType="lpstr">
      <vt:lpstr>Arial</vt:lpstr>
      <vt:lpstr>Calibri</vt:lpstr>
      <vt:lpstr>Monotype Sorts</vt:lpstr>
      <vt:lpstr>Symbol</vt:lpstr>
      <vt:lpstr>Times New Roman</vt:lpstr>
      <vt:lpstr>Light with pattern</vt:lpstr>
      <vt:lpstr>Light without pattern</vt:lpstr>
      <vt:lpstr>Dark with pattern</vt:lpstr>
      <vt:lpstr>Dark without pattern</vt:lpstr>
      <vt:lpstr>Igneous Petrology</vt:lpstr>
      <vt:lpstr>PowerPoint Presentation</vt:lpstr>
      <vt:lpstr>PowerPoint Presentation</vt:lpstr>
      <vt:lpstr>PowerPoint Presentation</vt:lpstr>
      <vt:lpstr>The Earth’s Interior</vt:lpstr>
      <vt:lpstr>PowerPoint Presentation</vt:lpstr>
      <vt:lpstr>PowerPoint Presentation</vt:lpstr>
      <vt:lpstr>PowerPoint Presentation</vt:lpstr>
      <vt:lpstr>The Pressure Gradient</vt:lpstr>
      <vt:lpstr>PowerPoint Presentation</vt:lpstr>
      <vt:lpstr>PowerPoint Presentation</vt:lpstr>
      <vt:lpstr>The Geothermal Gradient</vt:lpstr>
      <vt:lpstr>The Geothermal Gradient</vt:lpstr>
      <vt:lpstr>The Geothermal Gradient</vt:lpstr>
      <vt:lpstr>The Geothermal Gradient</vt:lpstr>
      <vt:lpstr>The Geothermal Gradient</vt:lpstr>
      <vt:lpstr>The Geothermal Gradient</vt:lpstr>
      <vt:lpstr>Plate tectonics</vt:lpstr>
      <vt:lpstr>Plate tectonics</vt:lpstr>
      <vt:lpstr>Plate tectonics</vt:lpstr>
      <vt:lpstr>Mantle dynamics</vt:lpstr>
      <vt:lpstr>Plate Tectonic - Igneous Genesis </vt:lpstr>
      <vt:lpstr>PowerPoint Presentation</vt:lpstr>
      <vt:lpstr>Classification of Igneous Rocks</vt:lpstr>
      <vt:lpstr>Classification of Igneous Rocks</vt:lpstr>
      <vt:lpstr>Classification of Igneous Rocks</vt:lpstr>
      <vt:lpstr>Classification of Igneous Rocks</vt:lpstr>
      <vt:lpstr>Classification of Igneous Rocks</vt:lpstr>
      <vt:lpstr>Classification of Igneous Rocks</vt:lpstr>
      <vt:lpstr>Classification of Igneous Rocks</vt:lpstr>
      <vt:lpstr>Classification of Igneous Rocks</vt:lpstr>
    </vt:vector>
  </TitlesOfParts>
  <Company>UiT Norges arktiske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geology of Dronning Maud Land: a missing stone on the chessboard</dc:title>
  <dc:creator>Tamer Abu-Alam</dc:creator>
  <cp:lastModifiedBy>Tamer Abu-Alam</cp:lastModifiedBy>
  <cp:revision>21</cp:revision>
  <dcterms:created xsi:type="dcterms:W3CDTF">2019-12-18T08:38:05Z</dcterms:created>
  <dcterms:modified xsi:type="dcterms:W3CDTF">2019-12-26T10:29:22Z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0x01010090CF74B9924A90429AFF83904CD5AC51</vt:lpwstr>
  </property>
</Properties>
</file>