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Lst>
  <p:notesMasterIdLst>
    <p:notesMasterId r:id="rId84"/>
  </p:notesMasterIdLst>
  <p:handoutMasterIdLst>
    <p:handoutMasterId r:id="rId85"/>
  </p:handoutMasterIdLst>
  <p:sldIdLst>
    <p:sldId id="256" r:id="rId8"/>
    <p:sldId id="355" r:id="rId9"/>
    <p:sldId id="356" r:id="rId10"/>
    <p:sldId id="259" r:id="rId11"/>
    <p:sldId id="351" r:id="rId12"/>
    <p:sldId id="352" r:id="rId13"/>
    <p:sldId id="353" r:id="rId14"/>
    <p:sldId id="354" r:id="rId15"/>
    <p:sldId id="357" r:id="rId16"/>
    <p:sldId id="261" r:id="rId17"/>
    <p:sldId id="262" r:id="rId18"/>
    <p:sldId id="263" r:id="rId19"/>
    <p:sldId id="264" r:id="rId20"/>
    <p:sldId id="358" r:id="rId21"/>
    <p:sldId id="359" r:id="rId22"/>
    <p:sldId id="265" r:id="rId23"/>
    <p:sldId id="266" r:id="rId24"/>
    <p:sldId id="267" r:id="rId25"/>
    <p:sldId id="269" r:id="rId26"/>
    <p:sldId id="270" r:id="rId27"/>
    <p:sldId id="360" r:id="rId28"/>
    <p:sldId id="271" r:id="rId29"/>
    <p:sldId id="272" r:id="rId30"/>
    <p:sldId id="273" r:id="rId31"/>
    <p:sldId id="274" r:id="rId32"/>
    <p:sldId id="275" r:id="rId33"/>
    <p:sldId id="276" r:id="rId34"/>
    <p:sldId id="281" r:id="rId35"/>
    <p:sldId id="282" r:id="rId36"/>
    <p:sldId id="283" r:id="rId37"/>
    <p:sldId id="285" r:id="rId38"/>
    <p:sldId id="292" r:id="rId39"/>
    <p:sldId id="293" r:id="rId40"/>
    <p:sldId id="294" r:id="rId41"/>
    <p:sldId id="295" r:id="rId42"/>
    <p:sldId id="361" r:id="rId43"/>
    <p:sldId id="296" r:id="rId44"/>
    <p:sldId id="297" r:id="rId45"/>
    <p:sldId id="298" r:id="rId46"/>
    <p:sldId id="366" r:id="rId47"/>
    <p:sldId id="299" r:id="rId48"/>
    <p:sldId id="300" r:id="rId49"/>
    <p:sldId id="301" r:id="rId50"/>
    <p:sldId id="302" r:id="rId51"/>
    <p:sldId id="304" r:id="rId52"/>
    <p:sldId id="305" r:id="rId53"/>
    <p:sldId id="306" r:id="rId54"/>
    <p:sldId id="316" r:id="rId55"/>
    <p:sldId id="317" r:id="rId56"/>
    <p:sldId id="362" r:id="rId57"/>
    <p:sldId id="363" r:id="rId58"/>
    <p:sldId id="364" r:id="rId59"/>
    <p:sldId id="365" r:id="rId60"/>
    <p:sldId id="318" r:id="rId61"/>
    <p:sldId id="321" r:id="rId62"/>
    <p:sldId id="322" r:id="rId63"/>
    <p:sldId id="323" r:id="rId64"/>
    <p:sldId id="324" r:id="rId65"/>
    <p:sldId id="326" r:id="rId66"/>
    <p:sldId id="327" r:id="rId67"/>
    <p:sldId id="328" r:id="rId68"/>
    <p:sldId id="329" r:id="rId69"/>
    <p:sldId id="330" r:id="rId70"/>
    <p:sldId id="331" r:id="rId71"/>
    <p:sldId id="334" r:id="rId72"/>
    <p:sldId id="335" r:id="rId73"/>
    <p:sldId id="336" r:id="rId74"/>
    <p:sldId id="338" r:id="rId75"/>
    <p:sldId id="339" r:id="rId76"/>
    <p:sldId id="340" r:id="rId77"/>
    <p:sldId id="341" r:id="rId78"/>
    <p:sldId id="342" r:id="rId79"/>
    <p:sldId id="343" r:id="rId80"/>
    <p:sldId id="344" r:id="rId81"/>
    <p:sldId id="348" r:id="rId82"/>
    <p:sldId id="349" r:id="rId8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748" y="56"/>
      </p:cViewPr>
      <p:guideLst/>
    </p:cSldViewPr>
  </p:slideViewPr>
  <p:notesTextViewPr>
    <p:cViewPr>
      <p:scale>
        <a:sx n="1" d="1"/>
        <a:sy n="1" d="1"/>
      </p:scale>
      <p:origin x="0" y="0"/>
    </p:cViewPr>
  </p:notesTextViewPr>
  <p:notesViewPr>
    <p:cSldViewPr snapToGrid="0">
      <p:cViewPr varScale="1">
        <p:scale>
          <a:sx n="118" d="100"/>
          <a:sy n="118" d="100"/>
        </p:scale>
        <p:origin x="764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27.01.2020</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0DD01-6981-4DA3-9BB5-2E082DB83AB9}" type="datetimeFigureOut">
              <a:rPr lang="nb-NO" smtClean="0"/>
              <a:t>27.01.2020</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D9D78-0E2C-4A1C-BBA7-98A21A20F41A}" type="slidenum">
              <a:rPr lang="nb-NO" smtClean="0"/>
              <a:t>‹#›</a:t>
            </a:fld>
            <a:endParaRPr lang="nb-NO"/>
          </a:p>
        </p:txBody>
      </p:sp>
    </p:spTree>
    <p:extLst>
      <p:ext uri="{BB962C8B-B14F-4D97-AF65-F5344CB8AC3E}">
        <p14:creationId xmlns:p14="http://schemas.microsoft.com/office/powerpoint/2010/main" val="119335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8C08BB-4D70-8E44-A188-D4A8E49AD19A}"/>
              </a:ext>
            </a:extLst>
          </p:cNvPr>
          <p:cNvSpPr>
            <a:spLocks noGrp="1" noChangeArrowheads="1"/>
          </p:cNvSpPr>
          <p:nvPr>
            <p:ph type="sldNum" sz="quarter" idx="5"/>
          </p:nvPr>
        </p:nvSpPr>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fld id="{D44E0A23-4898-413D-9836-018E4072D4AB}" type="slidenum">
              <a:rPr lang="en-US" altLang="en-US" sz="1200" b="0" smtClean="0"/>
              <a:pPr>
                <a:defRPr/>
              </a:pPr>
              <a:t>2</a:t>
            </a:fld>
            <a:endParaRPr lang="en-US" altLang="en-US" sz="1200" b="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Total alkalis vs. silica diagram for the alkaline (red) and sub-alkaline (blue) rocks of Hawaii. After MacDonald (1968).</a:t>
            </a:r>
            <a:r>
              <a:rPr lang="en-US" altLang="en-US" smtClean="0"/>
              <a:t> GSA Memoir 116</a:t>
            </a:r>
          </a:p>
        </p:txBody>
      </p:sp>
    </p:spTree>
    <p:extLst>
      <p:ext uri="{BB962C8B-B14F-4D97-AF65-F5344CB8AC3E}">
        <p14:creationId xmlns:p14="http://schemas.microsoft.com/office/powerpoint/2010/main" val="111138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r>
              <a:rPr lang="en-US" sz="1000" smtClean="0"/>
              <a:t>Increased pressure moves </a:t>
            </a:r>
            <a:r>
              <a:rPr lang="en-US" sz="2800" smtClean="0">
                <a:solidFill>
                  <a:srgbClr val="FFCC00"/>
                </a:solidFill>
                <a:effectLst>
                  <a:outerShdw blurRad="38100" dist="38100" dir="2700000" algn="tl">
                    <a:srgbClr val="C0C0C0"/>
                  </a:outerShdw>
                </a:effectLst>
                <a:latin typeface="Times New Roman" pitchFamily="18" charset="0"/>
              </a:rPr>
              <a:t>the ternary eutectic minimum from the oversaturated tholeiite field to the under-saturated alkaline basalt field</a:t>
            </a:r>
          </a:p>
          <a:p>
            <a:pPr>
              <a:spcBef>
                <a:spcPct val="20000"/>
              </a:spcBef>
              <a:buClr>
                <a:srgbClr val="FF5050"/>
              </a:buClr>
              <a:buSzPct val="60000"/>
              <a:buFont typeface="Monotype Sorts" pitchFamily="2" charset="2"/>
              <a:buNone/>
              <a:defRPr/>
            </a:pPr>
            <a:r>
              <a:rPr lang="en-US" sz="2800" b="1" smtClean="0">
                <a:solidFill>
                  <a:srgbClr val="66FF66"/>
                </a:solidFill>
                <a:effectLst>
                  <a:outerShdw blurRad="38100" dist="38100" dir="2700000" algn="tl">
                    <a:srgbClr val="C0C0C0"/>
                  </a:outerShdw>
                </a:effectLst>
                <a:latin typeface="Times New Roman" pitchFamily="18" charset="0"/>
              </a:rPr>
              <a:t>Alkaline basalts are thus</a:t>
            </a:r>
            <a:r>
              <a:rPr lang="en-US" sz="3200" b="1" smtClean="0">
                <a:solidFill>
                  <a:srgbClr val="FFCC00"/>
                </a:solidFill>
                <a:effectLst>
                  <a:outerShdw blurRad="38100" dist="38100" dir="2700000" algn="tl">
                    <a:srgbClr val="C0C0C0"/>
                  </a:outerShdw>
                </a:effectLst>
                <a:latin typeface="Times New Roman" pitchFamily="18" charset="0"/>
              </a:rPr>
              <a:t> </a:t>
            </a:r>
            <a:r>
              <a:rPr lang="en-US" sz="2800" b="1" smtClean="0">
                <a:solidFill>
                  <a:srgbClr val="66FF66"/>
                </a:solidFill>
                <a:effectLst>
                  <a:outerShdw blurRad="38100" dist="38100" dir="2700000" algn="tl">
                    <a:srgbClr val="C0C0C0"/>
                  </a:outerShdw>
                </a:effectLst>
                <a:latin typeface="Times New Roman" pitchFamily="18" charset="0"/>
              </a:rPr>
              <a:t>favored by greater depth of melting</a:t>
            </a:r>
            <a:endParaRPr lang="en-US" sz="1000" smtClean="0"/>
          </a:p>
        </p:txBody>
      </p:sp>
    </p:spTree>
    <p:extLst>
      <p:ext uri="{BB962C8B-B14F-4D97-AF65-F5344CB8AC3E}">
        <p14:creationId xmlns:p14="http://schemas.microsoft.com/office/powerpoint/2010/main" val="50671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t>Tholeiite produced at &lt; 30 km depth by 25% PM</a:t>
            </a:r>
          </a:p>
          <a:p>
            <a:endParaRPr lang="en-US" altLang="nb-NO" smtClean="0"/>
          </a:p>
          <a:p>
            <a:r>
              <a:rPr lang="en-US" altLang="nb-NO" smtClean="0"/>
              <a:t>60 km</a:t>
            </a:r>
          </a:p>
          <a:p>
            <a:pPr lvl="1"/>
            <a:r>
              <a:rPr lang="en-US" altLang="nb-NO" smtClean="0"/>
              <a:t>Alkalis are incompatible so tend to concentrate in first low % partial melts</a:t>
            </a:r>
          </a:p>
          <a:p>
            <a:pPr lvl="1"/>
            <a:r>
              <a:rPr lang="en-US" altLang="nb-NO" smtClean="0"/>
              <a:t>20% PM -&gt; alkaline basalt</a:t>
            </a:r>
          </a:p>
          <a:p>
            <a:pPr lvl="1"/>
            <a:r>
              <a:rPr lang="en-US" altLang="nb-NO" smtClean="0"/>
              <a:t>30% PM -&gt; tholeiite   (only 25% or less at 30 km so looks like tholeiitic nature suppressed with depth)</a:t>
            </a:r>
          </a:p>
          <a:p>
            <a:r>
              <a:rPr lang="en-US" altLang="nb-NO" sz="1400" b="1" smtClean="0"/>
              <a:t>Note that residuum is Ol + Opx (harzburgite)</a:t>
            </a:r>
          </a:p>
          <a:p>
            <a:r>
              <a:rPr lang="en-US" altLang="nb-NO" b="1" smtClean="0"/>
              <a:t>Note also the thermal divide between thol and alk at low pressure for FX </a:t>
            </a:r>
          </a:p>
        </p:txBody>
      </p:sp>
    </p:spTree>
    <p:extLst>
      <p:ext uri="{BB962C8B-B14F-4D97-AF65-F5344CB8AC3E}">
        <p14:creationId xmlns:p14="http://schemas.microsoft.com/office/powerpoint/2010/main" val="3643168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t>Tholeiite produced at &lt; 30 km depth by 25% PM</a:t>
            </a:r>
          </a:p>
          <a:p>
            <a:endParaRPr lang="en-US" altLang="nb-NO" smtClean="0"/>
          </a:p>
          <a:p>
            <a:r>
              <a:rPr lang="en-US" altLang="nb-NO" smtClean="0"/>
              <a:t>60 km</a:t>
            </a:r>
          </a:p>
          <a:p>
            <a:pPr lvl="1"/>
            <a:r>
              <a:rPr lang="en-US" altLang="nb-NO" smtClean="0"/>
              <a:t>Alkalis are incompatible so tend to concentrate in first low % partial melts</a:t>
            </a:r>
          </a:p>
          <a:p>
            <a:pPr lvl="1"/>
            <a:r>
              <a:rPr lang="en-US" altLang="nb-NO" smtClean="0"/>
              <a:t>20% PM -&gt; alkaline basalt</a:t>
            </a:r>
          </a:p>
          <a:p>
            <a:pPr lvl="1"/>
            <a:r>
              <a:rPr lang="en-US" altLang="nb-NO" smtClean="0"/>
              <a:t>30% PM -&gt; tholeiite   (only 25% or less at 30 km so looks like tholeiitic nature suppressed with depth)</a:t>
            </a:r>
          </a:p>
          <a:p>
            <a:r>
              <a:rPr lang="en-US" altLang="nb-NO" sz="1400" b="1" smtClean="0"/>
              <a:t>Note that residuum is Ol + Opx (harzburgite)</a:t>
            </a:r>
          </a:p>
          <a:p>
            <a:r>
              <a:rPr lang="en-US" altLang="nb-NO" b="1" smtClean="0"/>
              <a:t>Note also the thermal divide between thol and alk at low pressure for FX </a:t>
            </a:r>
          </a:p>
        </p:txBody>
      </p:sp>
    </p:spTree>
    <p:extLst>
      <p:ext uri="{BB962C8B-B14F-4D97-AF65-F5344CB8AC3E}">
        <p14:creationId xmlns:p14="http://schemas.microsoft.com/office/powerpoint/2010/main" val="31938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defRPr/>
            </a:pPr>
            <a:r>
              <a:rPr lang="en-US" sz="2000" smtClean="0">
                <a:solidFill>
                  <a:srgbClr val="FF5050"/>
                </a:solidFill>
                <a:effectLst>
                  <a:outerShdw blurRad="38100" dist="38100" dir="2700000" algn="tl">
                    <a:srgbClr val="C0C0C0"/>
                  </a:outerShdw>
                </a:effectLst>
                <a:latin typeface="Times New Roman" pitchFamily="18" charset="0"/>
              </a:rPr>
              <a:t>In spite of this initial success, there is evidence to suggest that such a simple approach is not realistic, and that</a:t>
            </a:r>
            <a:r>
              <a:rPr lang="en-US" sz="2000" smtClean="0">
                <a:solidFill>
                  <a:srgbClr val="66FF66"/>
                </a:solidFill>
                <a:effectLst>
                  <a:outerShdw blurRad="38100" dist="38100" dir="2700000" algn="tl">
                    <a:srgbClr val="C0C0C0"/>
                  </a:outerShdw>
                </a:effectLst>
                <a:latin typeface="Times New Roman" pitchFamily="18" charset="0"/>
              </a:rPr>
              <a:t> the mantle is chemically heterogeneous</a:t>
            </a:r>
          </a:p>
        </p:txBody>
      </p:sp>
    </p:spTree>
    <p:extLst>
      <p:ext uri="{BB962C8B-B14F-4D97-AF65-F5344CB8AC3E}">
        <p14:creationId xmlns:p14="http://schemas.microsoft.com/office/powerpoint/2010/main" val="137920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t>If the mantle is unmodified, it should have the chemistry of a chondrite (we think)</a:t>
            </a:r>
          </a:p>
          <a:p>
            <a:r>
              <a:rPr lang="en-US" altLang="nb-NO" smtClean="0"/>
              <a:t>How would it plot on a REE diagram?</a:t>
            </a:r>
          </a:p>
          <a:p>
            <a:endParaRPr lang="en-US" altLang="nb-NO" smtClean="0"/>
          </a:p>
          <a:p>
            <a:r>
              <a:rPr lang="en-US" altLang="nb-NO" sz="3200" b="1" smtClean="0">
                <a:solidFill>
                  <a:srgbClr val="FFCC00"/>
                </a:solidFill>
                <a:latin typeface="Times New Roman" panose="02020603050405020304" pitchFamily="18" charset="0"/>
              </a:rPr>
              <a:t>Now what happens to partial melts of this mantle??</a:t>
            </a:r>
          </a:p>
        </p:txBody>
      </p:sp>
    </p:spTree>
    <p:extLst>
      <p:ext uri="{BB962C8B-B14F-4D97-AF65-F5344CB8AC3E}">
        <p14:creationId xmlns:p14="http://schemas.microsoft.com/office/powerpoint/2010/main" val="223114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spcBef>
                <a:spcPct val="20000"/>
              </a:spcBef>
              <a:buClr>
                <a:srgbClr val="FF5050"/>
              </a:buClr>
              <a:buSzPct val="60000"/>
              <a:buFont typeface="Monotype Sorts" pitchFamily="2" charset="2"/>
              <a:buChar char="l"/>
              <a:defRPr/>
            </a:pPr>
            <a:r>
              <a:rPr lang="en-US" sz="3200" smtClean="0">
                <a:solidFill>
                  <a:srgbClr val="FFCC00"/>
                </a:solidFill>
                <a:effectLst>
                  <a:outerShdw blurRad="38100" dist="38100" dir="2700000" algn="tl">
                    <a:srgbClr val="C0C0C0"/>
                  </a:outerShdw>
                </a:effectLst>
                <a:latin typeface="Times New Roman" pitchFamily="18" charset="0"/>
              </a:rPr>
              <a:t>Enrich LREE &gt; HREE</a:t>
            </a:r>
          </a:p>
          <a:p>
            <a:pPr>
              <a:spcBef>
                <a:spcPct val="20000"/>
              </a:spcBef>
              <a:buClr>
                <a:srgbClr val="FF5050"/>
              </a:buClr>
              <a:buSzPct val="60000"/>
              <a:buFont typeface="Monotype Sorts" pitchFamily="2" charset="2"/>
              <a:buChar char="l"/>
              <a:defRPr/>
            </a:pPr>
            <a:r>
              <a:rPr lang="en-US" sz="3200" smtClean="0">
                <a:solidFill>
                  <a:srgbClr val="FFCC00"/>
                </a:solidFill>
                <a:effectLst>
                  <a:outerShdw blurRad="38100" dist="38100" dir="2700000" algn="tl">
                    <a:srgbClr val="C0C0C0"/>
                  </a:outerShdw>
                </a:effectLst>
                <a:latin typeface="Times New Roman" pitchFamily="18" charset="0"/>
              </a:rPr>
              <a:t>Greater enrichment for lower % PM</a:t>
            </a:r>
          </a:p>
        </p:txBody>
      </p:sp>
    </p:spTree>
    <p:extLst>
      <p:ext uri="{BB962C8B-B14F-4D97-AF65-F5344CB8AC3E}">
        <p14:creationId xmlns:p14="http://schemas.microsoft.com/office/powerpoint/2010/main" val="331673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spcBef>
                <a:spcPct val="20000"/>
              </a:spcBef>
              <a:buClr>
                <a:srgbClr val="FF5050"/>
              </a:buClr>
              <a:buSzPct val="60000"/>
              <a:buFont typeface="Monotype Sorts" pitchFamily="2" charset="2"/>
              <a:buNone/>
              <a:defRPr/>
            </a:pPr>
            <a:r>
              <a:rPr lang="en-US" sz="3200" smtClean="0">
                <a:solidFill>
                  <a:srgbClr val="FFCC00"/>
                </a:solidFill>
                <a:effectLst>
                  <a:outerShdw blurRad="38100" dist="38100" dir="2700000" algn="tl">
                    <a:srgbClr val="C0C0C0"/>
                  </a:outerShdw>
                </a:effectLst>
                <a:latin typeface="Times New Roman" pitchFamily="18" charset="0"/>
              </a:rPr>
              <a:t>Same approach for larger variety of elements</a:t>
            </a:r>
          </a:p>
          <a:p>
            <a:pPr lvl="1">
              <a:spcBef>
                <a:spcPct val="20000"/>
              </a:spcBef>
              <a:buClr>
                <a:schemeClr val="folHlink"/>
              </a:buClr>
              <a:buSzPct val="65000"/>
              <a:buFont typeface="Monotype Sorts" pitchFamily="2" charset="2"/>
              <a:buChar char="F"/>
              <a:defRPr/>
            </a:pPr>
            <a:r>
              <a:rPr lang="en-US" sz="2800" smtClean="0">
                <a:solidFill>
                  <a:srgbClr val="FFCC00"/>
                </a:solidFill>
                <a:effectLst>
                  <a:outerShdw blurRad="38100" dist="38100" dir="2700000" algn="tl">
                    <a:srgbClr val="C0C0C0"/>
                  </a:outerShdw>
                </a:effectLst>
                <a:latin typeface="Times New Roman" pitchFamily="18" charset="0"/>
              </a:rPr>
              <a:t>Still OIB looks like partial melt of ~ typical mantle</a:t>
            </a:r>
          </a:p>
          <a:p>
            <a:pPr lvl="1">
              <a:spcBef>
                <a:spcPct val="20000"/>
              </a:spcBef>
              <a:buClr>
                <a:schemeClr val="folHlink"/>
              </a:buClr>
              <a:buSzPct val="65000"/>
              <a:buFont typeface="Monotype Sorts" pitchFamily="2" charset="2"/>
              <a:buChar char="F"/>
              <a:defRPr/>
            </a:pPr>
            <a:r>
              <a:rPr lang="en-US" sz="2800" b="1" smtClean="0">
                <a:solidFill>
                  <a:srgbClr val="00FF00"/>
                </a:solidFill>
                <a:effectLst>
                  <a:outerShdw blurRad="38100" dist="38100" dir="2700000" algn="tl">
                    <a:srgbClr val="C0C0C0"/>
                  </a:outerShdw>
                </a:effectLst>
                <a:latin typeface="Times New Roman" pitchFamily="18" charset="0"/>
              </a:rPr>
              <a:t>MORB still has (+) slope</a:t>
            </a:r>
          </a:p>
          <a:p>
            <a:pPr>
              <a:spcBef>
                <a:spcPct val="20000"/>
              </a:spcBef>
              <a:buClr>
                <a:srgbClr val="FF5050"/>
              </a:buClr>
              <a:buSzPct val="60000"/>
              <a:buFont typeface="Monotype Sorts" pitchFamily="2" charset="2"/>
              <a:buNone/>
              <a:defRPr/>
            </a:pPr>
            <a:r>
              <a:rPr lang="en-US" sz="3200" b="1" smtClean="0">
                <a:solidFill>
                  <a:srgbClr val="FF0066"/>
                </a:solidFill>
                <a:effectLst>
                  <a:outerShdw blurRad="38100" dist="38100" dir="2700000" algn="tl">
                    <a:srgbClr val="C0C0C0"/>
                  </a:outerShdw>
                </a:effectLst>
                <a:latin typeface="Times New Roman" pitchFamily="18" charset="0"/>
              </a:rPr>
              <a:t>Looks like two mantle reservoirs</a:t>
            </a:r>
          </a:p>
          <a:p>
            <a:pPr lvl="1">
              <a:spcBef>
                <a:spcPct val="20000"/>
              </a:spcBef>
              <a:buClr>
                <a:schemeClr val="folHlink"/>
              </a:buClr>
              <a:buSzPct val="65000"/>
              <a:buFont typeface="Monotype Sorts" pitchFamily="2" charset="2"/>
              <a:buChar char="F"/>
              <a:defRPr/>
            </a:pPr>
            <a:r>
              <a:rPr lang="en-US" sz="2800" b="1" smtClean="0">
                <a:solidFill>
                  <a:srgbClr val="00FF00"/>
                </a:solidFill>
                <a:effectLst>
                  <a:outerShdw blurRad="38100" dist="38100" dir="2700000" algn="tl">
                    <a:srgbClr val="C0C0C0"/>
                  </a:outerShdw>
                </a:effectLst>
                <a:latin typeface="Times New Roman" pitchFamily="18" charset="0"/>
              </a:rPr>
              <a:t>MORB source is depleted </a:t>
            </a:r>
            <a:r>
              <a:rPr lang="en-US" sz="2800" b="1" smtClean="0">
                <a:solidFill>
                  <a:srgbClr val="FFCC00"/>
                </a:solidFill>
                <a:effectLst>
                  <a:outerShdw blurRad="38100" dist="38100" dir="2700000" algn="tl">
                    <a:srgbClr val="C0C0C0"/>
                  </a:outerShdw>
                </a:effectLst>
                <a:latin typeface="Times New Roman" pitchFamily="18" charset="0"/>
              </a:rPr>
              <a:t>by melt extraction</a:t>
            </a:r>
          </a:p>
          <a:p>
            <a:pPr lvl="1">
              <a:spcBef>
                <a:spcPct val="20000"/>
              </a:spcBef>
              <a:buClr>
                <a:schemeClr val="folHlink"/>
              </a:buClr>
              <a:buSzPct val="65000"/>
              <a:buFont typeface="Monotype Sorts" pitchFamily="2" charset="2"/>
              <a:buChar char="F"/>
              <a:defRPr/>
            </a:pPr>
            <a:r>
              <a:rPr lang="en-US" sz="2800" smtClean="0">
                <a:solidFill>
                  <a:srgbClr val="FFCC00"/>
                </a:solidFill>
                <a:effectLst>
                  <a:outerShdw blurRad="38100" dist="38100" dir="2700000" algn="tl">
                    <a:srgbClr val="C0C0C0"/>
                  </a:outerShdw>
                </a:effectLst>
                <a:latin typeface="Times New Roman" pitchFamily="18" charset="0"/>
              </a:rPr>
              <a:t>OIB source is not depleted</a:t>
            </a:r>
          </a:p>
          <a:p>
            <a:pPr lvl="2">
              <a:spcBef>
                <a:spcPct val="20000"/>
              </a:spcBef>
              <a:buClr>
                <a:srgbClr val="FFCC00"/>
              </a:buClr>
              <a:buSzPct val="45000"/>
              <a:buFont typeface="Monotype Sorts" pitchFamily="2" charset="2"/>
              <a:buChar char="s"/>
              <a:defRPr/>
            </a:pPr>
            <a:r>
              <a:rPr lang="en-US" sz="2800" smtClean="0">
                <a:solidFill>
                  <a:srgbClr val="FFCC00"/>
                </a:solidFill>
                <a:effectLst>
                  <a:outerShdw blurRad="38100" dist="38100" dir="2700000" algn="tl">
                    <a:srgbClr val="C0C0C0"/>
                  </a:outerShdw>
                </a:effectLst>
                <a:latin typeface="Times New Roman" pitchFamily="18" charset="0"/>
              </a:rPr>
              <a:t>is it </a:t>
            </a:r>
            <a:r>
              <a:rPr lang="en-US" sz="2800" smtClean="0">
                <a:solidFill>
                  <a:srgbClr val="00FF00"/>
                </a:solidFill>
                <a:effectLst>
                  <a:outerShdw blurRad="38100" dist="38100" dir="2700000" algn="tl">
                    <a:srgbClr val="C0C0C0"/>
                  </a:outerShdw>
                </a:effectLst>
                <a:latin typeface="Times New Roman" pitchFamily="18" charset="0"/>
              </a:rPr>
              <a:t>enriched</a:t>
            </a:r>
            <a:r>
              <a:rPr lang="en-US" sz="2800" smtClean="0">
                <a:solidFill>
                  <a:srgbClr val="FFCC00"/>
                </a:solidFill>
                <a:effectLst>
                  <a:outerShdw blurRad="38100" dist="38100" dir="2700000" algn="tl">
                    <a:srgbClr val="C0C0C0"/>
                  </a:outerShdw>
                </a:effectLst>
                <a:latin typeface="Times New Roman" pitchFamily="18" charset="0"/>
              </a:rPr>
              <a:t>?</a:t>
            </a:r>
          </a:p>
          <a:p>
            <a:pPr>
              <a:defRPr/>
            </a:pPr>
            <a:endParaRPr lang="en-US" smtClean="0"/>
          </a:p>
        </p:txBody>
      </p:sp>
    </p:spTree>
    <p:extLst>
      <p:ext uri="{BB962C8B-B14F-4D97-AF65-F5344CB8AC3E}">
        <p14:creationId xmlns:p14="http://schemas.microsoft.com/office/powerpoint/2010/main" val="171802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t>Homogeneous mantle</a:t>
            </a:r>
          </a:p>
          <a:p>
            <a:r>
              <a:rPr lang="en-US" altLang="nb-NO" smtClean="0"/>
              <a:t>Large-scale convection (drives plate tectonics?)</a:t>
            </a:r>
          </a:p>
        </p:txBody>
      </p:sp>
    </p:spTree>
    <p:extLst>
      <p:ext uri="{BB962C8B-B14F-4D97-AF65-F5344CB8AC3E}">
        <p14:creationId xmlns:p14="http://schemas.microsoft.com/office/powerpoint/2010/main" val="120115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spcBef>
                <a:spcPct val="20000"/>
              </a:spcBef>
              <a:buClr>
                <a:srgbClr val="FF5050"/>
              </a:buClr>
              <a:buSzPct val="60000"/>
              <a:buFont typeface="Monotype Sorts" pitchFamily="2" charset="2"/>
              <a:buNone/>
              <a:defRPr/>
            </a:pPr>
            <a:r>
              <a:rPr lang="en-US" sz="2800" smtClean="0">
                <a:solidFill>
                  <a:srgbClr val="00FF00"/>
                </a:solidFill>
                <a:effectLst>
                  <a:outerShdw blurRad="38100" dist="38100" dir="2700000" algn="tl">
                    <a:srgbClr val="C0C0C0"/>
                  </a:outerShdw>
                </a:effectLst>
                <a:latin typeface="Times New Roman" pitchFamily="18" charset="0"/>
              </a:rPr>
              <a:t>Layered mantle</a:t>
            </a:r>
          </a:p>
          <a:p>
            <a:pPr lvl="1">
              <a:spcBef>
                <a:spcPct val="20000"/>
              </a:spcBef>
              <a:buClr>
                <a:schemeClr val="folHlink"/>
              </a:buClr>
              <a:buSzPct val="65000"/>
              <a:buFont typeface="Monotype Sorts" pitchFamily="2" charset="2"/>
              <a:buNone/>
              <a:defRPr/>
            </a:pPr>
            <a:r>
              <a:rPr lang="en-US" sz="2800" smtClean="0">
                <a:solidFill>
                  <a:srgbClr val="00FF00"/>
                </a:solidFill>
                <a:effectLst>
                  <a:outerShdw blurRad="38100" dist="38100" dir="2700000" algn="tl">
                    <a:srgbClr val="C0C0C0"/>
                  </a:outerShdw>
                </a:effectLst>
                <a:latin typeface="Times New Roman" pitchFamily="18" charset="0"/>
              </a:rPr>
              <a:t>Upper depleted mantle</a:t>
            </a:r>
            <a:r>
              <a:rPr lang="en-US" sz="2800" smtClean="0">
                <a:solidFill>
                  <a:srgbClr val="FFCC00"/>
                </a:solidFill>
                <a:effectLst>
                  <a:outerShdw blurRad="38100" dist="38100" dir="2700000" algn="tl">
                    <a:srgbClr val="C0C0C0"/>
                  </a:outerShdw>
                </a:effectLst>
                <a:latin typeface="Times New Roman" pitchFamily="18" charset="0"/>
              </a:rPr>
              <a:t> = </a:t>
            </a:r>
            <a:r>
              <a:rPr lang="en-US" sz="2800" smtClean="0">
                <a:solidFill>
                  <a:srgbClr val="00FF00"/>
                </a:solidFill>
                <a:effectLst>
                  <a:outerShdw blurRad="38100" dist="38100" dir="2700000" algn="tl">
                    <a:srgbClr val="C0C0C0"/>
                  </a:outerShdw>
                </a:effectLst>
                <a:latin typeface="Times New Roman" pitchFamily="18" charset="0"/>
              </a:rPr>
              <a:t>MORB source</a:t>
            </a:r>
          </a:p>
          <a:p>
            <a:pPr lvl="2">
              <a:spcBef>
                <a:spcPct val="20000"/>
              </a:spcBef>
              <a:buClr>
                <a:srgbClr val="00FF00"/>
              </a:buClr>
              <a:buSzPct val="45000"/>
              <a:buFont typeface="Monotype Sorts" pitchFamily="2" charset="2"/>
              <a:buNone/>
              <a:defRPr/>
            </a:pPr>
            <a:r>
              <a:rPr lang="en-US" sz="2800" b="1" smtClean="0">
                <a:solidFill>
                  <a:srgbClr val="FFCC00"/>
                </a:solidFill>
                <a:effectLst>
                  <a:outerShdw blurRad="38100" dist="38100" dir="2700000" algn="tl">
                    <a:srgbClr val="C0C0C0"/>
                  </a:outerShdw>
                </a:effectLst>
                <a:latin typeface="Times New Roman" pitchFamily="18" charset="0"/>
              </a:rPr>
              <a:t>depleted by MORB extraction &gt; 1 Ga</a:t>
            </a:r>
          </a:p>
          <a:p>
            <a:pPr lvl="1">
              <a:spcBef>
                <a:spcPct val="20000"/>
              </a:spcBef>
              <a:buClr>
                <a:schemeClr val="folHlink"/>
              </a:buClr>
              <a:buSzPct val="65000"/>
              <a:buFont typeface="Monotype Sorts" pitchFamily="2" charset="2"/>
              <a:buNone/>
              <a:defRPr/>
            </a:pPr>
            <a:r>
              <a:rPr lang="en-US" sz="2800" smtClean="0">
                <a:solidFill>
                  <a:srgbClr val="00FF00"/>
                </a:solidFill>
                <a:effectLst>
                  <a:outerShdw blurRad="38100" dist="38100" dir="2700000" algn="tl">
                    <a:srgbClr val="C0C0C0"/>
                  </a:outerShdw>
                </a:effectLst>
                <a:latin typeface="Times New Roman" pitchFamily="18" charset="0"/>
              </a:rPr>
              <a:t>Lower</a:t>
            </a:r>
            <a:r>
              <a:rPr lang="en-US" sz="2800" smtClean="0">
                <a:solidFill>
                  <a:srgbClr val="FFCC00"/>
                </a:solidFill>
                <a:effectLst>
                  <a:outerShdw blurRad="38100" dist="38100" dir="2700000" algn="tl">
                    <a:srgbClr val="C0C0C0"/>
                  </a:outerShdw>
                </a:effectLst>
                <a:latin typeface="Times New Roman" pitchFamily="18" charset="0"/>
              </a:rPr>
              <a:t> = </a:t>
            </a:r>
            <a:r>
              <a:rPr lang="en-US" sz="2800" smtClean="0">
                <a:solidFill>
                  <a:srgbClr val="00FF00"/>
                </a:solidFill>
                <a:effectLst>
                  <a:outerShdw blurRad="38100" dist="38100" dir="2700000" algn="tl">
                    <a:srgbClr val="C0C0C0"/>
                  </a:outerShdw>
                </a:effectLst>
                <a:latin typeface="Times New Roman" pitchFamily="18" charset="0"/>
              </a:rPr>
              <a:t>undepleted &amp; enriched OIB source</a:t>
            </a:r>
          </a:p>
          <a:p>
            <a:pPr>
              <a:spcBef>
                <a:spcPct val="0"/>
              </a:spcBef>
              <a:defRPr/>
            </a:pPr>
            <a:endParaRPr lang="en-US" sz="2400" smtClean="0">
              <a:solidFill>
                <a:srgbClr val="FFCC00"/>
              </a:solidFill>
              <a:effectLst>
                <a:outerShdw blurRad="38100" dist="38100" dir="2700000" algn="tl">
                  <a:srgbClr val="C0C0C0"/>
                </a:outerShdw>
              </a:effectLst>
              <a:latin typeface="Times New Roman" pitchFamily="18" charset="0"/>
            </a:endParaRPr>
          </a:p>
          <a:p>
            <a:pPr>
              <a:spcBef>
                <a:spcPct val="0"/>
              </a:spcBef>
              <a:defRPr/>
            </a:pPr>
            <a:r>
              <a:rPr lang="en-US" sz="2400" b="1" smtClean="0">
                <a:solidFill>
                  <a:srgbClr val="FFCC00"/>
                </a:solidFill>
                <a:effectLst>
                  <a:outerShdw blurRad="38100" dist="38100" dir="2700000" algn="tl">
                    <a:srgbClr val="C0C0C0"/>
                  </a:outerShdw>
                </a:effectLst>
                <a:latin typeface="Times New Roman" pitchFamily="18" charset="0"/>
              </a:rPr>
              <a:t>Boundary = 670 km phase transition</a:t>
            </a:r>
          </a:p>
          <a:p>
            <a:pPr lvl="1">
              <a:spcBef>
                <a:spcPct val="0"/>
              </a:spcBef>
              <a:defRPr/>
            </a:pPr>
            <a:r>
              <a:rPr lang="en-US" sz="2400" b="1" smtClean="0">
                <a:solidFill>
                  <a:srgbClr val="FFCC00"/>
                </a:solidFill>
                <a:effectLst>
                  <a:outerShdw blurRad="38100" dist="38100" dir="2700000" algn="tl">
                    <a:srgbClr val="C0C0C0"/>
                  </a:outerShdw>
                </a:effectLst>
                <a:latin typeface="Times New Roman" pitchFamily="18" charset="0"/>
              </a:rPr>
              <a:t>Sufficient </a:t>
            </a:r>
            <a:r>
              <a:rPr lang="en-US" sz="2400" b="1" smtClean="0">
                <a:solidFill>
                  <a:srgbClr val="FFCC00"/>
                </a:solidFill>
                <a:effectLst>
                  <a:outerShdw blurRad="38100" dist="38100" dir="2700000" algn="tl">
                    <a:srgbClr val="C0C0C0"/>
                  </a:outerShdw>
                </a:effectLst>
                <a:latin typeface="Symbol" pitchFamily="18" charset="2"/>
              </a:rPr>
              <a:t>D </a:t>
            </a:r>
            <a:r>
              <a:rPr lang="en-US" sz="2400" b="1" smtClean="0">
                <a:solidFill>
                  <a:srgbClr val="FFCC00"/>
                </a:solidFill>
                <a:effectLst>
                  <a:outerShdw blurRad="38100" dist="38100" dir="2700000" algn="tl">
                    <a:srgbClr val="C0C0C0"/>
                  </a:outerShdw>
                </a:effectLst>
                <a:latin typeface="Times New Roman" pitchFamily="18" charset="0"/>
              </a:rPr>
              <a:t>density to impede convection so they convect independently</a:t>
            </a:r>
          </a:p>
          <a:p>
            <a:pPr lvl="1">
              <a:spcBef>
                <a:spcPct val="0"/>
              </a:spcBef>
              <a:defRPr/>
            </a:pPr>
            <a:endParaRPr lang="en-US" sz="2400" b="1" smtClean="0">
              <a:solidFill>
                <a:srgbClr val="FFCC00"/>
              </a:solidFill>
              <a:effectLst>
                <a:outerShdw blurRad="38100" dist="38100" dir="2700000" algn="tl">
                  <a:srgbClr val="C0C0C0"/>
                </a:outerShdw>
              </a:effectLst>
              <a:latin typeface="Times New Roman" pitchFamily="18" charset="0"/>
            </a:endParaRPr>
          </a:p>
          <a:p>
            <a:pPr>
              <a:spcBef>
                <a:spcPct val="0"/>
              </a:spcBef>
              <a:defRPr/>
            </a:pPr>
            <a:r>
              <a:rPr lang="en-US" sz="1000" smtClean="0">
                <a:solidFill>
                  <a:srgbClr val="FFFF00"/>
                </a:solidFill>
              </a:rPr>
              <a:t>It is interesting to note that this concept of a layered mantle was initiated by the REE concentrations of oceanic basalts</a:t>
            </a:r>
          </a:p>
          <a:p>
            <a:pPr lvl="1">
              <a:defRPr/>
            </a:pPr>
            <a:r>
              <a:rPr lang="en-US" smtClean="0">
                <a:solidFill>
                  <a:srgbClr val="FF5050"/>
                </a:solidFill>
              </a:rPr>
              <a:t>Later support came from isotopes and geophysics</a:t>
            </a:r>
            <a:endParaRPr lang="en-US" sz="1000" smtClean="0">
              <a:solidFill>
                <a:srgbClr val="FFFF00"/>
              </a:solidFill>
            </a:endParaRPr>
          </a:p>
        </p:txBody>
      </p:sp>
    </p:spTree>
    <p:extLst>
      <p:ext uri="{BB962C8B-B14F-4D97-AF65-F5344CB8AC3E}">
        <p14:creationId xmlns:p14="http://schemas.microsoft.com/office/powerpoint/2010/main" val="65200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4155E0-1AA2-4849-9685-D55B02C4B4AC}" type="slidenum">
              <a:rPr lang="en-US" altLang="nb-NO" sz="1200"/>
              <a:pPr/>
              <a:t>37</a:t>
            </a:fld>
            <a:endParaRPr lang="en-US" altLang="nb-NO"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We have now created a primary magma by partial melting of the mantle</a:t>
            </a:r>
          </a:p>
          <a:p>
            <a:pPr lvl="1">
              <a:buFontTx/>
              <a:buChar char="•"/>
            </a:pPr>
            <a:r>
              <a:rPr lang="en-US" altLang="nb-NO" smtClean="0">
                <a:latin typeface="Times New Roman" panose="02020603050405020304" pitchFamily="18" charset="0"/>
              </a:rPr>
              <a:t>It is a </a:t>
            </a:r>
            <a:r>
              <a:rPr lang="en-US" altLang="nb-NO" smtClean="0">
                <a:solidFill>
                  <a:srgbClr val="00CC00"/>
                </a:solidFill>
                <a:latin typeface="Times New Roman" panose="02020603050405020304" pitchFamily="18" charset="0"/>
              </a:rPr>
              <a:t>basalt</a:t>
            </a:r>
          </a:p>
          <a:p>
            <a:r>
              <a:rPr lang="en-US" altLang="nb-NO" smtClean="0">
                <a:latin typeface="Times New Roman" panose="02020603050405020304" pitchFamily="18" charset="0"/>
              </a:rPr>
              <a:t>Can we get the diversity of igneous rocks that we find at the surface from this parent?</a:t>
            </a:r>
          </a:p>
          <a:p>
            <a:pPr lvl="1">
              <a:lnSpc>
                <a:spcPct val="140000"/>
              </a:lnSpc>
              <a:buFontTx/>
              <a:buChar char="•"/>
            </a:pPr>
            <a:r>
              <a:rPr lang="en-US" altLang="nb-NO" smtClean="0">
                <a:latin typeface="Times New Roman" panose="02020603050405020304" pitchFamily="18" charset="0"/>
              </a:rPr>
              <a:t>If so, how?</a:t>
            </a:r>
          </a:p>
          <a:p>
            <a:pPr lvl="1">
              <a:lnSpc>
                <a:spcPct val="140000"/>
              </a:lnSpc>
              <a:buFontTx/>
              <a:buChar char="•"/>
            </a:pPr>
            <a:r>
              <a:rPr lang="en-US" altLang="nb-NO" smtClean="0">
                <a:latin typeface="Times New Roman" panose="02020603050405020304" pitchFamily="18" charset="0"/>
              </a:rPr>
              <a:t>If not, what other process(es) are necessary?</a:t>
            </a:r>
          </a:p>
        </p:txBody>
      </p:sp>
    </p:spTree>
    <p:extLst>
      <p:ext uri="{BB962C8B-B14F-4D97-AF65-F5344CB8AC3E}">
        <p14:creationId xmlns:p14="http://schemas.microsoft.com/office/powerpoint/2010/main" val="211601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cs typeface="Times New Roman" panose="02020603050405020304" pitchFamily="18" charset="0"/>
              </a:rPr>
              <a:t>(a third, minor, one is hi-Al, or calc-alk basalt &amp; will be discussed later)</a:t>
            </a:r>
            <a:r>
              <a:rPr lang="en-US" altLang="nb-NO" smtClean="0"/>
              <a:t> </a:t>
            </a:r>
          </a:p>
        </p:txBody>
      </p:sp>
    </p:spTree>
    <p:extLst>
      <p:ext uri="{BB962C8B-B14F-4D97-AF65-F5344CB8AC3E}">
        <p14:creationId xmlns:p14="http://schemas.microsoft.com/office/powerpoint/2010/main" val="3720467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C0ED7C-8E67-40B9-83EA-FE43B1E18121}" type="slidenum">
              <a:rPr lang="en-US" altLang="nb-NO" sz="1200"/>
              <a:pPr/>
              <a:t>38</a:t>
            </a:fld>
            <a:endParaRPr lang="en-US" altLang="nb-NO"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103401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187E20-EF4B-48F6-9520-62DC43C84ED8}" type="slidenum">
              <a:rPr lang="en-US" altLang="nb-NO" sz="1200"/>
              <a:pPr/>
              <a:t>39</a:t>
            </a:fld>
            <a:endParaRPr lang="en-US" altLang="nb-NO"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z="1000" smtClean="0">
                <a:solidFill>
                  <a:srgbClr val="00CC00"/>
                </a:solidFill>
                <a:latin typeface="Times New Roman" panose="02020603050405020304" pitchFamily="18" charset="0"/>
              </a:rPr>
              <a:t>1. </a:t>
            </a:r>
            <a:r>
              <a:rPr lang="en-US" altLang="nb-NO" sz="1000" b="1" smtClean="0">
                <a:solidFill>
                  <a:srgbClr val="00CC00"/>
                </a:solidFill>
                <a:latin typeface="Times New Roman" panose="02020603050405020304" pitchFamily="18" charset="0"/>
              </a:rPr>
              <a:t>Creates a compositional difference</a:t>
            </a:r>
            <a:r>
              <a:rPr lang="en-US" altLang="nb-NO" sz="1000" smtClean="0">
                <a:latin typeface="Times New Roman" panose="02020603050405020304" pitchFamily="18" charset="0"/>
              </a:rPr>
              <a:t> in one or more phases as elements partition themselves in response to a change in an intensive variable, such as pressure, temperature, or composition</a:t>
            </a:r>
          </a:p>
          <a:p>
            <a:pPr lvl="1">
              <a:spcBef>
                <a:spcPts val="600"/>
              </a:spcBef>
            </a:pPr>
            <a:r>
              <a:rPr lang="en-US" altLang="nb-NO" smtClean="0">
                <a:latin typeface="Times New Roman" panose="02020603050405020304" pitchFamily="18" charset="0"/>
              </a:rPr>
              <a:t>This will determine the </a:t>
            </a:r>
            <a:r>
              <a:rPr lang="en-US" altLang="nb-NO" b="1" smtClean="0">
                <a:solidFill>
                  <a:srgbClr val="00CC00"/>
                </a:solidFill>
                <a:latin typeface="Times New Roman" panose="02020603050405020304" pitchFamily="18" charset="0"/>
              </a:rPr>
              <a:t>trend</a:t>
            </a:r>
            <a:r>
              <a:rPr lang="en-US" altLang="nb-NO" smtClean="0">
                <a:latin typeface="Times New Roman" panose="02020603050405020304" pitchFamily="18" charset="0"/>
              </a:rPr>
              <a:t> of the differentiation process</a:t>
            </a:r>
            <a:endParaRPr lang="en-US" altLang="nb-NO" sz="1000" smtClean="0">
              <a:latin typeface="Times New Roman" panose="02020603050405020304" pitchFamily="18" charset="0"/>
            </a:endParaRPr>
          </a:p>
          <a:p>
            <a:pPr>
              <a:spcBef>
                <a:spcPts val="600"/>
              </a:spcBef>
            </a:pPr>
            <a:r>
              <a:rPr lang="en-US" altLang="nb-NO" sz="1000" smtClean="0">
                <a:solidFill>
                  <a:srgbClr val="00CC00"/>
                </a:solidFill>
                <a:latin typeface="Times New Roman" panose="02020603050405020304" pitchFamily="18" charset="0"/>
              </a:rPr>
              <a:t>2.  </a:t>
            </a:r>
            <a:r>
              <a:rPr lang="en-US" altLang="nb-NO" sz="1000" b="1" smtClean="0">
                <a:solidFill>
                  <a:srgbClr val="00CC00"/>
                </a:solidFill>
                <a:latin typeface="Times New Roman" panose="02020603050405020304" pitchFamily="18" charset="0"/>
              </a:rPr>
              <a:t>Preserves</a:t>
            </a:r>
            <a:r>
              <a:rPr lang="en-US" altLang="nb-NO" sz="1000" smtClean="0">
                <a:latin typeface="Times New Roman" panose="02020603050405020304" pitchFamily="18" charset="0"/>
              </a:rPr>
              <a:t> the chemical difference by </a:t>
            </a:r>
            <a:r>
              <a:rPr lang="en-US" altLang="nb-NO" sz="1000" b="1" smtClean="0">
                <a:solidFill>
                  <a:srgbClr val="00CC00"/>
                </a:solidFill>
                <a:latin typeface="Times New Roman" panose="02020603050405020304" pitchFamily="18" charset="0"/>
              </a:rPr>
              <a:t>segregating</a:t>
            </a:r>
            <a:r>
              <a:rPr lang="en-US" altLang="nb-NO" sz="1000" smtClean="0">
                <a:latin typeface="Times New Roman" panose="02020603050405020304" pitchFamily="18" charset="0"/>
              </a:rPr>
              <a:t> (or </a:t>
            </a:r>
            <a:r>
              <a:rPr lang="en-US" altLang="nb-NO" sz="1000" b="1" smtClean="0">
                <a:solidFill>
                  <a:srgbClr val="00CC00"/>
                </a:solidFill>
                <a:latin typeface="Times New Roman" panose="02020603050405020304" pitchFamily="18" charset="0"/>
              </a:rPr>
              <a:t>fractionating</a:t>
            </a:r>
            <a:r>
              <a:rPr lang="en-US" altLang="nb-NO" sz="1000" smtClean="0">
                <a:latin typeface="Times New Roman" panose="02020603050405020304" pitchFamily="18" charset="0"/>
              </a:rPr>
              <a:t>) the chemically distinct portions so that they may either form a rock, or continue to evolve as separate systems</a:t>
            </a:r>
          </a:p>
          <a:p>
            <a:pPr lvl="1">
              <a:spcBef>
                <a:spcPts val="600"/>
              </a:spcBef>
            </a:pPr>
            <a:r>
              <a:rPr lang="en-US" altLang="nb-NO" smtClean="0">
                <a:latin typeface="Times New Roman" panose="02020603050405020304" pitchFamily="18" charset="0"/>
              </a:rPr>
              <a:t>The effectiveness of the fractionation process determines </a:t>
            </a:r>
            <a:r>
              <a:rPr lang="en-US" altLang="nb-NO" b="1" smtClean="0">
                <a:solidFill>
                  <a:srgbClr val="00CC00"/>
                </a:solidFill>
                <a:latin typeface="Times New Roman" panose="02020603050405020304" pitchFamily="18" charset="0"/>
              </a:rPr>
              <a:t>extent</a:t>
            </a:r>
            <a:r>
              <a:rPr lang="en-US" altLang="nb-NO" smtClean="0">
                <a:latin typeface="Times New Roman" panose="02020603050405020304" pitchFamily="18" charset="0"/>
              </a:rPr>
              <a:t> of differentiation proceeds along a particular trend</a:t>
            </a:r>
            <a:endParaRPr lang="en-US" altLang="nb-NO" sz="1000" smtClean="0">
              <a:latin typeface="Times New Roman" panose="02020603050405020304" pitchFamily="18" charset="0"/>
            </a:endParaRPr>
          </a:p>
          <a:p>
            <a:endParaRPr lang="en-US" altLang="nb-NO" smtClean="0">
              <a:latin typeface="Times New Roman" panose="02020603050405020304" pitchFamily="18" charset="0"/>
            </a:endParaRPr>
          </a:p>
          <a:p>
            <a:pPr>
              <a:spcBef>
                <a:spcPts val="600"/>
              </a:spcBef>
            </a:pPr>
            <a:r>
              <a:rPr lang="en-US" altLang="nb-NO" smtClean="0">
                <a:latin typeface="Times New Roman" panose="02020603050405020304" pitchFamily="18" charset="0"/>
              </a:rPr>
              <a:t>Most common: differentiation involving the </a:t>
            </a:r>
            <a:r>
              <a:rPr lang="en-US" altLang="nb-NO" b="1" smtClean="0">
                <a:latin typeface="Times New Roman" panose="02020603050405020304" pitchFamily="18" charset="0"/>
              </a:rPr>
              <a:t>physical separation</a:t>
            </a:r>
            <a:r>
              <a:rPr lang="en-US" altLang="nb-NO" smtClean="0">
                <a:latin typeface="Times New Roman" panose="02020603050405020304" pitchFamily="18" charset="0"/>
              </a:rPr>
              <a:t> of </a:t>
            </a:r>
            <a:r>
              <a:rPr lang="en-US" altLang="nb-NO" smtClean="0">
                <a:solidFill>
                  <a:srgbClr val="00CC00"/>
                </a:solidFill>
                <a:latin typeface="Times New Roman" panose="02020603050405020304" pitchFamily="18" charset="0"/>
              </a:rPr>
              <a:t>phases</a:t>
            </a:r>
            <a:r>
              <a:rPr lang="en-US" altLang="nb-NO" smtClean="0">
                <a:latin typeface="Times New Roman" panose="02020603050405020304" pitchFamily="18" charset="0"/>
              </a:rPr>
              <a:t> in multi-phase systems</a:t>
            </a:r>
          </a:p>
          <a:p>
            <a:pPr>
              <a:spcBef>
                <a:spcPts val="600"/>
              </a:spcBef>
            </a:pPr>
            <a:r>
              <a:rPr lang="en-US" altLang="nb-NO" smtClean="0">
                <a:latin typeface="Times New Roman" panose="02020603050405020304" pitchFamily="18" charset="0"/>
              </a:rPr>
              <a:t>	The </a:t>
            </a:r>
            <a:r>
              <a:rPr lang="en-US" altLang="nb-NO" smtClean="0">
                <a:solidFill>
                  <a:srgbClr val="00CC00"/>
                </a:solidFill>
                <a:latin typeface="Times New Roman" panose="02020603050405020304" pitchFamily="18" charset="0"/>
              </a:rPr>
              <a:t>effectiveness</a:t>
            </a:r>
            <a:r>
              <a:rPr lang="en-US" altLang="nb-NO" smtClean="0">
                <a:latin typeface="Times New Roman" panose="02020603050405020304" pitchFamily="18" charset="0"/>
              </a:rPr>
              <a:t> depends upon </a:t>
            </a:r>
            <a:r>
              <a:rPr lang="en-US" altLang="nb-NO" b="1" smtClean="0">
                <a:solidFill>
                  <a:srgbClr val="00CC00"/>
                </a:solidFill>
                <a:latin typeface="Times New Roman" panose="02020603050405020304" pitchFamily="18" charset="0"/>
              </a:rPr>
              <a:t>contrasts</a:t>
            </a:r>
            <a:r>
              <a:rPr lang="en-US" altLang="nb-NO" b="1" smtClean="0">
                <a:latin typeface="Times New Roman" panose="02020603050405020304" pitchFamily="18" charset="0"/>
              </a:rPr>
              <a:t> in physical properties</a:t>
            </a:r>
            <a:r>
              <a:rPr lang="en-US" altLang="nb-NO" smtClean="0">
                <a:latin typeface="Times New Roman" panose="02020603050405020304" pitchFamily="18" charset="0"/>
              </a:rPr>
              <a:t> such as density, viscosity, diffusivity, and size/shape</a:t>
            </a:r>
          </a:p>
          <a:p>
            <a:pPr>
              <a:spcBef>
                <a:spcPts val="600"/>
              </a:spcBef>
            </a:pPr>
            <a:r>
              <a:rPr lang="en-US" altLang="nb-NO" smtClean="0">
                <a:latin typeface="Times New Roman" panose="02020603050405020304" pitchFamily="18" charset="0"/>
              </a:rPr>
              <a:t>	The </a:t>
            </a:r>
            <a:r>
              <a:rPr lang="en-US" altLang="nb-NO" smtClean="0">
                <a:solidFill>
                  <a:srgbClr val="00CC00"/>
                </a:solidFill>
                <a:latin typeface="Times New Roman" panose="02020603050405020304" pitchFamily="18" charset="0"/>
              </a:rPr>
              <a:t>energy</a:t>
            </a:r>
            <a:r>
              <a:rPr lang="en-US" altLang="nb-NO" smtClean="0">
                <a:latin typeface="Times New Roman" panose="02020603050405020304" pitchFamily="18" charset="0"/>
              </a:rPr>
              <a:t> is usually </a:t>
            </a:r>
            <a:r>
              <a:rPr lang="en-US" altLang="nb-NO" b="1" smtClean="0">
                <a:latin typeface="Times New Roman" panose="02020603050405020304" pitchFamily="18" charset="0"/>
              </a:rPr>
              <a:t>thermal</a:t>
            </a:r>
            <a:r>
              <a:rPr lang="en-US" altLang="nb-NO" smtClean="0">
                <a:latin typeface="Times New Roman" panose="02020603050405020304" pitchFamily="18" charset="0"/>
              </a:rPr>
              <a:t> or </a:t>
            </a:r>
            <a:r>
              <a:rPr lang="en-US" altLang="nb-NO" b="1" smtClean="0">
                <a:latin typeface="Times New Roman" panose="02020603050405020304" pitchFamily="18" charset="0"/>
              </a:rPr>
              <a:t>gravitational</a:t>
            </a:r>
          </a:p>
          <a:p>
            <a:pPr>
              <a:spcBef>
                <a:spcPts val="600"/>
              </a:spcBef>
            </a:pPr>
            <a:r>
              <a:rPr lang="en-US" altLang="nb-NO" smtClean="0">
                <a:latin typeface="Times New Roman" panose="02020603050405020304" pitchFamily="18" charset="0"/>
              </a:rPr>
              <a:t>The </a:t>
            </a:r>
            <a:r>
              <a:rPr lang="en-US" altLang="nb-NO" smtClean="0">
                <a:solidFill>
                  <a:srgbClr val="00CC00"/>
                </a:solidFill>
                <a:latin typeface="Times New Roman" panose="02020603050405020304" pitchFamily="18" charset="0"/>
              </a:rPr>
              <a:t>phases</a:t>
            </a:r>
            <a:r>
              <a:rPr lang="en-US" altLang="nb-NO" smtClean="0">
                <a:latin typeface="Times New Roman" panose="02020603050405020304" pitchFamily="18" charset="0"/>
              </a:rPr>
              <a:t> that are fractionated in magmatic systems can be either liquid-solid, liquid-liquid, or liquid-vapor</a:t>
            </a:r>
          </a:p>
        </p:txBody>
      </p:sp>
    </p:spTree>
    <p:extLst>
      <p:ext uri="{BB962C8B-B14F-4D97-AF65-F5344CB8AC3E}">
        <p14:creationId xmlns:p14="http://schemas.microsoft.com/office/powerpoint/2010/main" val="1941801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C7CB66-D1CA-4F07-83D5-10A2D1650A98}" type="slidenum">
              <a:rPr lang="en-US" altLang="nb-NO" sz="1200"/>
              <a:pPr/>
              <a:t>41</a:t>
            </a:fld>
            <a:endParaRPr lang="en-US" altLang="nb-NO"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nb-NO" smtClean="0">
                <a:latin typeface="Times New Roman" panose="02020603050405020304" pitchFamily="18" charset="0"/>
              </a:rPr>
              <a:t>Involves the partitioning of chemical constituents</a:t>
            </a:r>
          </a:p>
          <a:p>
            <a:pPr lvl="1"/>
            <a:r>
              <a:rPr lang="en-US" altLang="nb-NO" smtClean="0">
                <a:latin typeface="Times New Roman" panose="02020603050405020304" pitchFamily="18" charset="0"/>
              </a:rPr>
              <a:t>Can produce a variety of melt compositions from a single source</a:t>
            </a:r>
          </a:p>
          <a:p>
            <a:r>
              <a:rPr lang="en-US" altLang="nb-NO" sz="1000" smtClean="0">
                <a:latin typeface="Times New Roman" panose="02020603050405020304" pitchFamily="18" charset="0"/>
              </a:rPr>
              <a:t>Discussed already, only recap here</a:t>
            </a:r>
            <a:endParaRPr lang="en-US" altLang="nb-NO" smtClean="0">
              <a:latin typeface="Times New Roman" panose="02020603050405020304" pitchFamily="18" charset="0"/>
            </a:endParaRP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1068938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739DED-2C7B-4433-A631-A08592C29EEF}" type="slidenum">
              <a:rPr lang="en-US" altLang="nb-NO" sz="1200"/>
              <a:pPr/>
              <a:t>42</a:t>
            </a:fld>
            <a:endParaRPr lang="en-US" altLang="nb-NO"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5000"/>
              </a:spcBef>
            </a:pPr>
            <a:r>
              <a:rPr lang="en-US" altLang="nb-NO" sz="1000" b="1" smtClean="0">
                <a:solidFill>
                  <a:srgbClr val="00CC00"/>
                </a:solidFill>
                <a:latin typeface="Times New Roman" panose="02020603050405020304" pitchFamily="18" charset="0"/>
              </a:rPr>
              <a:t>Trace element</a:t>
            </a:r>
            <a:r>
              <a:rPr lang="en-US" altLang="nb-NO" sz="1000" b="1" smtClean="0">
                <a:latin typeface="Times New Roman" panose="02020603050405020304" pitchFamily="18" charset="0"/>
              </a:rPr>
              <a:t> behavior</a:t>
            </a:r>
            <a:r>
              <a:rPr lang="en-US" altLang="nb-NO" sz="1000" smtClean="0">
                <a:latin typeface="Times New Roman" panose="02020603050405020304" pitchFamily="18" charset="0"/>
              </a:rPr>
              <a:t> (Chapter 9): several models for crystallization and melting (batch melting, Rayleigh fractional melting...)</a:t>
            </a:r>
          </a:p>
          <a:p>
            <a:pPr>
              <a:spcBef>
                <a:spcPct val="55000"/>
              </a:spcBef>
            </a:pPr>
            <a:r>
              <a:rPr lang="en-US" altLang="nb-NO" sz="1000" smtClean="0">
                <a:latin typeface="Times New Roman" panose="02020603050405020304" pitchFamily="18" charset="0"/>
              </a:rPr>
              <a:t>X of a melt produced by partial melting of a particular source is a function of the </a:t>
            </a:r>
            <a:r>
              <a:rPr lang="en-US" altLang="nb-NO" sz="1000" b="1" smtClean="0">
                <a:solidFill>
                  <a:srgbClr val="00CC00"/>
                </a:solidFill>
                <a:latin typeface="Times New Roman" panose="02020603050405020304" pitchFamily="18" charset="0"/>
              </a:rPr>
              <a:t>pressure</a:t>
            </a:r>
            <a:r>
              <a:rPr lang="en-US" altLang="nb-NO" sz="1000" smtClean="0">
                <a:latin typeface="Times New Roman" panose="02020603050405020304" pitchFamily="18" charset="0"/>
              </a:rPr>
              <a:t>, </a:t>
            </a:r>
            <a:r>
              <a:rPr lang="en-US" altLang="nb-NO" sz="1000" b="1" smtClean="0">
                <a:solidFill>
                  <a:srgbClr val="00CC00"/>
                </a:solidFill>
                <a:latin typeface="Times New Roman" panose="02020603050405020304" pitchFamily="18" charset="0"/>
              </a:rPr>
              <a:t>temperature</a:t>
            </a:r>
            <a:r>
              <a:rPr lang="en-US" altLang="nb-NO" sz="1000" smtClean="0">
                <a:latin typeface="Times New Roman" panose="02020603050405020304" pitchFamily="18" charset="0"/>
              </a:rPr>
              <a:t> (the </a:t>
            </a:r>
            <a:r>
              <a:rPr lang="en-US" altLang="nb-NO" sz="1000" smtClean="0">
                <a:solidFill>
                  <a:srgbClr val="00CC00"/>
                </a:solidFill>
                <a:latin typeface="Times New Roman" panose="02020603050405020304" pitchFamily="18" charset="0"/>
              </a:rPr>
              <a:t>fraction</a:t>
            </a:r>
            <a:r>
              <a:rPr lang="en-US" altLang="nb-NO" sz="1000" smtClean="0">
                <a:latin typeface="Times New Roman" panose="02020603050405020304" pitchFamily="18" charset="0"/>
              </a:rPr>
              <a:t> of the source that is melted)</a:t>
            </a:r>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66734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4569A7-8DAC-482A-BCB2-532E779A3ABD}" type="slidenum">
              <a:rPr lang="en-US" altLang="nb-NO" sz="1200"/>
              <a:pPr/>
              <a:t>43</a:t>
            </a:fld>
            <a:endParaRPr lang="en-US" altLang="nb-NO"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2193407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AD82EB-A79A-4A6D-AB1A-E069C0C3901F}" type="slidenum">
              <a:rPr lang="en-US" altLang="nb-NO" sz="1200"/>
              <a:pPr/>
              <a:t>44</a:t>
            </a:fld>
            <a:endParaRPr lang="en-US" altLang="nb-NO" sz="1200"/>
          </a:p>
        </p:txBody>
      </p:sp>
      <p:sp>
        <p:nvSpPr>
          <p:cNvPr id="66563"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a:spcBef>
                <a:spcPct val="50000"/>
              </a:spcBef>
              <a:defRPr/>
            </a:pPr>
            <a:r>
              <a:rPr lang="en-US" sz="2400" smtClean="0">
                <a:solidFill>
                  <a:srgbClr val="00CC00"/>
                </a:solidFill>
                <a:effectLst>
                  <a:outerShdw blurRad="38100" dist="38100" dir="2700000" algn="tl">
                    <a:srgbClr val="C0C0C0"/>
                  </a:outerShdw>
                </a:effectLst>
              </a:rPr>
              <a:t>Figure 11-1. </a:t>
            </a:r>
          </a:p>
          <a:p>
            <a:pPr>
              <a:spcBef>
                <a:spcPct val="50000"/>
              </a:spcBef>
              <a:defRPr/>
            </a:pPr>
            <a:r>
              <a:rPr lang="en-US" sz="2400" smtClean="0">
                <a:solidFill>
                  <a:srgbClr val="00CC00"/>
                </a:solidFill>
                <a:effectLst>
                  <a:outerShdw blurRad="38100" dist="38100" dir="2700000" algn="tl">
                    <a:srgbClr val="C0C0C0"/>
                  </a:outerShdw>
                </a:effectLst>
              </a:rPr>
              <a:t>	b.</a:t>
            </a:r>
            <a:r>
              <a:rPr lang="en-US" sz="2400" smtClean="0">
                <a:effectLst>
                  <a:outerShdw blurRad="38100" dist="38100" dir="2700000" algn="tl">
                    <a:srgbClr val="C0C0C0"/>
                  </a:outerShdw>
                </a:effectLst>
              </a:rPr>
              <a:t> When a melt has a low dihedral angle the surface energy of the melt </a:t>
            </a:r>
            <a:r>
              <a:rPr lang="en-US" sz="2400" smtClean="0">
                <a:effectLst>
                  <a:outerShdw blurRad="38100" dist="38100" dir="2700000" algn="tl">
                    <a:srgbClr val="C0C0C0"/>
                  </a:outerShdw>
                </a:effectLst>
                <a:sym typeface="Symbol" pitchFamily="18" charset="2"/>
              </a:rPr>
              <a:t> </a:t>
            </a:r>
            <a:r>
              <a:rPr lang="en-US" sz="2400" smtClean="0">
                <a:effectLst>
                  <a:outerShdw blurRad="38100" dist="38100" dir="2700000" algn="tl">
                    <a:srgbClr val="C0C0C0"/>
                  </a:outerShdw>
                </a:effectLst>
              </a:rPr>
              <a:t>that of the minerals, and melt tends to “wet” the surfaces and form a continuous network </a:t>
            </a:r>
          </a:p>
          <a:p>
            <a:pPr>
              <a:spcBef>
                <a:spcPct val="50000"/>
              </a:spcBef>
              <a:defRPr/>
            </a:pPr>
            <a:r>
              <a:rPr lang="en-US" sz="2400" smtClean="0">
                <a:effectLst>
                  <a:outerShdw blurRad="38100" dist="38100" dir="2700000" algn="tl">
                    <a:srgbClr val="C0C0C0"/>
                  </a:outerShdw>
                </a:effectLst>
              </a:rPr>
              <a:t>	c. Higher surface energy contrasts result in higher </a:t>
            </a:r>
            <a:r>
              <a:rPr lang="en-US" sz="2400" smtClean="0">
                <a:effectLst>
                  <a:outerShdw blurRad="38100" dist="38100" dir="2700000" algn="tl">
                    <a:srgbClr val="C0C0C0"/>
                  </a:outerShdw>
                </a:effectLst>
                <a:latin typeface="Symbol" pitchFamily="18" charset="2"/>
              </a:rPr>
              <a:t>theta</a:t>
            </a:r>
            <a:r>
              <a:rPr lang="en-US" sz="2400" smtClean="0">
                <a:effectLst>
                  <a:outerShdw blurRad="38100" dist="38100" dir="2700000" algn="tl">
                    <a:srgbClr val="C0C0C0"/>
                  </a:outerShdw>
                </a:effectLst>
              </a:rPr>
              <a:t> and isolated melt droplets</a:t>
            </a:r>
          </a:p>
          <a:p>
            <a:pPr algn="just">
              <a:spcBef>
                <a:spcPts val="600"/>
              </a:spcBef>
              <a:defRPr/>
            </a:pPr>
            <a:r>
              <a:rPr lang="en-US" sz="1000" smtClean="0">
                <a:solidFill>
                  <a:srgbClr val="00CC00"/>
                </a:solidFill>
              </a:rPr>
              <a:t>Mafic</a:t>
            </a:r>
            <a:r>
              <a:rPr lang="en-US" sz="1000" smtClean="0"/>
              <a:t> systems </a:t>
            </a:r>
            <a:r>
              <a:rPr lang="en-US" sz="1000" smtClean="0">
                <a:latin typeface="Symbol" pitchFamily="18" charset="2"/>
              </a:rPr>
              <a:t>theta</a:t>
            </a:r>
            <a:r>
              <a:rPr lang="en-US" sz="1000" smtClean="0"/>
              <a:t> &lt; 50</a:t>
            </a:r>
            <a:r>
              <a:rPr lang="en-US" sz="1000" baseline="30000" smtClean="0"/>
              <a:t>o		</a:t>
            </a:r>
            <a:r>
              <a:rPr lang="en-US" smtClean="0"/>
              <a:t>very small melt fractions should be extractable </a:t>
            </a:r>
          </a:p>
          <a:p>
            <a:pPr>
              <a:spcBef>
                <a:spcPts val="600"/>
              </a:spcBef>
              <a:defRPr/>
            </a:pPr>
            <a:r>
              <a:rPr lang="en-US" sz="1000" smtClean="0">
                <a:solidFill>
                  <a:srgbClr val="00CC00"/>
                </a:solidFill>
              </a:rPr>
              <a:t>Rhyolitic</a:t>
            </a:r>
            <a:r>
              <a:rPr lang="en-US" sz="1000" smtClean="0"/>
              <a:t> melts may have higher angles (45-60</a:t>
            </a:r>
            <a:r>
              <a:rPr lang="en-US" sz="1000" baseline="30000" smtClean="0"/>
              <a:t>o</a:t>
            </a:r>
            <a:r>
              <a:rPr lang="en-US" sz="1000" smtClean="0"/>
              <a:t>)</a:t>
            </a:r>
          </a:p>
          <a:p>
            <a:pPr>
              <a:spcBef>
                <a:spcPts val="600"/>
              </a:spcBef>
              <a:defRPr/>
            </a:pPr>
            <a:r>
              <a:rPr lang="en-US" sz="1000" b="1" smtClean="0">
                <a:solidFill>
                  <a:srgbClr val="FF0066"/>
                </a:solidFill>
              </a:rPr>
              <a:t>Viscosity</a:t>
            </a:r>
            <a:r>
              <a:rPr lang="en-US" sz="1000" smtClean="0"/>
              <a:t> is also important in terms of segregation of a melt once a continuous network formed</a:t>
            </a:r>
          </a:p>
          <a:p>
            <a:pPr lvl="1">
              <a:spcBef>
                <a:spcPts val="600"/>
              </a:spcBef>
              <a:defRPr/>
            </a:pPr>
            <a:r>
              <a:rPr lang="en-US" sz="1000" smtClean="0"/>
              <a:t>The </a:t>
            </a:r>
            <a:r>
              <a:rPr lang="en-US" sz="1000" b="1" smtClean="0">
                <a:solidFill>
                  <a:srgbClr val="00CC00"/>
                </a:solidFill>
              </a:rPr>
              <a:t>critical melt fraction</a:t>
            </a:r>
            <a:r>
              <a:rPr lang="en-US" sz="1000" smtClean="0"/>
              <a:t> (or </a:t>
            </a:r>
            <a:r>
              <a:rPr lang="en-US" sz="1000" smtClean="0">
                <a:solidFill>
                  <a:srgbClr val="00CC00"/>
                </a:solidFill>
              </a:rPr>
              <a:t>rheological critical melt percentage, </a:t>
            </a:r>
            <a:r>
              <a:rPr lang="en-US" sz="1000" b="1" smtClean="0">
                <a:solidFill>
                  <a:srgbClr val="00CC00"/>
                </a:solidFill>
              </a:rPr>
              <a:t>RCMP</a:t>
            </a:r>
            <a:r>
              <a:rPr lang="en-US" sz="1000" smtClean="0"/>
              <a:t>): % melt at which a crystal-dominated, high viscosity granular framework gives way to a melt-dominated, lower viscosity suspension</a:t>
            </a:r>
          </a:p>
          <a:p>
            <a:pPr lvl="1">
              <a:spcBef>
                <a:spcPts val="600"/>
              </a:spcBef>
              <a:defRPr/>
            </a:pPr>
            <a:r>
              <a:rPr lang="en-US" sz="1000" smtClean="0"/>
              <a:t>Theoretical system of spheres: RCMP = 26% melt</a:t>
            </a:r>
          </a:p>
          <a:p>
            <a:pPr lvl="1">
              <a:spcBef>
                <a:spcPts val="600"/>
              </a:spcBef>
              <a:defRPr/>
            </a:pPr>
            <a:r>
              <a:rPr lang="en-US" sz="1000" smtClean="0"/>
              <a:t>Irregular shapes and variable sizes: RCMP may vary between 30-50% for </a:t>
            </a:r>
            <a:r>
              <a:rPr lang="en-US" sz="1000" smtClean="0">
                <a:solidFill>
                  <a:srgbClr val="00CC00"/>
                </a:solidFill>
              </a:rPr>
              <a:t>static</a:t>
            </a:r>
            <a:r>
              <a:rPr lang="en-US" sz="1000" smtClean="0"/>
              <a:t> situations involving granitic compositions</a:t>
            </a:r>
          </a:p>
          <a:p>
            <a:pPr>
              <a:spcBef>
                <a:spcPts val="600"/>
              </a:spcBef>
              <a:defRPr/>
            </a:pPr>
            <a:r>
              <a:rPr lang="en-US" sz="1000" smtClean="0"/>
              <a:t>But other factors may play a role</a:t>
            </a:r>
          </a:p>
          <a:p>
            <a:pPr>
              <a:spcBef>
                <a:spcPct val="50000"/>
              </a:spcBef>
              <a:defRPr/>
            </a:pPr>
            <a:endParaRPr lang="en-US" sz="2400" smtClean="0">
              <a:solidFill>
                <a:srgbClr val="00CC00"/>
              </a:solidFill>
              <a:effectLst>
                <a:outerShdw blurRad="38100" dist="38100" dir="2700000" algn="tl">
                  <a:srgbClr val="C0C0C0"/>
                </a:outerShdw>
              </a:effectLst>
            </a:endParaRPr>
          </a:p>
        </p:txBody>
      </p:sp>
    </p:spTree>
    <p:extLst>
      <p:ext uri="{BB962C8B-B14F-4D97-AF65-F5344CB8AC3E}">
        <p14:creationId xmlns:p14="http://schemas.microsoft.com/office/powerpoint/2010/main" val="428589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BA5378-50C4-4771-9913-EB886E74742F}" type="slidenum">
              <a:rPr lang="en-US" altLang="nb-NO" sz="1200"/>
              <a:pPr/>
              <a:t>45</a:t>
            </a:fld>
            <a:endParaRPr lang="en-US" altLang="nb-NO"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3000"/>
              </a:spcBef>
            </a:pPr>
            <a:r>
              <a:rPr lang="en-US" altLang="nb-NO" smtClean="0">
                <a:latin typeface="Times New Roman" panose="02020603050405020304" pitchFamily="18" charset="0"/>
              </a:rPr>
              <a:t>Chapters 6 and 7: effects of removing crystals as they formed (compared to equilibrium crystallization) on the </a:t>
            </a:r>
            <a:r>
              <a:rPr lang="en-US" altLang="nb-NO" smtClean="0">
                <a:solidFill>
                  <a:srgbClr val="00CC00"/>
                </a:solidFill>
                <a:latin typeface="Times New Roman" panose="02020603050405020304" pitchFamily="18" charset="0"/>
              </a:rPr>
              <a:t>liquid line of descent</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2231423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308581-54CD-4534-A05B-4DED2780FD25}" type="slidenum">
              <a:rPr lang="en-US" altLang="nb-NO" sz="1200"/>
              <a:pPr/>
              <a:t>46</a:t>
            </a:fld>
            <a:endParaRPr lang="en-US" altLang="nb-NO"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500"/>
              </a:spcBef>
            </a:pPr>
            <a:r>
              <a:rPr lang="en-US" altLang="nb-NO" sz="1400" smtClean="0">
                <a:solidFill>
                  <a:schemeClr val="tx2"/>
                </a:solidFill>
                <a:latin typeface="Times New Roman" panose="02020603050405020304" pitchFamily="18" charset="0"/>
              </a:rPr>
              <a:t>Observations</a:t>
            </a:r>
            <a:endParaRPr lang="en-US" altLang="nb-NO" smtClean="0">
              <a:latin typeface="Times New Roman" panose="02020603050405020304" pitchFamily="18" charset="0"/>
            </a:endParaRPr>
          </a:p>
          <a:p>
            <a:pPr lvl="1">
              <a:spcBef>
                <a:spcPts val="1500"/>
              </a:spcBef>
            </a:pPr>
            <a:r>
              <a:rPr lang="en-US" altLang="nb-NO" smtClean="0">
                <a:latin typeface="Times New Roman" panose="02020603050405020304" pitchFamily="18" charset="0"/>
              </a:rPr>
              <a:t>Sinking of crystals in experiments</a:t>
            </a:r>
          </a:p>
          <a:p>
            <a:pPr lvl="1">
              <a:spcBef>
                <a:spcPts val="1500"/>
              </a:spcBef>
            </a:pPr>
            <a:r>
              <a:rPr lang="en-US" altLang="nb-NO" smtClean="0">
                <a:latin typeface="Times New Roman" panose="02020603050405020304" pitchFamily="18" charset="0"/>
              </a:rPr>
              <a:t>Natural occurrences: plutons and </a:t>
            </a:r>
            <a:r>
              <a:rPr lang="en-US" altLang="nb-NO" smtClean="0">
                <a:solidFill>
                  <a:srgbClr val="00CC00"/>
                </a:solidFill>
                <a:latin typeface="Times New Roman" panose="02020603050405020304" pitchFamily="18" charset="0"/>
              </a:rPr>
              <a:t>cumulates</a:t>
            </a:r>
          </a:p>
        </p:txBody>
      </p:sp>
    </p:spTree>
    <p:extLst>
      <p:ext uri="{BB962C8B-B14F-4D97-AF65-F5344CB8AC3E}">
        <p14:creationId xmlns:p14="http://schemas.microsoft.com/office/powerpoint/2010/main" val="4105664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B161DC-1F18-4C6A-BCA6-C92FFEC82807}" type="slidenum">
              <a:rPr lang="en-US" altLang="nb-NO" sz="1200"/>
              <a:pPr/>
              <a:t>47</a:t>
            </a:fld>
            <a:endParaRPr lang="en-US" altLang="nb-NO"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790299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E72A1C-C327-48AA-B6FF-E97F7CCE57F7}" type="slidenum">
              <a:rPr lang="en-US" altLang="nb-NO" sz="1200"/>
              <a:pPr/>
              <a:t>48</a:t>
            </a:fld>
            <a:endParaRPr lang="en-US" altLang="nb-NO"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In addition to gravity settling there are two other mechanisms that facilitate the separation of crystals and liquid</a:t>
            </a:r>
          </a:p>
          <a:p>
            <a:pPr lvl="1"/>
            <a:r>
              <a:rPr lang="en-US" altLang="nb-NO" b="1" smtClean="0">
                <a:solidFill>
                  <a:srgbClr val="00CC00"/>
                </a:solidFill>
                <a:latin typeface="Times New Roman" panose="02020603050405020304" pitchFamily="18" charset="0"/>
              </a:rPr>
              <a:t>1. Compaction</a:t>
            </a:r>
            <a:r>
              <a:rPr lang="en-US" altLang="nb-NO" smtClean="0">
                <a:solidFill>
                  <a:srgbClr val="00CC00"/>
                </a:solidFill>
                <a:latin typeface="Times New Roman" panose="02020603050405020304" pitchFamily="18" charset="0"/>
              </a:rPr>
              <a:t> (</a:t>
            </a:r>
            <a:r>
              <a:rPr lang="en-US" altLang="nb-NO" smtClean="0">
                <a:latin typeface="Times New Roman" panose="02020603050405020304" pitchFamily="18" charset="0"/>
              </a:rPr>
              <a:t>mentioned in reference to partial melting) is also quite possible in crystal mushes that form as cumulates or suspended crystals</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321190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t>Multiple saturation implies that the liquid corresponding to the melted basalt in the experiment was in equilibrium with Ol + Cpx + Plag at 25 km depth</a:t>
            </a:r>
          </a:p>
          <a:p>
            <a:endParaRPr lang="en-US" altLang="nb-NO" smtClean="0"/>
          </a:p>
          <a:p>
            <a:r>
              <a:rPr lang="en-US" altLang="nb-NO" smtClean="0"/>
              <a:t>This is the appropriate mineralogy for a lherzolite at this depth</a:t>
            </a:r>
          </a:p>
        </p:txBody>
      </p:sp>
    </p:spTree>
    <p:extLst>
      <p:ext uri="{BB962C8B-B14F-4D97-AF65-F5344CB8AC3E}">
        <p14:creationId xmlns:p14="http://schemas.microsoft.com/office/powerpoint/2010/main" val="4217953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A66A99-6715-4EE2-AD5C-5AF0B2CCA529}" type="slidenum">
              <a:rPr lang="en-US" altLang="nb-NO" sz="1200"/>
              <a:pPr/>
              <a:t>49</a:t>
            </a:fld>
            <a:endParaRPr lang="en-US" altLang="nb-NO" sz="1200"/>
          </a:p>
        </p:txBody>
      </p:sp>
      <p:sp>
        <p:nvSpPr>
          <p:cNvPr id="81923"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pPr>
              <a:spcBef>
                <a:spcPct val="50000"/>
              </a:spcBef>
              <a:defRPr/>
            </a:pPr>
            <a:r>
              <a:rPr lang="en-US" sz="2400" smtClean="0">
                <a:effectLst>
                  <a:outerShdw blurRad="38100" dist="38100" dir="2700000" algn="tl">
                    <a:srgbClr val="C0C0C0"/>
                  </a:outerShdw>
                </a:effectLst>
              </a:rPr>
              <a:t>The motion of the magma past the stationary walls of the country rock creates shear in the viscous liquid</a:t>
            </a:r>
          </a:p>
          <a:p>
            <a:pPr>
              <a:spcBef>
                <a:spcPct val="50000"/>
              </a:spcBef>
              <a:defRPr/>
            </a:pPr>
            <a:r>
              <a:rPr lang="en-US" sz="2400" smtClean="0">
                <a:effectLst>
                  <a:outerShdw blurRad="38100" dist="38100" dir="2700000" algn="tl">
                    <a:srgbClr val="C0C0C0"/>
                  </a:outerShdw>
                </a:effectLst>
              </a:rPr>
              <a:t>Magma must flow around phenocrysts, thereby exerting pressure on them at constrictions where phenocrysts are near one another or the contact</a:t>
            </a:r>
          </a:p>
          <a:p>
            <a:pPr>
              <a:spcBef>
                <a:spcPct val="50000"/>
              </a:spcBef>
              <a:defRPr/>
            </a:pPr>
            <a:r>
              <a:rPr lang="en-US" sz="2400" smtClean="0">
                <a:solidFill>
                  <a:schemeClr val="tx2"/>
                </a:solidFill>
                <a:effectLst>
                  <a:outerShdw blurRad="38100" dist="38100" dir="2700000" algn="tl">
                    <a:srgbClr val="C0C0C0"/>
                  </a:outerShdw>
                </a:effectLst>
                <a:sym typeface="Symbol" pitchFamily="18" charset="2"/>
              </a:rPr>
              <a:t> </a:t>
            </a:r>
            <a:r>
              <a:rPr lang="en-US" sz="2400" smtClean="0">
                <a:solidFill>
                  <a:schemeClr val="tx2"/>
                </a:solidFill>
                <a:effectLst>
                  <a:outerShdw blurRad="38100" dist="38100" dir="2700000" algn="tl">
                    <a:srgbClr val="C0C0C0"/>
                  </a:outerShdw>
                </a:effectLst>
              </a:rPr>
              <a:t>grain dispersive pressure</a:t>
            </a:r>
            <a:r>
              <a:rPr lang="en-US" sz="2400" smtClean="0">
                <a:effectLst>
                  <a:outerShdw blurRad="38100" dist="38100" dir="2700000" algn="tl">
                    <a:srgbClr val="C0C0C0"/>
                  </a:outerShdw>
                </a:effectLst>
              </a:rPr>
              <a:t>, forcing the grains apart and away from the contact</a:t>
            </a:r>
          </a:p>
          <a:p>
            <a:pPr>
              <a:spcBef>
                <a:spcPct val="50000"/>
              </a:spcBef>
              <a:defRPr/>
            </a:pPr>
            <a:endParaRPr lang="en-US" sz="2400" smtClean="0">
              <a:effectLst>
                <a:outerShdw blurRad="38100" dist="38100" dir="2700000" algn="tl">
                  <a:srgbClr val="C0C0C0"/>
                </a:outerShdw>
              </a:effectLst>
            </a:endParaRPr>
          </a:p>
          <a:p>
            <a:pPr>
              <a:spcBef>
                <a:spcPct val="50000"/>
              </a:spcBef>
              <a:defRPr/>
            </a:pPr>
            <a:r>
              <a:rPr lang="en-US" sz="2400" b="1" smtClean="0">
                <a:effectLst>
                  <a:outerShdw blurRad="38100" dist="38100" dir="2700000" algn="tl">
                    <a:srgbClr val="C0C0C0"/>
                  </a:outerShdw>
                </a:effectLst>
              </a:rPr>
              <a:t>This is probably a relatively minor effect</a:t>
            </a:r>
          </a:p>
        </p:txBody>
      </p:sp>
    </p:spTree>
    <p:extLst>
      <p:ext uri="{BB962C8B-B14F-4D97-AF65-F5344CB8AC3E}">
        <p14:creationId xmlns:p14="http://schemas.microsoft.com/office/powerpoint/2010/main" val="1048759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8E77DF-6A83-4539-B44C-C1E4922B283A}" type="slidenum">
              <a:rPr lang="en-US" altLang="nb-NO" sz="1200"/>
              <a:pPr/>
              <a:t>50</a:t>
            </a:fld>
            <a:endParaRPr lang="en-US" altLang="nb-NO" sz="1200"/>
          </a:p>
        </p:txBody>
      </p:sp>
      <p:sp>
        <p:nvSpPr>
          <p:cNvPr id="71683"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pPr>
              <a:spcBef>
                <a:spcPct val="50000"/>
              </a:spcBef>
              <a:defRPr/>
            </a:pPr>
            <a:r>
              <a:rPr lang="en-US" sz="2000" smtClean="0">
                <a:effectLst>
                  <a:outerShdw blurRad="38100" dist="38100" dir="2700000" algn="tl">
                    <a:srgbClr val="C0C0C0"/>
                  </a:outerShdw>
                </a:effectLst>
              </a:rPr>
              <a:t>1959 Kilauea lavas in Hawaii</a:t>
            </a:r>
          </a:p>
          <a:p>
            <a:pPr>
              <a:spcBef>
                <a:spcPct val="50000"/>
              </a:spcBef>
              <a:defRPr/>
            </a:pPr>
            <a:r>
              <a:rPr lang="en-US" sz="2000" smtClean="0">
                <a:effectLst>
                  <a:outerShdw blurRad="38100" dist="38100" dir="2700000" algn="tl">
                    <a:srgbClr val="C0C0C0"/>
                  </a:outerShdw>
                </a:effectLst>
              </a:rPr>
              <a:t>The parent magma (asterisks) was estimated from the most primitive </a:t>
            </a:r>
            <a:r>
              <a:rPr lang="en-US" sz="2000" b="1" smtClean="0">
                <a:solidFill>
                  <a:srgbClr val="00CC00"/>
                </a:solidFill>
                <a:effectLst>
                  <a:outerShdw blurRad="38100" dist="38100" dir="2700000" algn="tl">
                    <a:srgbClr val="C0C0C0"/>
                  </a:outerShdw>
                </a:effectLst>
              </a:rPr>
              <a:t>glass</a:t>
            </a:r>
            <a:r>
              <a:rPr lang="en-US" sz="2000" smtClean="0">
                <a:effectLst>
                  <a:outerShdw blurRad="38100" dist="38100" dir="2700000" algn="tl">
                    <a:srgbClr val="C0C0C0"/>
                  </a:outerShdw>
                </a:effectLst>
              </a:rPr>
              <a:t> found</a:t>
            </a:r>
          </a:p>
          <a:p>
            <a:pPr>
              <a:spcBef>
                <a:spcPct val="50000"/>
              </a:spcBef>
              <a:defRPr/>
            </a:pPr>
            <a:r>
              <a:rPr lang="en-US" sz="2000" smtClean="0">
                <a:effectLst>
                  <a:outerShdw blurRad="38100" dist="38100" dir="2700000" algn="tl">
                    <a:srgbClr val="C0C0C0"/>
                  </a:outerShdw>
                </a:effectLst>
              </a:rPr>
              <a:t>Variation accounted for by </a:t>
            </a:r>
            <a:r>
              <a:rPr lang="en-US" sz="2000" b="1" smtClean="0">
                <a:solidFill>
                  <a:schemeClr val="tx2"/>
                </a:solidFill>
                <a:effectLst>
                  <a:outerShdw blurRad="38100" dist="38100" dir="2700000" algn="tl">
                    <a:srgbClr val="C0C0C0"/>
                  </a:outerShdw>
                </a:effectLst>
              </a:rPr>
              <a:t>extraction</a:t>
            </a:r>
            <a:r>
              <a:rPr lang="en-US" sz="2000" smtClean="0">
                <a:effectLst>
                  <a:outerShdw blurRad="38100" dist="38100" dir="2700000" algn="tl">
                    <a:srgbClr val="C0C0C0"/>
                  </a:outerShdw>
                </a:effectLst>
              </a:rPr>
              <a:t> and </a:t>
            </a:r>
            <a:r>
              <a:rPr lang="en-US" sz="2000" b="1" smtClean="0">
                <a:solidFill>
                  <a:schemeClr val="tx2"/>
                </a:solidFill>
                <a:effectLst>
                  <a:outerShdw blurRad="38100" dist="38100" dir="2700000" algn="tl">
                    <a:srgbClr val="C0C0C0"/>
                  </a:outerShdw>
                </a:effectLst>
              </a:rPr>
              <a:t>accumulation</a:t>
            </a:r>
            <a:r>
              <a:rPr lang="en-US" sz="2000" smtClean="0">
                <a:effectLst>
                  <a:outerShdw blurRad="38100" dist="38100" dir="2700000" algn="tl">
                    <a:srgbClr val="C0C0C0"/>
                  </a:outerShdw>
                </a:effectLst>
              </a:rPr>
              <a:t> of olivine phenocrysts</a:t>
            </a:r>
          </a:p>
          <a:p>
            <a:pPr>
              <a:spcBef>
                <a:spcPct val="50000"/>
              </a:spcBef>
              <a:defRPr/>
            </a:pPr>
            <a:r>
              <a:rPr lang="en-US" sz="2000" b="1" smtClean="0">
                <a:effectLst>
                  <a:outerShdw blurRad="38100" dist="38100" dir="2700000" algn="tl">
                    <a:srgbClr val="C0C0C0"/>
                  </a:outerShdw>
                </a:effectLst>
              </a:rPr>
              <a:t>Linear</a:t>
            </a:r>
            <a:r>
              <a:rPr lang="en-US" sz="2000" smtClean="0">
                <a:effectLst>
                  <a:outerShdw blurRad="38100" dist="38100" dir="2700000" algn="tl">
                    <a:srgbClr val="C0C0C0"/>
                  </a:outerShdw>
                </a:effectLst>
              </a:rPr>
              <a:t> fit is a good indicator of the process</a:t>
            </a:r>
          </a:p>
        </p:txBody>
      </p:sp>
    </p:spTree>
    <p:extLst>
      <p:ext uri="{BB962C8B-B14F-4D97-AF65-F5344CB8AC3E}">
        <p14:creationId xmlns:p14="http://schemas.microsoft.com/office/powerpoint/2010/main" val="243271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79FB6F-C5F4-4053-B289-D7982E51FBBF}" type="slidenum">
              <a:rPr lang="en-US" altLang="nb-NO" sz="1200"/>
              <a:pPr/>
              <a:t>51</a:t>
            </a:fld>
            <a:endParaRPr lang="en-US" altLang="nb-NO"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1493975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3336D2-BB5B-4758-8FF5-EA5027F4B4E8}" type="slidenum">
              <a:rPr lang="en-US" altLang="nb-NO" sz="1200"/>
              <a:pPr/>
              <a:t>52</a:t>
            </a:fld>
            <a:endParaRPr lang="en-US" altLang="nb-NO"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600"/>
              </a:spcBef>
            </a:pPr>
            <a:r>
              <a:rPr lang="en-US" altLang="nb-NO" smtClean="0">
                <a:latin typeface="Times New Roman" panose="02020603050405020304" pitchFamily="18" charset="0"/>
              </a:rPr>
              <a:t>Esp. increase in the size of the olivine field with decreasing pressure </a:t>
            </a:r>
            <a:r>
              <a:rPr lang="en-US" altLang="nb-NO" smtClean="0">
                <a:latin typeface="Times New Roman" panose="02020603050405020304" pitchFamily="18" charset="0"/>
                <a:sym typeface="Symbol" panose="05050102010706020507" pitchFamily="18" charset="2"/>
              </a:rPr>
              <a:t></a:t>
            </a:r>
            <a:r>
              <a:rPr lang="en-US" altLang="nb-NO" smtClean="0">
                <a:latin typeface="Times New Roman" panose="02020603050405020304" pitchFamily="18" charset="0"/>
              </a:rPr>
              <a:t> much more olivine forms as the melt composition follows the liquidus away from the olivine side of the phase diagram - see next frame</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1472145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0FB0F9-0104-45D2-BC47-24509ACEBB15}" type="slidenum">
              <a:rPr lang="en-US" altLang="nb-NO" sz="1200"/>
              <a:pPr/>
              <a:t>53</a:t>
            </a:fld>
            <a:endParaRPr lang="en-US" altLang="nb-NO"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z="900" smtClean="0">
                <a:latin typeface="Times New Roman" panose="02020603050405020304" pitchFamily="18" charset="0"/>
              </a:rPr>
              <a:t>Thus, the amount of olivine that crystallizes with a rising basaltic magma will be greater that the amount that forms during isobaric crystallization</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1337272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3F45B4-9937-4AC0-8A3F-9A36FA263385}" type="slidenum">
              <a:rPr lang="en-US" altLang="nb-NO" sz="1200"/>
              <a:pPr/>
              <a:t>54</a:t>
            </a:fld>
            <a:endParaRPr lang="en-US" altLang="nb-NO"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3054192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2DC0B7-8526-4F87-A1C8-28CC4F1AB732}" type="slidenum">
              <a:rPr lang="en-US" altLang="nb-NO" sz="1200"/>
              <a:pPr/>
              <a:t>55</a:t>
            </a:fld>
            <a:endParaRPr lang="en-US" altLang="nb-NO"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May increase P at the top of the intrusion and fracture the roof rocks in some shallow intrusions  (may initiate volcanic eruptions)</a:t>
            </a:r>
          </a:p>
          <a:p>
            <a:endParaRPr lang="en-US" altLang="nb-NO" smtClean="0">
              <a:latin typeface="Times New Roman" panose="02020603050405020304" pitchFamily="18" charset="0"/>
            </a:endParaRPr>
          </a:p>
          <a:p>
            <a:r>
              <a:rPr lang="en-US" altLang="nb-NO" smtClean="0">
                <a:latin typeface="Times New Roman" panose="02020603050405020304" pitchFamily="18" charset="0"/>
              </a:rPr>
              <a:t>Vapor and some late silicate melt escape along a network of fractures as dikes of various sizes</a:t>
            </a:r>
          </a:p>
          <a:p>
            <a:endParaRPr lang="en-US" altLang="nb-NO" smtClean="0">
              <a:latin typeface="Times New Roman" panose="02020603050405020304" pitchFamily="18" charset="0"/>
            </a:endParaRPr>
          </a:p>
          <a:p>
            <a:r>
              <a:rPr lang="en-US" altLang="nb-NO" sz="1600" b="1" smtClean="0">
                <a:latin typeface="Times New Roman" panose="02020603050405020304" pitchFamily="18" charset="0"/>
              </a:rPr>
              <a:t>Large grain size of pegmatite due to poor nucleation and high diffusivity in the water-rich phase</a:t>
            </a:r>
          </a:p>
        </p:txBody>
      </p:sp>
    </p:spTree>
    <p:extLst>
      <p:ext uri="{BB962C8B-B14F-4D97-AF65-F5344CB8AC3E}">
        <p14:creationId xmlns:p14="http://schemas.microsoft.com/office/powerpoint/2010/main" val="3723665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31394A-CF7C-4108-8C26-55B7BBE94EF3}" type="slidenum">
              <a:rPr lang="en-US" altLang="nb-NO" sz="1200"/>
              <a:pPr/>
              <a:t>56</a:t>
            </a:fld>
            <a:endParaRPr lang="en-US" altLang="nb-NO"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z="1000" smtClean="0">
                <a:latin typeface="Times New Roman" panose="02020603050405020304" pitchFamily="18" charset="0"/>
              </a:rPr>
              <a:t>Most pegmatites are </a:t>
            </a:r>
            <a:r>
              <a:rPr lang="en-US" altLang="nb-NO" sz="1000" smtClean="0">
                <a:solidFill>
                  <a:srgbClr val="00CC00"/>
                </a:solidFill>
                <a:latin typeface="Times New Roman" panose="02020603050405020304" pitchFamily="18" charset="0"/>
              </a:rPr>
              <a:t>simple,</a:t>
            </a:r>
            <a:r>
              <a:rPr lang="en-US" altLang="nb-NO" sz="1000" smtClean="0">
                <a:latin typeface="Times New Roman" panose="02020603050405020304" pitchFamily="18" charset="0"/>
              </a:rPr>
              <a:t> and essentially very coarse granites</a:t>
            </a:r>
          </a:p>
          <a:p>
            <a:pPr>
              <a:spcBef>
                <a:spcPts val="600"/>
              </a:spcBef>
            </a:pPr>
            <a:endParaRPr lang="en-US" altLang="nb-NO" sz="1000" smtClean="0">
              <a:latin typeface="Times New Roman" panose="02020603050405020304" pitchFamily="18" charset="0"/>
            </a:endParaRPr>
          </a:p>
          <a:p>
            <a:pPr>
              <a:spcBef>
                <a:spcPts val="600"/>
              </a:spcBef>
            </a:pPr>
            <a:r>
              <a:rPr lang="en-US" altLang="nb-NO" sz="1000" smtClean="0">
                <a:latin typeface="Times New Roman" panose="02020603050405020304" pitchFamily="18" charset="0"/>
              </a:rPr>
              <a:t>Others are more complex such as those above</a:t>
            </a:r>
          </a:p>
          <a:p>
            <a:pPr>
              <a:spcBef>
                <a:spcPts val="600"/>
              </a:spcBef>
            </a:pPr>
            <a:endParaRPr lang="en-US" altLang="nb-NO" sz="1000" smtClean="0">
              <a:latin typeface="Times New Roman" panose="02020603050405020304" pitchFamily="18" charset="0"/>
            </a:endParaRPr>
          </a:p>
          <a:p>
            <a:pPr>
              <a:spcBef>
                <a:spcPts val="600"/>
              </a:spcBef>
            </a:pPr>
            <a:r>
              <a:rPr lang="en-US" altLang="nb-NO" b="1" smtClean="0">
                <a:solidFill>
                  <a:srgbClr val="FF0066"/>
                </a:solidFill>
                <a:latin typeface="Times New Roman" panose="02020603050405020304" pitchFamily="18" charset="0"/>
              </a:rPr>
              <a:t>Miarolitic pods</a:t>
            </a:r>
            <a:r>
              <a:rPr lang="en-US" altLang="nb-NO" smtClean="0">
                <a:solidFill>
                  <a:srgbClr val="FF0066"/>
                </a:solidFill>
                <a:latin typeface="Times New Roman" panose="02020603050405020304" pitchFamily="18" charset="0"/>
              </a:rPr>
              <a:t> or cavities</a:t>
            </a:r>
            <a:r>
              <a:rPr lang="en-US" altLang="nb-NO" smtClean="0">
                <a:latin typeface="Times New Roman" panose="02020603050405020304" pitchFamily="18" charset="0"/>
              </a:rPr>
              <a:t> = fluid segregations trapped in the plutonic host</a:t>
            </a:r>
          </a:p>
        </p:txBody>
      </p:sp>
    </p:spTree>
    <p:extLst>
      <p:ext uri="{BB962C8B-B14F-4D97-AF65-F5344CB8AC3E}">
        <p14:creationId xmlns:p14="http://schemas.microsoft.com/office/powerpoint/2010/main" val="2004475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CA7DFA-C9FA-47FD-A490-709D11AD81A2}" type="slidenum">
              <a:rPr lang="en-US" altLang="nb-NO" sz="1200"/>
              <a:pPr/>
              <a:t>57</a:t>
            </a:fld>
            <a:endParaRPr lang="en-US" altLang="nb-NO"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3974531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7E1E5C-D299-4AC1-93EE-2F430DA2BE29}" type="slidenum">
              <a:rPr lang="en-US" altLang="nb-NO" sz="1200"/>
              <a:pPr/>
              <a:t>58</a:t>
            </a:fld>
            <a:endParaRPr lang="en-US" altLang="nb-NO"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421218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z="3200" b="1" smtClean="0">
                <a:solidFill>
                  <a:srgbClr val="00FF00"/>
                </a:solidFill>
                <a:latin typeface="Times New Roman" panose="02020603050405020304" pitchFamily="18" charset="0"/>
              </a:rPr>
              <a:t>Note: the mantle will not melt under normal ocean geotherm!</a:t>
            </a:r>
          </a:p>
        </p:txBody>
      </p:sp>
    </p:spTree>
    <p:extLst>
      <p:ext uri="{BB962C8B-B14F-4D97-AF65-F5344CB8AC3E}">
        <p14:creationId xmlns:p14="http://schemas.microsoft.com/office/powerpoint/2010/main" val="2034892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D27C4F-8C08-4CEC-B61B-EDF3EFB140B1}" type="slidenum">
              <a:rPr lang="en-US" altLang="nb-NO" sz="1200"/>
              <a:pPr/>
              <a:t>60</a:t>
            </a:fld>
            <a:endParaRPr lang="en-US" altLang="nb-NO"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1919607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1DFAAE-D80D-4051-8AD9-3AEC85B05EF0}" type="slidenum">
              <a:rPr lang="en-US" altLang="nb-NO" sz="1200"/>
              <a:pPr/>
              <a:t>61</a:t>
            </a:fld>
            <a:endParaRPr lang="en-US" altLang="nb-NO"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Several early geologists appealed to liquid immiscibility as a mechanism for magmatic differentiation</a:t>
            </a:r>
          </a:p>
          <a:p>
            <a:pPr>
              <a:spcBef>
                <a:spcPts val="600"/>
              </a:spcBef>
            </a:pPr>
            <a:r>
              <a:rPr lang="en-US" altLang="nb-NO" smtClean="0">
                <a:latin typeface="Times New Roman" panose="02020603050405020304" pitchFamily="18" charset="0"/>
              </a:rPr>
              <a:t>Might be responsible for the separation of a granitic liquid from an evolving system (presumably from an initial basaltic parent)</a:t>
            </a:r>
          </a:p>
          <a:p>
            <a:pPr>
              <a:spcBef>
                <a:spcPts val="600"/>
              </a:spcBef>
            </a:pPr>
            <a:endParaRPr lang="en-US" altLang="nb-NO" sz="1000" smtClean="0">
              <a:solidFill>
                <a:srgbClr val="00CC00"/>
              </a:solidFill>
              <a:latin typeface="Times New Roman" panose="02020603050405020304" pitchFamily="18" charset="0"/>
            </a:endParaRPr>
          </a:p>
          <a:p>
            <a:pPr>
              <a:spcBef>
                <a:spcPts val="600"/>
              </a:spcBef>
            </a:pPr>
            <a:r>
              <a:rPr lang="en-US" altLang="nb-NO" sz="1000" smtClean="0">
                <a:solidFill>
                  <a:srgbClr val="00CC00"/>
                </a:solidFill>
                <a:latin typeface="Times New Roman" panose="02020603050405020304" pitchFamily="18" charset="0"/>
              </a:rPr>
              <a:t>Liquid immiscibility in the Fo-SiO</a:t>
            </a:r>
            <a:r>
              <a:rPr lang="en-US" altLang="nb-NO" sz="1000" baseline="-25000" smtClean="0">
                <a:solidFill>
                  <a:srgbClr val="00CC00"/>
                </a:solidFill>
                <a:latin typeface="Times New Roman" panose="02020603050405020304" pitchFamily="18" charset="0"/>
              </a:rPr>
              <a:t>2</a:t>
            </a:r>
            <a:r>
              <a:rPr lang="en-US" altLang="nb-NO" sz="1000" smtClean="0">
                <a:solidFill>
                  <a:srgbClr val="00CC00"/>
                </a:solidFill>
                <a:latin typeface="Times New Roman" panose="02020603050405020304" pitchFamily="18" charset="0"/>
              </a:rPr>
              <a:t> system</a:t>
            </a:r>
            <a:endParaRPr lang="en-US" altLang="nb-NO" sz="1000" smtClean="0">
              <a:latin typeface="Times New Roman" panose="02020603050405020304" pitchFamily="18" charset="0"/>
            </a:endParaRPr>
          </a:p>
          <a:p>
            <a:pPr lvl="1">
              <a:spcBef>
                <a:spcPts val="600"/>
              </a:spcBef>
            </a:pPr>
            <a:r>
              <a:rPr lang="en-US" altLang="nb-NO" smtClean="0">
                <a:latin typeface="Times New Roman" panose="02020603050405020304" pitchFamily="18" charset="0"/>
              </a:rPr>
              <a:t>Very limited compositional range</a:t>
            </a:r>
          </a:p>
          <a:p>
            <a:pPr lvl="1">
              <a:spcBef>
                <a:spcPts val="600"/>
              </a:spcBef>
            </a:pPr>
            <a:r>
              <a:rPr lang="en-US" altLang="nb-NO" smtClean="0">
                <a:latin typeface="Times New Roman" panose="02020603050405020304" pitchFamily="18" charset="0"/>
              </a:rPr>
              <a:t>How behave as add more components?</a:t>
            </a:r>
            <a:endParaRPr lang="en-US" altLang="nb-NO" smtClean="0">
              <a:solidFill>
                <a:srgbClr val="00CC00"/>
              </a:solidFill>
              <a:latin typeface="Times New Roman" panose="02020603050405020304" pitchFamily="18" charset="0"/>
            </a:endParaRP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2473186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A1DFA5-6A58-4853-886E-E07303871C6B}" type="slidenum">
              <a:rPr lang="en-US" altLang="nb-NO" sz="1200"/>
              <a:pPr/>
              <a:t>62</a:t>
            </a:fld>
            <a:endParaRPr lang="en-US" altLang="nb-NO" sz="1200"/>
          </a:p>
        </p:txBody>
      </p:sp>
      <p:sp>
        <p:nvSpPr>
          <p:cNvPr id="92163"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a:spcBef>
                <a:spcPct val="50000"/>
              </a:spcBef>
              <a:defRPr/>
            </a:pPr>
            <a:r>
              <a:rPr lang="en-US" sz="2800" smtClean="0">
                <a:solidFill>
                  <a:schemeClr val="accent1"/>
                </a:solidFill>
                <a:effectLst>
                  <a:outerShdw blurRad="38100" dist="38100" dir="2700000" algn="tl">
                    <a:srgbClr val="C0C0C0"/>
                  </a:outerShdw>
                </a:effectLst>
              </a:rPr>
              <a:t>Liquid immiscibility quickly dropped out of favor</a:t>
            </a:r>
            <a:endParaRPr lang="en-US" sz="2800" smtClean="0">
              <a:effectLst>
                <a:outerShdw blurRad="38100" dist="38100" dir="2700000" algn="tl">
                  <a:srgbClr val="C0C0C0"/>
                </a:outerShdw>
              </a:effectLst>
            </a:endParaRPr>
          </a:p>
          <a:p>
            <a:pPr>
              <a:defRPr/>
            </a:pPr>
            <a:endParaRPr lang="en-US" smtClean="0"/>
          </a:p>
        </p:txBody>
      </p:sp>
    </p:spTree>
    <p:extLst>
      <p:ext uri="{BB962C8B-B14F-4D97-AF65-F5344CB8AC3E}">
        <p14:creationId xmlns:p14="http://schemas.microsoft.com/office/powerpoint/2010/main" val="2619532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F05BF4-1434-43B3-99D1-C6ADD6972E64}" type="slidenum">
              <a:rPr lang="en-US" altLang="nb-NO" sz="1200"/>
              <a:pPr/>
              <a:t>63</a:t>
            </a:fld>
            <a:endParaRPr lang="en-US" altLang="nb-NO" sz="1200"/>
          </a:p>
        </p:txBody>
      </p:sp>
      <p:sp>
        <p:nvSpPr>
          <p:cNvPr id="93187"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pPr>
              <a:spcBef>
                <a:spcPts val="600"/>
              </a:spcBef>
              <a:defRPr/>
            </a:pPr>
            <a:r>
              <a:rPr lang="en-US" sz="2000" smtClean="0">
                <a:effectLst>
                  <a:outerShdw blurRad="38100" dist="38100" dir="2700000" algn="tl">
                    <a:srgbClr val="C0C0C0"/>
                  </a:outerShdw>
                </a:effectLst>
              </a:rPr>
              <a:t>Liquid immiscibility is now widely accepted as a phenomenon in natural magmas</a:t>
            </a:r>
          </a:p>
          <a:p>
            <a:pPr>
              <a:spcBef>
                <a:spcPts val="600"/>
              </a:spcBef>
              <a:defRPr/>
            </a:pPr>
            <a:endParaRPr lang="en-US" sz="2000" smtClean="0">
              <a:effectLst>
                <a:outerShdw blurRad="38100" dist="38100" dir="2700000" algn="tl">
                  <a:srgbClr val="C0C0C0"/>
                </a:outerShdw>
              </a:effectLst>
            </a:endParaRPr>
          </a:p>
          <a:p>
            <a:pPr>
              <a:spcBef>
                <a:spcPts val="600"/>
              </a:spcBef>
              <a:defRPr/>
            </a:pPr>
            <a:r>
              <a:rPr lang="en-US" sz="2000" smtClean="0">
                <a:effectLst>
                  <a:outerShdw blurRad="38100" dist="38100" dir="2700000" algn="tl">
                    <a:srgbClr val="C0C0C0"/>
                  </a:outerShdw>
                </a:effectLst>
              </a:rPr>
              <a:t>But the extent of the process, and its importance in generating large bodies or a significant proportion of evolved magmatic rocks is still dubious</a:t>
            </a:r>
            <a:endParaRPr lang="en-US" smtClean="0"/>
          </a:p>
        </p:txBody>
      </p:sp>
    </p:spTree>
    <p:extLst>
      <p:ext uri="{BB962C8B-B14F-4D97-AF65-F5344CB8AC3E}">
        <p14:creationId xmlns:p14="http://schemas.microsoft.com/office/powerpoint/2010/main" val="3738166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5B8ED3-207C-4649-9E69-419B0674D567}" type="slidenum">
              <a:rPr lang="en-US" altLang="nb-NO" sz="1200"/>
              <a:pPr/>
              <a:t>64</a:t>
            </a:fld>
            <a:endParaRPr lang="en-US" altLang="nb-NO"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Granites &amp; rhyolites? Bimodal basalt-rhyolite?  Unlikely, since don’t correspond to any known experimental gaps</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2761994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E71C93-151C-45D8-9244-9537B7268DB4}" type="slidenum">
              <a:rPr lang="en-US" altLang="nb-NO" sz="1200"/>
              <a:pPr/>
              <a:t>65</a:t>
            </a:fld>
            <a:endParaRPr lang="en-US" altLang="nb-NO"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Many rock suites are diversified in ways that cannot be adequately explained by classical partition/separation mechanisms</a:t>
            </a:r>
          </a:p>
          <a:p>
            <a:pPr>
              <a:spcBef>
                <a:spcPts val="600"/>
              </a:spcBef>
            </a:pPr>
            <a:endParaRPr lang="en-US" altLang="nb-NO" smtClean="0">
              <a:latin typeface="Times New Roman" panose="02020603050405020304" pitchFamily="18" charset="0"/>
            </a:endParaRPr>
          </a:p>
          <a:p>
            <a:pPr>
              <a:spcBef>
                <a:spcPts val="600"/>
              </a:spcBef>
            </a:pPr>
            <a:r>
              <a:rPr lang="en-US" altLang="nb-NO" smtClean="0">
                <a:latin typeface="Times New Roman" panose="02020603050405020304" pitchFamily="18" charset="0"/>
              </a:rPr>
              <a:t>Propose alternative methods in which diversification takes place by </a:t>
            </a:r>
            <a:r>
              <a:rPr lang="en-US" altLang="nb-NO" i="1" smtClean="0">
                <a:solidFill>
                  <a:srgbClr val="00CC00"/>
                </a:solidFill>
                <a:latin typeface="Times New Roman" panose="02020603050405020304" pitchFamily="18" charset="0"/>
              </a:rPr>
              <a:t>in situ</a:t>
            </a:r>
            <a:r>
              <a:rPr lang="en-US" altLang="nb-NO" smtClean="0">
                <a:latin typeface="Times New Roman" panose="02020603050405020304" pitchFamily="18" charset="0"/>
              </a:rPr>
              <a:t> (in place) and/or convective processes within a liquid or liquid-solid boundary layer</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2456876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05E707-7836-45B7-A2C9-227DD2AB57BA}" type="slidenum">
              <a:rPr lang="en-US" altLang="nb-NO" sz="1200"/>
              <a:pPr/>
              <a:t>66</a:t>
            </a:fld>
            <a:endParaRPr lang="en-US" altLang="nb-NO"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Soret Effect:</a:t>
            </a:r>
          </a:p>
          <a:p>
            <a:r>
              <a:rPr lang="en-US" altLang="nb-NO" smtClean="0">
                <a:latin typeface="Times New Roman" panose="02020603050405020304" pitchFamily="18" charset="0"/>
              </a:rPr>
              <a:t>	A stagnant homogeneous binary solution, when subject to a strong temperature gradient, spontaneously develop a concentration gradient in the two components</a:t>
            </a:r>
          </a:p>
        </p:txBody>
      </p:sp>
    </p:spTree>
    <p:extLst>
      <p:ext uri="{BB962C8B-B14F-4D97-AF65-F5344CB8AC3E}">
        <p14:creationId xmlns:p14="http://schemas.microsoft.com/office/powerpoint/2010/main" val="4058981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E81928-C740-4876-BB26-F525CD372602}" type="slidenum">
              <a:rPr lang="en-US" altLang="nb-NO" sz="1200"/>
              <a:pPr/>
              <a:t>67</a:t>
            </a:fld>
            <a:endParaRPr lang="en-US" altLang="nb-NO"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Due to the extreme thermal gradients, it is unlikely that thermal diffusion is effective in natural systems</a:t>
            </a:r>
          </a:p>
          <a:p>
            <a:pPr>
              <a:spcBef>
                <a:spcPts val="600"/>
              </a:spcBef>
            </a:pPr>
            <a:endParaRPr lang="en-US" altLang="nb-NO" smtClean="0">
              <a:latin typeface="Times New Roman" panose="02020603050405020304" pitchFamily="18" charset="0"/>
            </a:endParaRPr>
          </a:p>
          <a:p>
            <a:pPr lvl="1">
              <a:spcBef>
                <a:spcPts val="600"/>
              </a:spcBef>
            </a:pPr>
            <a:r>
              <a:rPr lang="en-US" altLang="nb-NO" smtClean="0">
                <a:latin typeface="Times New Roman" panose="02020603050405020304" pitchFamily="18" charset="0"/>
              </a:rPr>
              <a:t>Natural thermal gradients are much smaller</a:t>
            </a:r>
          </a:p>
          <a:p>
            <a:pPr lvl="1">
              <a:spcBef>
                <a:spcPts val="600"/>
              </a:spcBef>
            </a:pPr>
            <a:r>
              <a:rPr lang="en-US" altLang="nb-NO" smtClean="0">
                <a:latin typeface="Times New Roman" panose="02020603050405020304" pitchFamily="18" charset="0"/>
              </a:rPr>
              <a:t>Components must diffuse over greater distances</a:t>
            </a:r>
          </a:p>
          <a:p>
            <a:pPr lvl="1">
              <a:spcBef>
                <a:spcPts val="600"/>
              </a:spcBef>
            </a:pPr>
            <a:r>
              <a:rPr lang="en-US" altLang="nb-NO" smtClean="0">
                <a:latin typeface="Times New Roman" panose="02020603050405020304" pitchFamily="18" charset="0"/>
              </a:rPr>
              <a:t>Diffusion is quite slow in silicate magmas so crystal settling and/or convection may stir up the delicate Soret gradients</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4283427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37B09A-78DF-4FFE-9D85-37305D17EB62}" type="slidenum">
              <a:rPr lang="en-US" altLang="nb-NO" sz="1200"/>
              <a:pPr/>
              <a:t>68</a:t>
            </a:fld>
            <a:endParaRPr lang="en-US" altLang="nb-NO"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Vertical </a:t>
            </a:r>
            <a:r>
              <a:rPr lang="en-US" altLang="nb-NO" smtClean="0">
                <a:solidFill>
                  <a:srgbClr val="FF0066"/>
                </a:solidFill>
                <a:latin typeface="Times New Roman" panose="02020603050405020304" pitchFamily="18" charset="0"/>
              </a:rPr>
              <a:t>compositional</a:t>
            </a:r>
            <a:r>
              <a:rPr lang="en-US" altLang="nb-NO" smtClean="0">
                <a:latin typeface="Times New Roman" panose="02020603050405020304" pitchFamily="18" charset="0"/>
              </a:rPr>
              <a:t> variation in the stratified tuff</a:t>
            </a:r>
          </a:p>
          <a:p>
            <a:pPr lvl="1">
              <a:spcBef>
                <a:spcPts val="600"/>
              </a:spcBef>
            </a:pPr>
            <a:r>
              <a:rPr lang="en-US" altLang="nb-NO" smtClean="0">
                <a:latin typeface="Times New Roman" panose="02020603050405020304" pitchFamily="18" charset="0"/>
              </a:rPr>
              <a:t>Correlates with variations in a compositionally stratified upper magma chamber that was progressively emptied from the top downward. </a:t>
            </a:r>
            <a:r>
              <a:rPr lang="en-US" altLang="nb-NO" smtClean="0">
                <a:solidFill>
                  <a:srgbClr val="FF0066"/>
                </a:solidFill>
                <a:latin typeface="Times New Roman" panose="02020603050405020304" pitchFamily="18" charset="0"/>
              </a:rPr>
              <a:t>Compositional gradient in chamber</a:t>
            </a:r>
          </a:p>
          <a:p>
            <a:pPr>
              <a:spcBef>
                <a:spcPts val="600"/>
              </a:spcBef>
            </a:pPr>
            <a:r>
              <a:rPr lang="en-US" altLang="nb-NO" sz="1000" smtClean="0">
                <a:solidFill>
                  <a:srgbClr val="FF0066"/>
                </a:solidFill>
                <a:latin typeface="Times New Roman" panose="02020603050405020304" pitchFamily="18" charset="0"/>
              </a:rPr>
              <a:t>Thermal gradient  in chamber</a:t>
            </a:r>
            <a:endParaRPr lang="en-US" altLang="nb-NO" smtClean="0">
              <a:solidFill>
                <a:srgbClr val="FF0066"/>
              </a:solidFill>
              <a:latin typeface="Times New Roman" panose="02020603050405020304" pitchFamily="18" charset="0"/>
            </a:endParaRPr>
          </a:p>
          <a:p>
            <a:pPr lvl="1">
              <a:spcBef>
                <a:spcPts val="600"/>
              </a:spcBef>
            </a:pPr>
            <a:r>
              <a:rPr lang="en-US" altLang="nb-NO" sz="1000" smtClean="0">
                <a:latin typeface="Times New Roman" panose="02020603050405020304" pitchFamily="18" charset="0"/>
              </a:rPr>
              <a:t>Using </a:t>
            </a:r>
            <a:r>
              <a:rPr lang="en-US" altLang="nb-NO" sz="1000" b="1" smtClean="0">
                <a:latin typeface="Times New Roman" panose="02020603050405020304" pitchFamily="18" charset="0"/>
              </a:rPr>
              <a:t>mineral geothermometry</a:t>
            </a:r>
            <a:r>
              <a:rPr lang="en-US" altLang="nb-NO" sz="1000" smtClean="0">
                <a:latin typeface="Times New Roman" panose="02020603050405020304" pitchFamily="18" charset="0"/>
              </a:rPr>
              <a:t> Hildreth was able to demonstrate that the earliest eruptive materials, now at the </a:t>
            </a:r>
            <a:r>
              <a:rPr lang="en-US" altLang="nb-NO" sz="1000" smtClean="0">
                <a:solidFill>
                  <a:srgbClr val="00CC00"/>
                </a:solidFill>
                <a:latin typeface="Times New Roman" panose="02020603050405020304" pitchFamily="18" charset="0"/>
              </a:rPr>
              <a:t>base</a:t>
            </a:r>
            <a:r>
              <a:rPr lang="en-US" altLang="nb-NO" sz="1000" smtClean="0">
                <a:latin typeface="Times New Roman" panose="02020603050405020304" pitchFamily="18" charset="0"/>
              </a:rPr>
              <a:t> of the flow (but representing the </a:t>
            </a:r>
            <a:r>
              <a:rPr lang="en-US" altLang="nb-NO" sz="1000" smtClean="0">
                <a:solidFill>
                  <a:srgbClr val="00CC00"/>
                </a:solidFill>
                <a:latin typeface="Times New Roman" panose="02020603050405020304" pitchFamily="18" charset="0"/>
              </a:rPr>
              <a:t>top</a:t>
            </a:r>
            <a:r>
              <a:rPr lang="en-US" altLang="nb-NO" sz="1000" smtClean="0">
                <a:latin typeface="Times New Roman" panose="02020603050405020304" pitchFamily="18" charset="0"/>
              </a:rPr>
              <a:t> of the chamber) erupted at 720</a:t>
            </a:r>
            <a:r>
              <a:rPr lang="en-US" altLang="nb-NO" sz="1000" baseline="30000" smtClean="0">
                <a:latin typeface="Times New Roman" panose="02020603050405020304" pitchFamily="18" charset="0"/>
              </a:rPr>
              <a:t>o</a:t>
            </a:r>
            <a:r>
              <a:rPr lang="en-US" altLang="nb-NO" sz="1000" smtClean="0">
                <a:latin typeface="Times New Roman" panose="02020603050405020304" pitchFamily="18" charset="0"/>
              </a:rPr>
              <a:t>C, while the latest material (lower in the chamber) erupted at 780</a:t>
            </a:r>
            <a:r>
              <a:rPr lang="en-US" altLang="nb-NO" sz="1000" baseline="30000" smtClean="0">
                <a:latin typeface="Times New Roman" panose="02020603050405020304" pitchFamily="18" charset="0"/>
              </a:rPr>
              <a:t>o</a:t>
            </a:r>
            <a:r>
              <a:rPr lang="en-US" altLang="nb-NO" sz="1000" smtClean="0">
                <a:latin typeface="Times New Roman" panose="02020603050405020304" pitchFamily="18" charset="0"/>
              </a:rPr>
              <a:t>C</a:t>
            </a:r>
          </a:p>
        </p:txBody>
      </p:sp>
    </p:spTree>
    <p:extLst>
      <p:ext uri="{BB962C8B-B14F-4D97-AF65-F5344CB8AC3E}">
        <p14:creationId xmlns:p14="http://schemas.microsoft.com/office/powerpoint/2010/main" val="1400936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4D7A56-6C07-4064-A5AE-40E43905E6DC}" type="slidenum">
              <a:rPr lang="en-US" altLang="nb-NO" sz="1200"/>
              <a:pPr/>
              <a:t>69</a:t>
            </a:fld>
            <a:endParaRPr lang="en-US" altLang="nb-NO"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The magma near the vertical contact becomes enriched in water from the wall rocks</a:t>
            </a:r>
          </a:p>
          <a:p>
            <a:pPr lvl="1"/>
            <a:r>
              <a:rPr lang="en-US" altLang="nb-NO" smtClean="0">
                <a:latin typeface="Times New Roman" panose="02020603050405020304" pitchFamily="18" charset="0"/>
              </a:rPr>
              <a:t>Water-enriched boundary layer, although cooler, is less dense than the interior magma, and rises to concentrate near the top of the chamber</a:t>
            </a:r>
          </a:p>
          <a:p>
            <a:pPr lvl="1"/>
            <a:r>
              <a:rPr lang="en-US" altLang="nb-NO" smtClean="0">
                <a:latin typeface="Times New Roman" panose="02020603050405020304" pitchFamily="18" charset="0"/>
              </a:rPr>
              <a:t>This is </a:t>
            </a:r>
            <a:r>
              <a:rPr lang="en-US" altLang="nb-NO" b="1" smtClean="0">
                <a:latin typeface="Times New Roman" panose="02020603050405020304" pitchFamily="18" charset="0"/>
              </a:rPr>
              <a:t>compositional convection</a:t>
            </a:r>
          </a:p>
          <a:p>
            <a:pPr lvl="2"/>
            <a:r>
              <a:rPr lang="en-US" altLang="nb-NO" smtClean="0">
                <a:latin typeface="Times New Roman" panose="02020603050405020304" pitchFamily="18" charset="0"/>
                <a:sym typeface="Symbol" panose="05050102010706020507" pitchFamily="18" charset="2"/>
              </a:rPr>
              <a:t> </a:t>
            </a:r>
            <a:r>
              <a:rPr lang="en-US" altLang="nb-NO" smtClean="0">
                <a:latin typeface="Times New Roman" panose="02020603050405020304" pitchFamily="18" charset="0"/>
              </a:rPr>
              <a:t>A growing density-stabilized </a:t>
            </a:r>
            <a:r>
              <a:rPr lang="en-US" altLang="nb-NO" smtClean="0">
                <a:solidFill>
                  <a:srgbClr val="00CC00"/>
                </a:solidFill>
                <a:latin typeface="Times New Roman" panose="02020603050405020304" pitchFamily="18" charset="0"/>
              </a:rPr>
              <a:t>boundary layer cap,</a:t>
            </a:r>
            <a:r>
              <a:rPr lang="en-US" altLang="nb-NO" smtClean="0">
                <a:latin typeface="Times New Roman" panose="02020603050405020304" pitchFamily="18" charset="0"/>
              </a:rPr>
              <a:t> which inhibits convection </a:t>
            </a:r>
            <a:r>
              <a:rPr lang="en-US" altLang="nb-NO" smtClean="0">
                <a:solidFill>
                  <a:srgbClr val="00CC00"/>
                </a:solidFill>
                <a:latin typeface="Times New Roman" panose="02020603050405020304" pitchFamily="18" charset="0"/>
              </a:rPr>
              <a:t>in that portion</a:t>
            </a:r>
            <a:r>
              <a:rPr lang="en-US" altLang="nb-NO" smtClean="0">
                <a:latin typeface="Times New Roman" panose="02020603050405020304" pitchFamily="18" charset="0"/>
              </a:rPr>
              <a:t> </a:t>
            </a:r>
          </a:p>
          <a:p>
            <a:pPr lvl="2"/>
            <a:r>
              <a:rPr lang="en-US" altLang="nb-NO" smtClean="0">
                <a:latin typeface="Times New Roman" panose="02020603050405020304" pitchFamily="18" charset="0"/>
                <a:sym typeface="Symbol" panose="05050102010706020507" pitchFamily="18" charset="2"/>
              </a:rPr>
              <a:t></a:t>
            </a:r>
            <a:r>
              <a:rPr lang="en-US" altLang="nb-NO" smtClean="0">
                <a:latin typeface="Times New Roman" panose="02020603050405020304" pitchFamily="18" charset="0"/>
              </a:rPr>
              <a:t> </a:t>
            </a:r>
            <a:r>
              <a:rPr lang="en-US" altLang="nb-NO" b="1" smtClean="0">
                <a:solidFill>
                  <a:srgbClr val="00CC00"/>
                </a:solidFill>
                <a:latin typeface="Times New Roman" panose="02020603050405020304" pitchFamily="18" charset="0"/>
              </a:rPr>
              <a:t>Gradients</a:t>
            </a:r>
            <a:r>
              <a:rPr lang="en-US" altLang="nb-NO" smtClean="0">
                <a:latin typeface="Times New Roman" panose="02020603050405020304" pitchFamily="18" charset="0"/>
              </a:rPr>
              <a:t> in the cap rock, initially reflecting the water content, which, due to density differences, increases upward</a:t>
            </a:r>
          </a:p>
          <a:p>
            <a:r>
              <a:rPr lang="en-US" altLang="nb-NO" smtClean="0">
                <a:latin typeface="Times New Roman" panose="02020603050405020304" pitchFamily="18" charset="0"/>
              </a:rPr>
              <a:t>So far it is quite likely</a:t>
            </a:r>
          </a:p>
          <a:p>
            <a:r>
              <a:rPr lang="en-US" altLang="nb-NO" b="1" smtClean="0">
                <a:latin typeface="Times New Roman" panose="02020603050405020304" pitchFamily="18" charset="0"/>
              </a:rPr>
              <a:t>Hildreth then went on to propose Thermogravitational Diffusion</a:t>
            </a:r>
          </a:p>
          <a:p>
            <a:pPr lvl="1"/>
            <a:r>
              <a:rPr lang="en-US" altLang="nb-NO" sz="1000" smtClean="0">
                <a:latin typeface="Times New Roman" panose="02020603050405020304" pitchFamily="18" charset="0"/>
              </a:rPr>
              <a:t>Volatile gradient affects structure of the melt and the degree of polymerization (Section 7.4.1), and thus O/(Si+Al) in the liquid</a:t>
            </a:r>
            <a:endParaRPr lang="en-US" altLang="nb-NO" smtClean="0">
              <a:latin typeface="Times New Roman" panose="02020603050405020304" pitchFamily="18" charset="0"/>
            </a:endParaRPr>
          </a:p>
          <a:p>
            <a:pPr lvl="2"/>
            <a:r>
              <a:rPr lang="en-US" altLang="nb-NO" smtClean="0">
                <a:latin typeface="Times New Roman" panose="02020603050405020304" pitchFamily="18" charset="0"/>
              </a:rPr>
              <a:t>T, volatile, and O/(Si + Al) gradients </a:t>
            </a:r>
            <a:r>
              <a:rPr lang="en-US" altLang="nb-NO" smtClean="0">
                <a:latin typeface="Times New Roman" panose="02020603050405020304" pitchFamily="18" charset="0"/>
                <a:sym typeface="Symbol" panose="05050102010706020507" pitchFamily="18" charset="2"/>
              </a:rPr>
              <a:t></a:t>
            </a:r>
            <a:r>
              <a:rPr lang="en-US" altLang="nb-NO" smtClean="0">
                <a:latin typeface="Times New Roman" panose="02020603050405020304" pitchFamily="18" charset="0"/>
              </a:rPr>
              <a:t> diffusion in the cap </a:t>
            </a:r>
            <a:r>
              <a:rPr lang="en-US" altLang="nb-NO" smtClean="0">
                <a:latin typeface="Times New Roman" panose="02020603050405020304" pitchFamily="18" charset="0"/>
                <a:sym typeface="Symbol" panose="05050102010706020507" pitchFamily="18" charset="2"/>
              </a:rPr>
              <a:t></a:t>
            </a:r>
            <a:r>
              <a:rPr lang="en-US" altLang="nb-NO" smtClean="0">
                <a:latin typeface="Times New Roman" panose="02020603050405020304" pitchFamily="18" charset="0"/>
              </a:rPr>
              <a:t> vertical compositional gradients in the other components</a:t>
            </a:r>
          </a:p>
          <a:p>
            <a:pPr lvl="2"/>
            <a:r>
              <a:rPr lang="en-US" altLang="nb-NO" smtClean="0">
                <a:latin typeface="Times New Roman" panose="02020603050405020304" pitchFamily="18" charset="0"/>
              </a:rPr>
              <a:t>Hildreth’s stratigraphic enrichments do not correlate well with the thermal Soret gradients</a:t>
            </a:r>
          </a:p>
          <a:p>
            <a:r>
              <a:rPr lang="en-US" altLang="nb-NO" smtClean="0">
                <a:latin typeface="Times New Roman" panose="02020603050405020304" pitchFamily="18" charset="0"/>
              </a:rPr>
              <a:t>Thermogravitational diffusion no longer in vogue, but a number of </a:t>
            </a:r>
            <a:r>
              <a:rPr lang="en-US" altLang="nb-NO" i="1" smtClean="0">
                <a:latin typeface="Times New Roman" panose="02020603050405020304" pitchFamily="18" charset="0"/>
              </a:rPr>
              <a:t>in situ</a:t>
            </a:r>
            <a:r>
              <a:rPr lang="en-US" altLang="nb-NO" smtClean="0">
                <a:latin typeface="Times New Roman" panose="02020603050405020304" pitchFamily="18" charset="0"/>
              </a:rPr>
              <a:t> processes are possible, including the first parts of Hildreth’s scheme</a:t>
            </a:r>
            <a:endParaRPr lang="en-US" altLang="nb-NO" b="1" smtClean="0">
              <a:latin typeface="Times New Roman" panose="02020603050405020304" pitchFamily="18" charset="0"/>
            </a:endParaRPr>
          </a:p>
        </p:txBody>
      </p:sp>
    </p:spTree>
    <p:extLst>
      <p:ext uri="{BB962C8B-B14F-4D97-AF65-F5344CB8AC3E}">
        <p14:creationId xmlns:p14="http://schemas.microsoft.com/office/powerpoint/2010/main" val="267082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nb-NO" smtClean="0">
                <a:solidFill>
                  <a:srgbClr val="FFCC00"/>
                </a:solidFill>
              </a:rPr>
              <a:t>No realistic mechanism for the general case</a:t>
            </a:r>
          </a:p>
          <a:p>
            <a:pPr lvl="1"/>
            <a:r>
              <a:rPr lang="en-US" altLang="nb-NO" smtClean="0">
                <a:solidFill>
                  <a:srgbClr val="FFCC00"/>
                </a:solidFill>
              </a:rPr>
              <a:t>Local </a:t>
            </a:r>
            <a:r>
              <a:rPr lang="en-US" altLang="nb-NO" smtClean="0">
                <a:solidFill>
                  <a:srgbClr val="00FF00"/>
                </a:solidFill>
              </a:rPr>
              <a:t>hot spots</a:t>
            </a:r>
            <a:r>
              <a:rPr lang="en-US" altLang="nb-NO" smtClean="0">
                <a:solidFill>
                  <a:srgbClr val="FFCC00"/>
                </a:solidFill>
              </a:rPr>
              <a:t> OK</a:t>
            </a:r>
          </a:p>
          <a:p>
            <a:pPr lvl="2"/>
            <a:r>
              <a:rPr lang="en-US" altLang="nb-NO" sz="1400" smtClean="0">
                <a:solidFill>
                  <a:srgbClr val="FFCC00"/>
                </a:solidFill>
              </a:rPr>
              <a:t>very limited area</a:t>
            </a:r>
            <a:endParaRPr lang="en-US" altLang="nb-NO" smtClean="0"/>
          </a:p>
        </p:txBody>
      </p:sp>
    </p:spTree>
    <p:extLst>
      <p:ext uri="{BB962C8B-B14F-4D97-AF65-F5344CB8AC3E}">
        <p14:creationId xmlns:p14="http://schemas.microsoft.com/office/powerpoint/2010/main" val="3755149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BF5D70-1767-4FB4-9572-C79442029C1B}" type="slidenum">
              <a:rPr lang="en-US" altLang="nb-NO" sz="1200"/>
              <a:pPr/>
              <a:t>70</a:t>
            </a:fld>
            <a:endParaRPr lang="en-US" altLang="nb-NO"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z="900" smtClean="0">
                <a:latin typeface="Times New Roman" panose="02020603050405020304" pitchFamily="18" charset="0"/>
              </a:rPr>
              <a:t>Thermal gradient at wall and cap </a:t>
            </a:r>
            <a:r>
              <a:rPr lang="en-US" altLang="nb-NO" sz="900" smtClean="0">
                <a:latin typeface="Times New Roman" panose="02020603050405020304" pitchFamily="18" charset="0"/>
                <a:sym typeface="Symbol" panose="05050102010706020507" pitchFamily="18" charset="2"/>
              </a:rPr>
              <a:t> variation in % crystallized </a:t>
            </a:r>
            <a:r>
              <a:rPr lang="en-US" altLang="nb-NO" sz="900" b="1" smtClean="0">
                <a:latin typeface="Times New Roman" panose="02020603050405020304" pitchFamily="18" charset="0"/>
                <a:sym typeface="Symbol" panose="05050102010706020507" pitchFamily="18" charset="2"/>
              </a:rPr>
              <a:t>from ~100% at margin to ~0% in the interior</a:t>
            </a:r>
          </a:p>
          <a:p>
            <a:r>
              <a:rPr lang="en-US" altLang="nb-NO" sz="900" b="1" smtClean="0">
                <a:latin typeface="Times New Roman" panose="02020603050405020304" pitchFamily="18" charset="0"/>
                <a:sym typeface="Symbol" panose="05050102010706020507" pitchFamily="18" charset="2"/>
              </a:rPr>
              <a:t>Compositional convection</a:t>
            </a:r>
            <a:r>
              <a:rPr lang="en-US" altLang="nb-NO" sz="900" smtClean="0">
                <a:latin typeface="Times New Roman" panose="02020603050405020304" pitchFamily="18" charset="0"/>
                <a:sym typeface="Symbol" panose="05050102010706020507" pitchFamily="18" charset="2"/>
              </a:rPr>
              <a:t> can introduce evolved magmas from boundary layer to cap (or mix into interior)</a:t>
            </a:r>
          </a:p>
          <a:p>
            <a:endParaRPr lang="en-US" altLang="nb-NO" sz="900" smtClean="0">
              <a:latin typeface="Times New Roman" panose="02020603050405020304" pitchFamily="18" charset="0"/>
              <a:sym typeface="Symbol" panose="05050102010706020507" pitchFamily="18" charset="2"/>
            </a:endParaRPr>
          </a:p>
          <a:p>
            <a:r>
              <a:rPr lang="en-US" altLang="nb-NO" sz="900" smtClean="0">
                <a:latin typeface="Times New Roman" panose="02020603050405020304" pitchFamily="18" charset="0"/>
                <a:sym typeface="Symbol" panose="05050102010706020507" pitchFamily="18" charset="2"/>
              </a:rPr>
              <a:t>This is  a lot like Hildreth’s model, but does not involve volatiles</a:t>
            </a:r>
            <a:endParaRPr lang="en-US" altLang="nb-NO" sz="900" smtClean="0">
              <a:latin typeface="Times New Roman" panose="02020603050405020304" pitchFamily="18" charset="0"/>
            </a:endParaRP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2985443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0B1751-88B3-4D16-964D-8DC405B98D15}" type="slidenum">
              <a:rPr lang="en-US" altLang="nb-NO" sz="1200"/>
              <a:pPr/>
              <a:t>71</a:t>
            </a:fld>
            <a:endParaRPr lang="en-US" altLang="nb-NO"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A bit like liquid immiscibility in reverse</a:t>
            </a:r>
          </a:p>
          <a:p>
            <a:r>
              <a:rPr lang="en-US" altLang="nb-NO" smtClean="0">
                <a:latin typeface="Times New Roman" panose="02020603050405020304" pitchFamily="18" charset="0"/>
              </a:rPr>
              <a:t>Early notion that basalt and rhyolite were the </a:t>
            </a:r>
            <a:r>
              <a:rPr lang="en-US" altLang="nb-NO" i="1" smtClean="0">
                <a:latin typeface="Times New Roman" panose="02020603050405020304" pitchFamily="18" charset="0"/>
              </a:rPr>
              <a:t>two</a:t>
            </a:r>
            <a:r>
              <a:rPr lang="en-US" altLang="nb-NO" smtClean="0">
                <a:latin typeface="Times New Roman" panose="02020603050405020304" pitchFamily="18" charset="0"/>
              </a:rPr>
              <a:t> main primitive magmas</a:t>
            </a:r>
          </a:p>
          <a:p>
            <a:pPr lvl="1"/>
            <a:r>
              <a:rPr lang="en-US" altLang="nb-NO" smtClean="0">
                <a:latin typeface="Times New Roman" panose="02020603050405020304" pitchFamily="18" charset="0"/>
              </a:rPr>
              <a:t>The intermediate magmas were created by mixing these two in various proportions</a:t>
            </a:r>
          </a:p>
          <a:p>
            <a:pPr>
              <a:spcBef>
                <a:spcPts val="600"/>
              </a:spcBef>
            </a:pPr>
            <a:r>
              <a:rPr lang="en-US" altLang="nb-NO" smtClean="0">
                <a:latin typeface="Times New Roman" panose="02020603050405020304" pitchFamily="18" charset="0"/>
              </a:rPr>
              <a:t>But the variety of natural magmas is much broader than can be attained by the mixing of two </a:t>
            </a:r>
            <a:r>
              <a:rPr lang="en-US" altLang="nb-NO" smtClean="0">
                <a:solidFill>
                  <a:srgbClr val="0066FF"/>
                </a:solidFill>
                <a:latin typeface="Times New Roman" panose="02020603050405020304" pitchFamily="18" charset="0"/>
              </a:rPr>
              <a:t>end members</a:t>
            </a:r>
          </a:p>
          <a:p>
            <a:pPr>
              <a:spcBef>
                <a:spcPts val="600"/>
              </a:spcBef>
            </a:pPr>
            <a:endParaRPr lang="en-US" altLang="nb-NO" smtClean="0">
              <a:latin typeface="Times New Roman" panose="02020603050405020304" pitchFamily="18" charset="0"/>
            </a:endParaRPr>
          </a:p>
          <a:p>
            <a:pPr>
              <a:spcBef>
                <a:spcPts val="600"/>
              </a:spcBef>
            </a:pPr>
            <a:r>
              <a:rPr lang="en-US" altLang="nb-NO" smtClean="0">
                <a:latin typeface="Times New Roman" panose="02020603050405020304" pitchFamily="18" charset="0"/>
              </a:rPr>
              <a:t>End-member mixing:</a:t>
            </a:r>
          </a:p>
          <a:p>
            <a:pPr lvl="1">
              <a:spcBef>
                <a:spcPts val="600"/>
              </a:spcBef>
            </a:pPr>
            <a:r>
              <a:rPr lang="en-US" altLang="nb-NO" smtClean="0">
                <a:latin typeface="Times New Roman" panose="02020603050405020304" pitchFamily="18" charset="0"/>
              </a:rPr>
              <a:t>Variation in each element or oxide on Harker-type diagrams </a:t>
            </a:r>
            <a:r>
              <a:rPr lang="en-US" altLang="nb-NO" smtClean="0">
                <a:solidFill>
                  <a:srgbClr val="00CC00"/>
                </a:solidFill>
                <a:latin typeface="Times New Roman" panose="02020603050405020304" pitchFamily="18" charset="0"/>
              </a:rPr>
              <a:t>should lie on a straight line</a:t>
            </a:r>
            <a:r>
              <a:rPr lang="en-US" altLang="nb-NO" smtClean="0">
                <a:latin typeface="Times New Roman" panose="02020603050405020304" pitchFamily="18" charset="0"/>
              </a:rPr>
              <a:t> between the values representing the two most extreme compositions </a:t>
            </a:r>
            <a:r>
              <a:rPr lang="en-US" altLang="nb-NO" b="1" smtClean="0">
                <a:latin typeface="Times New Roman" panose="02020603050405020304" pitchFamily="18" charset="0"/>
              </a:rPr>
              <a:t>(presumably representing the two parental magmas)</a:t>
            </a:r>
          </a:p>
          <a:p>
            <a:pPr lvl="1">
              <a:spcBef>
                <a:spcPts val="600"/>
              </a:spcBef>
            </a:pPr>
            <a:r>
              <a:rPr lang="en-US" altLang="nb-NO" b="1" smtClean="0">
                <a:latin typeface="Times New Roman" panose="02020603050405020304" pitchFamily="18" charset="0"/>
              </a:rPr>
              <a:t>Nearly all volcanic suites have a number of curved lines that we can explain by multiphase fractional crystallization, but not as easily by binary end member mixing</a:t>
            </a:r>
          </a:p>
        </p:txBody>
      </p:sp>
    </p:spTree>
    <p:extLst>
      <p:ext uri="{BB962C8B-B14F-4D97-AF65-F5344CB8AC3E}">
        <p14:creationId xmlns:p14="http://schemas.microsoft.com/office/powerpoint/2010/main" val="1888554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CC34FF-C1BE-4AD1-A6E0-A7E6410EDF51}" type="slidenum">
              <a:rPr lang="en-US" altLang="nb-NO" sz="1200"/>
              <a:pPr/>
              <a:t>72</a:t>
            </a:fld>
            <a:endParaRPr lang="en-US" altLang="nb-NO"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In the rare cases for which the variation diagrams do form linear patterns, the cause could be </a:t>
            </a:r>
            <a:r>
              <a:rPr lang="en-US" altLang="nb-NO" smtClean="0">
                <a:solidFill>
                  <a:srgbClr val="00CC00"/>
                </a:solidFill>
                <a:latin typeface="Times New Roman" panose="02020603050405020304" pitchFamily="18" charset="0"/>
              </a:rPr>
              <a:t>either</a:t>
            </a:r>
            <a:r>
              <a:rPr lang="en-US" altLang="nb-NO" smtClean="0">
                <a:latin typeface="Times New Roman" panose="02020603050405020304" pitchFamily="18" charset="0"/>
              </a:rPr>
              <a:t> </a:t>
            </a:r>
          </a:p>
          <a:p>
            <a:pPr lvl="1">
              <a:spcBef>
                <a:spcPts val="600"/>
              </a:spcBef>
            </a:pPr>
            <a:r>
              <a:rPr lang="en-US" altLang="nb-NO" smtClean="0">
                <a:latin typeface="Times New Roman" panose="02020603050405020304" pitchFamily="18" charset="0"/>
              </a:rPr>
              <a:t>1)  magma mixing or </a:t>
            </a:r>
          </a:p>
          <a:p>
            <a:pPr lvl="1">
              <a:spcBef>
                <a:spcPts val="600"/>
              </a:spcBef>
            </a:pPr>
            <a:r>
              <a:rPr lang="en-US" altLang="nb-NO" smtClean="0">
                <a:latin typeface="Times New Roman" panose="02020603050405020304" pitchFamily="18" charset="0"/>
              </a:rPr>
              <a:t>2)  fractional xlliz of a single phase</a:t>
            </a:r>
          </a:p>
          <a:p>
            <a:pPr lvl="1">
              <a:spcBef>
                <a:spcPts val="600"/>
              </a:spcBef>
            </a:pPr>
            <a:endParaRPr lang="en-US" altLang="nb-NO" smtClean="0">
              <a:latin typeface="Times New Roman" panose="02020603050405020304" pitchFamily="18" charset="0"/>
            </a:endParaRPr>
          </a:p>
          <a:p>
            <a:pPr>
              <a:spcBef>
                <a:spcPts val="600"/>
              </a:spcBef>
            </a:pPr>
            <a:r>
              <a:rPr lang="en-US" altLang="nb-NO" sz="1000" b="1" smtClean="0">
                <a:latin typeface="Times New Roman" panose="02020603050405020304" pitchFamily="18" charset="0"/>
              </a:rPr>
              <a:t>Usually </a:t>
            </a:r>
            <a:r>
              <a:rPr lang="en-US" altLang="nb-NO" sz="1000" b="1" smtClean="0">
                <a:solidFill>
                  <a:srgbClr val="00CC00"/>
                </a:solidFill>
                <a:latin typeface="Times New Roman" panose="02020603050405020304" pitchFamily="18" charset="0"/>
              </a:rPr>
              <a:t>textural or field evidence</a:t>
            </a:r>
            <a:r>
              <a:rPr lang="en-US" altLang="nb-NO" sz="1000" b="1" smtClean="0">
                <a:latin typeface="Times New Roman" panose="02020603050405020304" pitchFamily="18" charset="0"/>
              </a:rPr>
              <a:t> will differentiate between the two possibilities</a:t>
            </a:r>
          </a:p>
          <a:p>
            <a:pPr lvl="1">
              <a:spcBef>
                <a:spcPts val="600"/>
              </a:spcBef>
            </a:pPr>
            <a:r>
              <a:rPr lang="en-US" altLang="nb-NO" sz="1000" smtClean="0">
                <a:latin typeface="Times New Roman" panose="02020603050405020304" pitchFamily="18" charset="0"/>
              </a:rPr>
              <a:t>In the case of Fig. 11-2 the guilty perpetrators, the olivine phenocrysts, are easily observed</a:t>
            </a:r>
          </a:p>
          <a:p>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979810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318678-9201-4A28-A03B-6137210C69C9}" type="slidenum">
              <a:rPr lang="en-US" altLang="nb-NO" sz="1200"/>
              <a:pPr/>
              <a:t>73</a:t>
            </a:fld>
            <a:endParaRPr lang="en-US" altLang="nb-NO" sz="1200"/>
          </a:p>
        </p:txBody>
      </p:sp>
      <p:sp>
        <p:nvSpPr>
          <p:cNvPr id="106499"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pPr>
              <a:spcBef>
                <a:spcPct val="50000"/>
              </a:spcBef>
              <a:defRPr/>
            </a:pPr>
            <a:r>
              <a:rPr lang="en-US" sz="2800" smtClean="0">
                <a:effectLst>
                  <a:outerShdw blurRad="38100" dist="38100" dir="2700000" algn="tl">
                    <a:srgbClr val="C0C0C0"/>
                  </a:outerShdw>
                </a:effectLst>
              </a:rPr>
              <a:t>Magma mixing does not receive as much attention as it should - there is ample evidence for the process taking place</a:t>
            </a:r>
          </a:p>
          <a:p>
            <a:pPr>
              <a:spcBef>
                <a:spcPct val="50000"/>
              </a:spcBef>
              <a:defRPr/>
            </a:pPr>
            <a:endParaRPr lang="en-US" sz="2800" smtClean="0">
              <a:effectLst>
                <a:outerShdw blurRad="38100" dist="38100" dir="2700000" algn="tl">
                  <a:srgbClr val="C0C0C0"/>
                </a:outerShdw>
              </a:effectLst>
            </a:endParaRPr>
          </a:p>
          <a:p>
            <a:pPr>
              <a:spcBef>
                <a:spcPct val="50000"/>
              </a:spcBef>
              <a:defRPr/>
            </a:pPr>
            <a:r>
              <a:rPr lang="en-US" sz="2800" smtClean="0">
                <a:effectLst>
                  <a:outerShdw blurRad="38100" dist="38100" dir="2700000" algn="tl">
                    <a:srgbClr val="C0C0C0"/>
                  </a:outerShdw>
                </a:effectLst>
              </a:rPr>
              <a:t>It is most evident in cases in which the magmas are quite different, such as basalts and intermediate or silicic types</a:t>
            </a:r>
          </a:p>
          <a:p>
            <a:pPr>
              <a:spcBef>
                <a:spcPct val="50000"/>
              </a:spcBef>
              <a:defRPr/>
            </a:pPr>
            <a:r>
              <a:rPr lang="en-US" sz="2800" smtClean="0">
                <a:effectLst>
                  <a:outerShdw blurRad="38100" dist="38100" dir="2700000" algn="tl">
                    <a:srgbClr val="C0C0C0"/>
                  </a:outerShdw>
                </a:effectLst>
              </a:rPr>
              <a:t>Due to the large differences in the physical properties of the contrasting magmas, the degree of mixing of these </a:t>
            </a:r>
            <a:r>
              <a:rPr lang="en-US" sz="2800" smtClean="0">
                <a:solidFill>
                  <a:srgbClr val="00CC00"/>
                </a:solidFill>
                <a:effectLst>
                  <a:outerShdw blurRad="38100" dist="38100" dir="2700000" algn="tl">
                    <a:srgbClr val="C0C0C0"/>
                  </a:outerShdw>
                </a:effectLst>
              </a:rPr>
              <a:t>comingled</a:t>
            </a:r>
            <a:r>
              <a:rPr lang="en-US" sz="2800" smtClean="0">
                <a:effectLst>
                  <a:outerShdw blurRad="38100" dist="38100" dir="2700000" algn="tl">
                    <a:srgbClr val="C0C0C0"/>
                  </a:outerShdw>
                </a:effectLst>
              </a:rPr>
              <a:t> magmas is usually not extensive</a:t>
            </a:r>
            <a:endParaRPr lang="en-US" sz="2800" smtClean="0"/>
          </a:p>
          <a:p>
            <a:pPr>
              <a:defRPr/>
            </a:pPr>
            <a:endParaRPr lang="en-US" smtClean="0"/>
          </a:p>
          <a:p>
            <a:pPr>
              <a:defRPr/>
            </a:pPr>
            <a:r>
              <a:rPr lang="en-US" smtClean="0"/>
              <a:t>Swirls of contrasting colors on the hand sample or outcrop scale, or even as intimate mixtures of glass in thin section</a:t>
            </a:r>
          </a:p>
          <a:p>
            <a:pPr>
              <a:defRPr/>
            </a:pPr>
            <a:r>
              <a:rPr lang="en-US" smtClean="0"/>
              <a:t>Basaltic component at higher temperature, so comingling with silicic magma will chill the basalt and superheat the silicic</a:t>
            </a:r>
          </a:p>
          <a:p>
            <a:pPr>
              <a:defRPr/>
            </a:pPr>
            <a:r>
              <a:rPr lang="en-US" smtClean="0"/>
              <a:t>Common disequilibrium assemblages</a:t>
            </a:r>
          </a:p>
          <a:p>
            <a:pPr lvl="1">
              <a:defRPr/>
            </a:pPr>
            <a:r>
              <a:rPr lang="en-US" smtClean="0"/>
              <a:t>plagioclase or pyroxenes of radically different compositions</a:t>
            </a:r>
          </a:p>
          <a:p>
            <a:pPr lvl="1">
              <a:defRPr/>
            </a:pPr>
            <a:r>
              <a:rPr lang="en-US" smtClean="0"/>
              <a:t>juxtaposed olivine and quartz</a:t>
            </a:r>
          </a:p>
          <a:p>
            <a:pPr lvl="1">
              <a:defRPr/>
            </a:pPr>
            <a:r>
              <a:rPr lang="en-US" smtClean="0"/>
              <a:t>corroded and partially resorbed phenocrysts</a:t>
            </a:r>
          </a:p>
        </p:txBody>
      </p:sp>
    </p:spTree>
    <p:extLst>
      <p:ext uri="{BB962C8B-B14F-4D97-AF65-F5344CB8AC3E}">
        <p14:creationId xmlns:p14="http://schemas.microsoft.com/office/powerpoint/2010/main" val="2531841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87F4CF-FC02-4B79-A34C-637C1E1BD93D}" type="slidenum">
              <a:rPr lang="en-US" altLang="nb-NO" sz="1200"/>
              <a:pPr/>
              <a:t>74</a:t>
            </a:fld>
            <a:endParaRPr lang="en-US" altLang="nb-NO"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nb-NO" smtClean="0">
                <a:latin typeface="Times New Roman" panose="02020603050405020304" pitchFamily="18" charset="0"/>
              </a:rPr>
              <a:t>Assimilation by melting is limited by the heat available in the magma</a:t>
            </a:r>
          </a:p>
          <a:p>
            <a:pPr lvl="1">
              <a:spcBef>
                <a:spcPts val="600"/>
              </a:spcBef>
            </a:pPr>
            <a:r>
              <a:rPr lang="en-US" altLang="nb-NO" smtClean="0">
                <a:latin typeface="Times New Roman" panose="02020603050405020304" pitchFamily="18" charset="0"/>
              </a:rPr>
              <a:t>Wall rock must first be heated to the melting point, and then at least partially melted in order to be assimilated, and this heat must be supplied by the magma itself</a:t>
            </a:r>
          </a:p>
          <a:p>
            <a:endParaRPr lang="en-US" altLang="nb-NO" smtClean="0">
              <a:latin typeface="Times New Roman" panose="02020603050405020304" pitchFamily="18" charset="0"/>
            </a:endParaRPr>
          </a:p>
          <a:p>
            <a:r>
              <a:rPr lang="en-US" altLang="nb-NO" sz="1000" smtClean="0">
                <a:latin typeface="Times New Roman" panose="02020603050405020304" pitchFamily="18" charset="0"/>
              </a:rPr>
              <a:t>Theoretically possible for a magma to assimilate 40% of its weight in country rock</a:t>
            </a:r>
          </a:p>
          <a:p>
            <a:pPr lvl="1"/>
            <a:r>
              <a:rPr lang="en-US" altLang="nb-NO" sz="1000" smtClean="0">
                <a:latin typeface="Times New Roman" panose="02020603050405020304" pitchFamily="18" charset="0"/>
              </a:rPr>
              <a:t>But the crystallized portion of the magma at the cool walls will form a barrier to inhibit further exchange</a:t>
            </a:r>
          </a:p>
          <a:p>
            <a:pPr lvl="2"/>
            <a:r>
              <a:rPr lang="en-US" altLang="nb-NO" smtClean="0">
                <a:latin typeface="Times New Roman" panose="02020603050405020304" pitchFamily="18" charset="0"/>
              </a:rPr>
              <a:t>Assimilated components must then diffuse through the barrier</a:t>
            </a:r>
          </a:p>
          <a:p>
            <a:pPr lvl="1"/>
            <a:r>
              <a:rPr lang="en-US" altLang="nb-NO" sz="1000" smtClean="0">
                <a:latin typeface="Times New Roman" panose="02020603050405020304" pitchFamily="18" charset="0"/>
              </a:rPr>
              <a:t>Diffusion of </a:t>
            </a:r>
            <a:r>
              <a:rPr lang="en-US" altLang="nb-NO" sz="1000" b="1" smtClean="0">
                <a:latin typeface="Times New Roman" panose="02020603050405020304" pitchFamily="18" charset="0"/>
              </a:rPr>
              <a:t>heat</a:t>
            </a:r>
            <a:r>
              <a:rPr lang="en-US" altLang="nb-NO" sz="1000" smtClean="0">
                <a:latin typeface="Times New Roman" panose="02020603050405020304" pitchFamily="18" charset="0"/>
              </a:rPr>
              <a:t> is much faster that diffusion of </a:t>
            </a:r>
            <a:r>
              <a:rPr lang="en-US" altLang="nb-NO" sz="1000" b="1" smtClean="0">
                <a:latin typeface="Times New Roman" panose="02020603050405020304" pitchFamily="18" charset="0"/>
              </a:rPr>
              <a:t>mass</a:t>
            </a:r>
            <a:r>
              <a:rPr lang="en-US" altLang="nb-NO" sz="1000" smtClean="0">
                <a:latin typeface="Times New Roman" panose="02020603050405020304" pitchFamily="18" charset="0"/>
              </a:rPr>
              <a:t>, so the magma will probably solidify before appreciable assimilation has occurred</a:t>
            </a:r>
            <a:endParaRPr lang="en-US" altLang="nb-NO" smtClean="0">
              <a:latin typeface="Times New Roman" panose="02020603050405020304" pitchFamily="18" charset="0"/>
            </a:endParaRPr>
          </a:p>
        </p:txBody>
      </p:sp>
    </p:spTree>
    <p:extLst>
      <p:ext uri="{BB962C8B-B14F-4D97-AF65-F5344CB8AC3E}">
        <p14:creationId xmlns:p14="http://schemas.microsoft.com/office/powerpoint/2010/main" val="3248526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9CF1C8-9E84-4D46-AA9B-20790181DD0A}" type="slidenum">
              <a:rPr lang="en-US" altLang="nb-NO" sz="1200"/>
              <a:pPr/>
              <a:t>75</a:t>
            </a:fld>
            <a:endParaRPr lang="en-US" altLang="nb-NO"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latin typeface="Times New Roman" panose="02020603050405020304" pitchFamily="18" charset="0"/>
              </a:rPr>
              <a:t>Two or more processes may work simultaneously or in sequence during the generation, migration, and solidification of magmatic systems</a:t>
            </a:r>
          </a:p>
          <a:p>
            <a:pPr lvl="1"/>
            <a:r>
              <a:rPr lang="en-US" altLang="nb-NO" smtClean="0">
                <a:latin typeface="Times New Roman" panose="02020603050405020304" pitchFamily="18" charset="0"/>
              </a:rPr>
              <a:t>Thus a number of magmas (and the resulting rocks) may be complex hybrids reflecting the combined effects of the various processes</a:t>
            </a:r>
          </a:p>
          <a:p>
            <a:endParaRPr lang="en-US" altLang="nb-NO" smtClean="0">
              <a:latin typeface="Times New Roman" panose="02020603050405020304" pitchFamily="18" charset="0"/>
            </a:endParaRPr>
          </a:p>
          <a:p>
            <a:r>
              <a:rPr lang="en-US" altLang="nb-NO" smtClean="0">
                <a:latin typeface="Times New Roman" panose="02020603050405020304" pitchFamily="18" charset="0"/>
              </a:rPr>
              <a:t>May be more than coincidence: two processes may operate in conjunction (cooperation?)</a:t>
            </a:r>
          </a:p>
          <a:p>
            <a:pPr lvl="1"/>
            <a:r>
              <a:rPr lang="en-US" altLang="nb-NO" smtClean="0">
                <a:latin typeface="Times New Roman" panose="02020603050405020304" pitchFamily="18" charset="0"/>
              </a:rPr>
              <a:t>AFC: </a:t>
            </a:r>
          </a:p>
          <a:p>
            <a:pPr lvl="2"/>
            <a:r>
              <a:rPr lang="en-US" altLang="nb-NO" smtClean="0">
                <a:latin typeface="Times New Roman" panose="02020603050405020304" pitchFamily="18" charset="0"/>
              </a:rPr>
              <a:t>Combination of assimilation and fractional crystallization required</a:t>
            </a:r>
          </a:p>
          <a:p>
            <a:pPr lvl="2"/>
            <a:r>
              <a:rPr lang="en-US" altLang="nb-NO" smtClean="0">
                <a:latin typeface="Times New Roman" panose="02020603050405020304" pitchFamily="18" charset="0"/>
              </a:rPr>
              <a:t>FX supplies the necessary heat for assimilation as proposed earlier</a:t>
            </a:r>
          </a:p>
          <a:p>
            <a:pPr lvl="2"/>
            <a:r>
              <a:rPr lang="en-US" altLang="nb-NO" smtClean="0">
                <a:latin typeface="Times New Roman" panose="02020603050405020304" pitchFamily="18" charset="0"/>
              </a:rPr>
              <a:t>Fractional crystallization + recharge of more primitive magma</a:t>
            </a:r>
          </a:p>
          <a:p>
            <a:r>
              <a:rPr lang="en-US" altLang="nb-NO" smtClean="0">
                <a:latin typeface="Times New Roman" panose="02020603050405020304" pitchFamily="18" charset="0"/>
              </a:rPr>
              <a:t>One approach: devise mathematical models for the behavior of certain trace elements and isotopes (or ratios) that are based on a combination of processes</a:t>
            </a:r>
          </a:p>
        </p:txBody>
      </p:sp>
    </p:spTree>
    <p:extLst>
      <p:ext uri="{BB962C8B-B14F-4D97-AF65-F5344CB8AC3E}">
        <p14:creationId xmlns:p14="http://schemas.microsoft.com/office/powerpoint/2010/main" val="2592196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57FC2C-16A4-4131-84CE-5E2C341E245E}" type="slidenum">
              <a:rPr lang="en-US" altLang="nb-NO" sz="1200"/>
              <a:pPr/>
              <a:t>76</a:t>
            </a:fld>
            <a:endParaRPr lang="en-US" altLang="nb-NO"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314697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nb-NO" smtClean="0">
                <a:solidFill>
                  <a:srgbClr val="00FF00"/>
                </a:solidFill>
              </a:rPr>
              <a:t>Adiabatic</a:t>
            </a:r>
            <a:r>
              <a:rPr lang="en-US" altLang="nb-NO" smtClean="0">
                <a:solidFill>
                  <a:srgbClr val="FFCC00"/>
                </a:solidFill>
              </a:rPr>
              <a:t> rise of mantle with no conductive heat loss</a:t>
            </a:r>
          </a:p>
          <a:p>
            <a:pPr lvl="1"/>
            <a:r>
              <a:rPr lang="en-US" altLang="nb-NO" smtClean="0">
                <a:solidFill>
                  <a:srgbClr val="FFCC00"/>
                </a:solidFill>
              </a:rPr>
              <a:t>	Steeper than solidus</a:t>
            </a:r>
          </a:p>
          <a:p>
            <a:pPr lvl="1"/>
            <a:r>
              <a:rPr lang="en-US" altLang="nb-NO" smtClean="0">
                <a:solidFill>
                  <a:srgbClr val="FFCC00"/>
                </a:solidFill>
              </a:rPr>
              <a:t>	Intersects solidus</a:t>
            </a:r>
          </a:p>
          <a:p>
            <a:pPr lvl="2"/>
            <a:r>
              <a:rPr lang="en-US" altLang="nb-NO" smtClean="0">
                <a:solidFill>
                  <a:srgbClr val="FFCC00"/>
                </a:solidFill>
                <a:latin typeface="Symbol" panose="05050102010706020507" pitchFamily="18" charset="2"/>
              </a:rPr>
              <a:t>		D</a:t>
            </a:r>
            <a:r>
              <a:rPr lang="en-US" altLang="nb-NO" smtClean="0">
                <a:solidFill>
                  <a:srgbClr val="FFCC00"/>
                </a:solidFill>
              </a:rPr>
              <a:t> slope = heat of fusion as mantle melts</a:t>
            </a:r>
          </a:p>
          <a:p>
            <a:pPr lvl="1"/>
            <a:r>
              <a:rPr lang="en-US" altLang="nb-NO" smtClean="0">
                <a:solidFill>
                  <a:srgbClr val="00FF00"/>
                </a:solidFill>
              </a:rPr>
              <a:t>Decompression </a:t>
            </a:r>
            <a:r>
              <a:rPr lang="en-US" altLang="nb-NO" sz="1400" smtClean="0">
                <a:solidFill>
                  <a:srgbClr val="00FF00"/>
                </a:solidFill>
              </a:rPr>
              <a:t>melting</a:t>
            </a:r>
            <a:r>
              <a:rPr lang="en-US" altLang="nb-NO" sz="1400" smtClean="0">
                <a:solidFill>
                  <a:srgbClr val="FFCC00"/>
                </a:solidFill>
              </a:rPr>
              <a:t> could melt at least 30%</a:t>
            </a:r>
          </a:p>
        </p:txBody>
      </p:sp>
    </p:spTree>
    <p:extLst>
      <p:ext uri="{BB962C8B-B14F-4D97-AF65-F5344CB8AC3E}">
        <p14:creationId xmlns:p14="http://schemas.microsoft.com/office/powerpoint/2010/main" val="77534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solidFill>
                  <a:srgbClr val="FFCC00"/>
                </a:solidFill>
              </a:rPr>
              <a:t>Remember solid + water = liq</a:t>
            </a:r>
            <a:r>
              <a:rPr lang="en-US" altLang="nb-NO" baseline="-25000" smtClean="0">
                <a:solidFill>
                  <a:srgbClr val="FFCC00"/>
                </a:solidFill>
              </a:rPr>
              <a:t>(aq)</a:t>
            </a:r>
            <a:r>
              <a:rPr lang="en-US" altLang="nb-NO" smtClean="0">
                <a:solidFill>
                  <a:srgbClr val="FFCC00"/>
                </a:solidFill>
              </a:rPr>
              <a:t> and LeChatelier</a:t>
            </a:r>
          </a:p>
          <a:p>
            <a:pPr lvl="1"/>
            <a:r>
              <a:rPr lang="en-US" altLang="nb-NO" smtClean="0">
                <a:solidFill>
                  <a:srgbClr val="FFCC00"/>
                </a:solidFill>
              </a:rPr>
              <a:t>Dramatic lowering </a:t>
            </a:r>
            <a:r>
              <a:rPr lang="en-US" altLang="nb-NO" sz="1400" smtClean="0">
                <a:solidFill>
                  <a:srgbClr val="FFCC00"/>
                </a:solidFill>
              </a:rPr>
              <a:t>of melting point of peridotite</a:t>
            </a:r>
            <a:endParaRPr lang="en-US" altLang="nb-NO" smtClean="0"/>
          </a:p>
        </p:txBody>
      </p:sp>
    </p:spTree>
    <p:extLst>
      <p:ext uri="{BB962C8B-B14F-4D97-AF65-F5344CB8AC3E}">
        <p14:creationId xmlns:p14="http://schemas.microsoft.com/office/powerpoint/2010/main" val="400885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914400" y="4343400"/>
            <a:ext cx="5029200" cy="4114800"/>
          </a:xfrm>
          <a:prstGeom prst="rect">
            <a:avLst/>
          </a:prstGeom>
          <a:ln>
            <a:miter lim="800000"/>
            <a:headEnd/>
            <a:tailEnd/>
          </a:ln>
        </p:spPr>
        <p:txBody>
          <a:bodyPr/>
          <a:lstStyle/>
          <a:p>
            <a:pPr>
              <a:spcBef>
                <a:spcPct val="20000"/>
              </a:spcBef>
              <a:buClr>
                <a:srgbClr val="FF5050"/>
              </a:buClr>
              <a:buSzPct val="60000"/>
              <a:buFont typeface="Monotype Sorts" pitchFamily="2" charset="2"/>
              <a:buNone/>
              <a:defRPr/>
            </a:pPr>
            <a:r>
              <a:rPr lang="en-US" sz="3200" smtClean="0">
                <a:solidFill>
                  <a:srgbClr val="FFCC00"/>
                </a:solidFill>
                <a:effectLst>
                  <a:outerShdw blurRad="38100" dist="38100" dir="2700000" algn="tl">
                    <a:srgbClr val="C0C0C0"/>
                  </a:outerShdw>
                </a:effectLst>
                <a:latin typeface="Times New Roman" pitchFamily="18" charset="0"/>
              </a:rPr>
              <a:t>Requires T &gt; </a:t>
            </a:r>
            <a:r>
              <a:rPr lang="en-US" sz="3200" b="1" smtClean="0">
                <a:solidFill>
                  <a:srgbClr val="FFCC00"/>
                </a:solidFill>
                <a:effectLst>
                  <a:outerShdw blurRad="38100" dist="38100" dir="2700000" algn="tl">
                    <a:srgbClr val="C0C0C0"/>
                  </a:outerShdw>
                </a:effectLst>
                <a:latin typeface="Times New Roman" pitchFamily="18" charset="0"/>
              </a:rPr>
              <a:t>both</a:t>
            </a:r>
            <a:r>
              <a:rPr lang="en-US" sz="3200" smtClean="0">
                <a:solidFill>
                  <a:srgbClr val="FFCC00"/>
                </a:solidFill>
                <a:effectLst>
                  <a:outerShdw blurRad="38100" dist="38100" dir="2700000" algn="tl">
                    <a:srgbClr val="C0C0C0"/>
                  </a:outerShdw>
                </a:effectLst>
                <a:latin typeface="Times New Roman" pitchFamily="18" charset="0"/>
              </a:rPr>
              <a:t>   1) dehydration and 2) water-sat melting curves</a:t>
            </a:r>
          </a:p>
          <a:p>
            <a:pPr>
              <a:spcBef>
                <a:spcPct val="20000"/>
              </a:spcBef>
              <a:buClr>
                <a:srgbClr val="FF5050"/>
              </a:buClr>
              <a:buSzPct val="60000"/>
              <a:buFont typeface="Monotype Sorts" pitchFamily="2" charset="2"/>
              <a:buNone/>
              <a:defRPr/>
            </a:pPr>
            <a:r>
              <a:rPr lang="en-US" sz="3200" smtClean="0">
                <a:solidFill>
                  <a:srgbClr val="FFCC00"/>
                </a:solidFill>
                <a:effectLst>
                  <a:outerShdw blurRad="38100" dist="38100" dir="2700000" algn="tl">
                    <a:srgbClr val="C0C0C0"/>
                  </a:outerShdw>
                </a:effectLst>
                <a:latin typeface="Times New Roman" pitchFamily="18" charset="0"/>
              </a:rPr>
              <a:t>Can only create 1-2% melt</a:t>
            </a:r>
          </a:p>
          <a:p>
            <a:pPr lvl="1">
              <a:spcBef>
                <a:spcPct val="20000"/>
              </a:spcBef>
              <a:buClr>
                <a:schemeClr val="folHlink"/>
              </a:buClr>
              <a:buSzPct val="65000"/>
              <a:buFont typeface="Monotype Sorts" pitchFamily="2" charset="2"/>
              <a:buNone/>
              <a:defRPr/>
            </a:pPr>
            <a:r>
              <a:rPr lang="en-US" sz="2800" smtClean="0">
                <a:solidFill>
                  <a:srgbClr val="FFCC00"/>
                </a:solidFill>
                <a:effectLst>
                  <a:outerShdw blurRad="38100" dist="38100" dir="2700000" algn="tl">
                    <a:srgbClr val="C0C0C0"/>
                  </a:outerShdw>
                </a:effectLst>
                <a:latin typeface="Times New Roman" pitchFamily="18" charset="0"/>
              </a:rPr>
              <a:t>not sufficient to even separate from the source</a:t>
            </a:r>
          </a:p>
          <a:p>
            <a:pPr lvl="1">
              <a:spcBef>
                <a:spcPct val="20000"/>
              </a:spcBef>
              <a:buClr>
                <a:schemeClr val="folHlink"/>
              </a:buClr>
              <a:buSzPct val="65000"/>
              <a:buFont typeface="Monotype Sorts" pitchFamily="2" charset="2"/>
              <a:buNone/>
              <a:defRPr/>
            </a:pPr>
            <a:r>
              <a:rPr lang="en-US" sz="2800" smtClean="0">
                <a:solidFill>
                  <a:srgbClr val="FFCC00"/>
                </a:solidFill>
                <a:effectLst>
                  <a:outerShdw blurRad="38100" dist="38100" dir="2700000" algn="tl">
                    <a:srgbClr val="C0C0C0"/>
                  </a:outerShdw>
                </a:effectLst>
                <a:latin typeface="Times New Roman" pitchFamily="18" charset="0"/>
              </a:rPr>
              <a:t>may explain </a:t>
            </a:r>
            <a:r>
              <a:rPr lang="en-US" sz="2800" b="1" smtClean="0">
                <a:solidFill>
                  <a:srgbClr val="00FF00"/>
                </a:solidFill>
                <a:effectLst>
                  <a:outerShdw blurRad="38100" dist="38100" dir="2700000" algn="tl">
                    <a:srgbClr val="C0C0C0"/>
                  </a:outerShdw>
                </a:effectLst>
                <a:latin typeface="Times New Roman" pitchFamily="18" charset="0"/>
              </a:rPr>
              <a:t>low velocity layer</a:t>
            </a:r>
            <a:r>
              <a:rPr lang="en-US" sz="2800" smtClean="0">
                <a:solidFill>
                  <a:srgbClr val="FFCC00"/>
                </a:solidFill>
                <a:effectLst>
                  <a:outerShdw blurRad="38100" dist="38100" dir="2700000" algn="tl">
                    <a:srgbClr val="C0C0C0"/>
                  </a:outerShdw>
                </a:effectLst>
                <a:latin typeface="Times New Roman" pitchFamily="18" charset="0"/>
              </a:rPr>
              <a:t> at 100 km</a:t>
            </a:r>
          </a:p>
          <a:p>
            <a:pPr lvl="2">
              <a:spcBef>
                <a:spcPct val="20000"/>
              </a:spcBef>
              <a:buClr>
                <a:srgbClr val="FFCC00"/>
              </a:buClr>
              <a:buSzPct val="45000"/>
              <a:buFont typeface="Monotype Sorts" pitchFamily="2" charset="2"/>
              <a:buNone/>
              <a:defRPr/>
            </a:pPr>
            <a:r>
              <a:rPr lang="en-US" sz="2400" smtClean="0">
                <a:solidFill>
                  <a:srgbClr val="FFCC00"/>
                </a:solidFill>
                <a:effectLst>
                  <a:outerShdw blurRad="38100" dist="38100" dir="2700000" algn="tl">
                    <a:srgbClr val="C0C0C0"/>
                  </a:outerShdw>
                </a:effectLst>
                <a:latin typeface="Times New Roman" pitchFamily="18" charset="0"/>
              </a:rPr>
              <a:t>hornblende (b) is at 70 km</a:t>
            </a:r>
          </a:p>
          <a:p>
            <a:pPr lvl="2">
              <a:spcBef>
                <a:spcPct val="20000"/>
              </a:spcBef>
              <a:buClr>
                <a:srgbClr val="FFCC00"/>
              </a:buClr>
              <a:buSzPct val="45000"/>
              <a:buFont typeface="Monotype Sorts" pitchFamily="2" charset="2"/>
              <a:buNone/>
              <a:defRPr/>
            </a:pPr>
            <a:r>
              <a:rPr lang="en-US" sz="2400" smtClean="0">
                <a:solidFill>
                  <a:srgbClr val="FFCC00"/>
                </a:solidFill>
                <a:effectLst>
                  <a:outerShdw blurRad="38100" dist="38100" dir="2700000" algn="tl">
                    <a:srgbClr val="C0C0C0"/>
                  </a:outerShdw>
                </a:effectLst>
                <a:latin typeface="Times New Roman" pitchFamily="18" charset="0"/>
              </a:rPr>
              <a:t>phlogopite (c) is at 95 km</a:t>
            </a:r>
          </a:p>
          <a:p>
            <a:pPr lvl="1">
              <a:spcBef>
                <a:spcPct val="20000"/>
              </a:spcBef>
              <a:buClr>
                <a:srgbClr val="FFCC00"/>
              </a:buClr>
              <a:buSzPct val="45000"/>
              <a:buFont typeface="Monotype Sorts" pitchFamily="2" charset="2"/>
              <a:buNone/>
              <a:defRPr/>
            </a:pPr>
            <a:r>
              <a:rPr lang="en-US" sz="2400" smtClean="0">
                <a:solidFill>
                  <a:srgbClr val="FFCC00"/>
                </a:solidFill>
                <a:effectLst>
                  <a:outerShdw blurRad="38100" dist="38100" dir="2700000" algn="tl">
                    <a:srgbClr val="C0C0C0"/>
                  </a:outerShdw>
                </a:effectLst>
                <a:latin typeface="Times New Roman" pitchFamily="18" charset="0"/>
              </a:rPr>
              <a:t>Uncertainty in curves and geotherms can </a:t>
            </a:r>
            <a:r>
              <a:rPr lang="en-US" sz="1800" smtClean="0">
                <a:solidFill>
                  <a:srgbClr val="FFCC00"/>
                </a:solidFill>
                <a:effectLst>
                  <a:outerShdw blurRad="38100" dist="38100" dir="2700000" algn="tl">
                    <a:srgbClr val="C0C0C0"/>
                  </a:outerShdw>
                </a:effectLst>
                <a:latin typeface="Symbol" pitchFamily="18" charset="2"/>
              </a:rPr>
              <a:t>-&gt; </a:t>
            </a:r>
            <a:r>
              <a:rPr lang="en-US" sz="2400" smtClean="0">
                <a:solidFill>
                  <a:srgbClr val="FFCC00"/>
                </a:solidFill>
                <a:effectLst>
                  <a:outerShdw blurRad="38100" dist="38100" dir="2700000" algn="tl">
                    <a:srgbClr val="C0C0C0"/>
                  </a:outerShdw>
                </a:effectLst>
                <a:latin typeface="Times New Roman" pitchFamily="18" charset="0"/>
              </a:rPr>
              <a:t>melting of mica or hornblende at 100 km</a:t>
            </a:r>
          </a:p>
        </p:txBody>
      </p:sp>
    </p:spTree>
    <p:extLst>
      <p:ext uri="{BB962C8B-B14F-4D97-AF65-F5344CB8AC3E}">
        <p14:creationId xmlns:p14="http://schemas.microsoft.com/office/powerpoint/2010/main" val="142794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b-NO" smtClean="0"/>
              <a:t>Variables (other than X)</a:t>
            </a:r>
          </a:p>
          <a:p>
            <a:pPr lvl="1"/>
            <a:r>
              <a:rPr lang="en-US" altLang="nb-NO" smtClean="0">
                <a:solidFill>
                  <a:srgbClr val="00FF00"/>
                </a:solidFill>
              </a:rPr>
              <a:t>Temperature</a:t>
            </a:r>
          </a:p>
          <a:p>
            <a:pPr lvl="2"/>
            <a:r>
              <a:rPr lang="en-US" altLang="nb-NO" b="1" smtClean="0">
                <a:solidFill>
                  <a:srgbClr val="FFCC00"/>
                </a:solidFill>
              </a:rPr>
              <a:t>= % partial melting</a:t>
            </a:r>
          </a:p>
          <a:p>
            <a:pPr lvl="1"/>
            <a:r>
              <a:rPr lang="en-US" altLang="nb-NO" smtClean="0">
                <a:solidFill>
                  <a:srgbClr val="00FF00"/>
                </a:solidFill>
              </a:rPr>
              <a:t>Pressure</a:t>
            </a:r>
          </a:p>
          <a:p>
            <a:pPr lvl="2"/>
            <a:r>
              <a:rPr lang="en-US" altLang="nb-NO" b="1" smtClean="0">
                <a:solidFill>
                  <a:srgbClr val="FFCC00"/>
                </a:solidFill>
              </a:rPr>
              <a:t>Fig. 10-2 indicates that, although the </a:t>
            </a:r>
            <a:r>
              <a:rPr lang="en-US" altLang="nb-NO" b="1" i="1" smtClean="0">
                <a:solidFill>
                  <a:srgbClr val="00FF00"/>
                </a:solidFill>
              </a:rPr>
              <a:t>chemistry</a:t>
            </a:r>
            <a:r>
              <a:rPr lang="en-US" altLang="nb-NO" b="1" smtClean="0">
                <a:solidFill>
                  <a:srgbClr val="FFCC00"/>
                </a:solidFill>
              </a:rPr>
              <a:t> may be the same, the </a:t>
            </a:r>
            <a:r>
              <a:rPr lang="en-US" altLang="nb-NO" b="1" i="1" smtClean="0">
                <a:solidFill>
                  <a:srgbClr val="00FF00"/>
                </a:solidFill>
              </a:rPr>
              <a:t>mineralogy</a:t>
            </a:r>
            <a:r>
              <a:rPr lang="en-US" altLang="nb-NO" b="1" smtClean="0">
                <a:solidFill>
                  <a:srgbClr val="FFCC00"/>
                </a:solidFill>
              </a:rPr>
              <a:t> varies</a:t>
            </a:r>
          </a:p>
          <a:p>
            <a:pPr lvl="2"/>
            <a:r>
              <a:rPr lang="en-US" altLang="nb-NO" b="1" smtClean="0">
                <a:solidFill>
                  <a:srgbClr val="FFCC00"/>
                </a:solidFill>
              </a:rPr>
              <a:t>Pressure effects on </a:t>
            </a:r>
            <a:r>
              <a:rPr lang="en-US" altLang="nb-NO" b="1" smtClean="0">
                <a:solidFill>
                  <a:srgbClr val="00FF00"/>
                </a:solidFill>
              </a:rPr>
              <a:t>eutectic</a:t>
            </a:r>
            <a:r>
              <a:rPr lang="en-US" altLang="nb-NO" smtClean="0">
                <a:solidFill>
                  <a:srgbClr val="00FF00"/>
                </a:solidFill>
              </a:rPr>
              <a:t> shift</a:t>
            </a:r>
            <a:endParaRPr lang="en-US" altLang="nb-NO" smtClean="0"/>
          </a:p>
        </p:txBody>
      </p:sp>
    </p:spTree>
    <p:extLst>
      <p:ext uri="{BB962C8B-B14F-4D97-AF65-F5344CB8AC3E}">
        <p14:creationId xmlns:p14="http://schemas.microsoft.com/office/powerpoint/2010/main" val="1135972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6158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81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107526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133468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140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908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4270224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210853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554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
        <p:nvSpPr>
          <p:cNvPr id="3" name="Content Placeholder 2"/>
          <p:cNvSpPr>
            <a:spLocks noGrp="1"/>
          </p:cNvSpPr>
          <p:nvPr>
            <p:ph idx="1" hasCustomPrompt="1"/>
          </p:nvPr>
        </p:nvSpPr>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77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4416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2573493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8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41876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414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51" y="211138"/>
            <a:ext cx="103632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914400" y="1512888"/>
            <a:ext cx="5080000" cy="4583112"/>
          </a:xfrm>
        </p:spPr>
        <p:txBody>
          <a:bodyPr/>
          <a:lstStyle/>
          <a:p>
            <a:pPr lvl="0"/>
            <a:endParaRPr lang="en-US" noProof="0" smtClean="0"/>
          </a:p>
        </p:txBody>
      </p:sp>
      <p:sp>
        <p:nvSpPr>
          <p:cNvPr id="4" name="Text Placeholder 3"/>
          <p:cNvSpPr>
            <a:spLocks noGrp="1"/>
          </p:cNvSpPr>
          <p:nvPr>
            <p:ph type="body" sz="half" idx="2"/>
          </p:nvPr>
        </p:nvSpPr>
        <p:spPr>
          <a:xfrm>
            <a:off x="6197600" y="1512888"/>
            <a:ext cx="5080000" cy="458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117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226782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1/27/2020</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1/27/2020</a:t>
            </a:fld>
            <a:endParaRPr lang="en-US" noProof="0" dirty="0"/>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1/27/2020</a:t>
            </a:fld>
            <a:endParaRPr lang="en-US" noProof="0" dirty="0"/>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1/27/2020</a:t>
            </a:fld>
            <a:endParaRPr lang="en-US" noProof="0" dirty="0"/>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Tamer.abu-alam@uit.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Igneous Petrology</a:t>
            </a:r>
            <a:endParaRPr lang="nb-NO" dirty="0"/>
          </a:p>
        </p:txBody>
      </p:sp>
      <p:sp>
        <p:nvSpPr>
          <p:cNvPr id="3" name="Text Placeholder 2"/>
          <p:cNvSpPr>
            <a:spLocks noGrp="1"/>
          </p:cNvSpPr>
          <p:nvPr>
            <p:ph type="body" sz="quarter" idx="12"/>
          </p:nvPr>
        </p:nvSpPr>
        <p:spPr/>
        <p:txBody>
          <a:bodyPr/>
          <a:lstStyle/>
          <a:p>
            <a:r>
              <a:rPr lang="nb-NO" dirty="0" err="1"/>
              <a:t>Lecture</a:t>
            </a:r>
            <a:r>
              <a:rPr lang="nb-NO" dirty="0"/>
              <a:t> </a:t>
            </a:r>
            <a:r>
              <a:rPr lang="nb-NO" dirty="0" smtClean="0"/>
              <a:t>4: Magma </a:t>
            </a:r>
            <a:r>
              <a:rPr lang="nb-NO" dirty="0" err="1" smtClean="0"/>
              <a:t>generation</a:t>
            </a:r>
            <a:r>
              <a:rPr lang="nb-NO" dirty="0" smtClean="0"/>
              <a:t> &amp; Magma </a:t>
            </a:r>
            <a:r>
              <a:rPr lang="nb-NO" dirty="0" err="1" smtClean="0"/>
              <a:t>diversity</a:t>
            </a:r>
            <a:endParaRPr lang="nb-NO" dirty="0"/>
          </a:p>
        </p:txBody>
      </p:sp>
      <p:sp>
        <p:nvSpPr>
          <p:cNvPr id="4" name="Subtitle 3"/>
          <p:cNvSpPr>
            <a:spLocks noGrp="1"/>
          </p:cNvSpPr>
          <p:nvPr>
            <p:ph type="subTitle" idx="1"/>
          </p:nvPr>
        </p:nvSpPr>
        <p:spPr/>
        <p:txBody>
          <a:bodyPr/>
          <a:lstStyle/>
          <a:p>
            <a:r>
              <a:rPr lang="nb-NO" dirty="0" smtClean="0"/>
              <a:t>Tamer Abu-Alam</a:t>
            </a:r>
            <a:endParaRPr lang="nb-NO" dirty="0"/>
          </a:p>
        </p:txBody>
      </p:sp>
      <p:sp>
        <p:nvSpPr>
          <p:cNvPr id="5" name="Text Placeholder 4"/>
          <p:cNvSpPr>
            <a:spLocks noGrp="1"/>
          </p:cNvSpPr>
          <p:nvPr>
            <p:ph type="body" sz="quarter" idx="13"/>
          </p:nvPr>
        </p:nvSpPr>
        <p:spPr/>
        <p:txBody>
          <a:bodyPr/>
          <a:lstStyle/>
          <a:p>
            <a:r>
              <a:rPr lang="en-US" dirty="0" smtClean="0"/>
              <a:t>University </a:t>
            </a:r>
            <a:r>
              <a:rPr lang="en-US" dirty="0"/>
              <a:t>of </a:t>
            </a:r>
            <a:r>
              <a:rPr lang="en-US" dirty="0" err="1"/>
              <a:t>Tromsø</a:t>
            </a:r>
            <a:r>
              <a:rPr lang="en-US" dirty="0"/>
              <a:t> – The Arctic University of </a:t>
            </a:r>
            <a:r>
              <a:rPr lang="en-US" dirty="0" smtClean="0"/>
              <a:t>Norway</a:t>
            </a:r>
          </a:p>
          <a:p>
            <a:r>
              <a:rPr lang="en-US" dirty="0" smtClean="0">
                <a:hlinkClick r:id="rId2"/>
              </a:rPr>
              <a:t>Tamer.abu-alam@uit.no</a:t>
            </a:r>
            <a:endParaRPr lang="en-US" dirty="0" smtClean="0"/>
          </a:p>
          <a:p>
            <a:endParaRPr lang="nb-NO" dirty="0"/>
          </a:p>
        </p:txBody>
      </p:sp>
      <p:pic>
        <p:nvPicPr>
          <p:cNvPr id="12" name="Picture Placeholder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92" r="692"/>
          <a:stretch>
            <a:fillRect/>
          </a:stretch>
        </p:blipFill>
        <p:spPr/>
      </p:pic>
    </p:spTree>
    <p:extLst>
      <p:ext uri="{BB962C8B-B14F-4D97-AF65-F5344CB8AC3E}">
        <p14:creationId xmlns:p14="http://schemas.microsoft.com/office/powerpoint/2010/main" val="68082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533400"/>
            <a:ext cx="7772400" cy="1143000"/>
          </a:xfrm>
          <a:noFill/>
          <a:extLst>
            <a:ext uri="{909E8E84-426E-40DD-AFC4-6F175D3DCCD1}">
              <a14:hiddenFill xmlns:a14="http://schemas.microsoft.com/office/drawing/2010/main">
                <a:solidFill>
                  <a:srgbClr val="FFFFFF"/>
                </a:solidFill>
              </a14:hiddenFill>
            </a:ext>
          </a:extLst>
        </p:spPr>
        <p:txBody>
          <a:bodyPr/>
          <a:lstStyle/>
          <a:p>
            <a:r>
              <a:rPr lang="en-US" altLang="nb-NO" smtClean="0">
                <a:solidFill>
                  <a:srgbClr val="0070C0"/>
                </a:solidFill>
                <a:effectLst/>
              </a:rPr>
              <a:t>Sources of mantle material</a:t>
            </a:r>
          </a:p>
        </p:txBody>
      </p:sp>
      <p:sp>
        <p:nvSpPr>
          <p:cNvPr id="10243" name="Rectangle 3"/>
          <p:cNvSpPr>
            <a:spLocks noGrp="1" noChangeArrowheads="1"/>
          </p:cNvSpPr>
          <p:nvPr>
            <p:ph type="body" idx="1"/>
          </p:nvPr>
        </p:nvSpPr>
        <p:spPr>
          <a:xfrm>
            <a:off x="2286000" y="1752600"/>
            <a:ext cx="8128000" cy="4616450"/>
          </a:xfrm>
          <a:noFill/>
          <a:extLst>
            <a:ext uri="{909E8E84-426E-40DD-AFC4-6F175D3DCCD1}">
              <a14:hiddenFill xmlns:a14="http://schemas.microsoft.com/office/drawing/2010/main">
                <a:solidFill>
                  <a:srgbClr val="FFFFFF"/>
                </a:solidFill>
              </a14:hiddenFill>
            </a:ext>
          </a:extLst>
        </p:spPr>
        <p:txBody>
          <a:bodyPr/>
          <a:lstStyle/>
          <a:p>
            <a:r>
              <a:rPr lang="en-US" altLang="nb-NO" b="1" i="1" dirty="0" smtClean="0">
                <a:solidFill>
                  <a:srgbClr val="FF0000"/>
                </a:solidFill>
                <a:effectLst/>
              </a:rPr>
              <a:t>Ophiolites</a:t>
            </a:r>
          </a:p>
          <a:p>
            <a:pPr lvl="1"/>
            <a:r>
              <a:rPr lang="en-US" altLang="nb-NO" dirty="0" smtClean="0">
                <a:effectLst/>
              </a:rPr>
              <a:t>Slabs of oceanic crust and upper mantle</a:t>
            </a:r>
          </a:p>
          <a:p>
            <a:pPr lvl="1"/>
            <a:r>
              <a:rPr lang="en-US" altLang="nb-NO" dirty="0" smtClean="0">
                <a:effectLst/>
              </a:rPr>
              <a:t>Thrust at subduction zones onto edge of continent</a:t>
            </a:r>
          </a:p>
          <a:p>
            <a:r>
              <a:rPr lang="en-US" altLang="nb-NO" b="1" i="1" dirty="0" smtClean="0">
                <a:solidFill>
                  <a:srgbClr val="FF0000"/>
                </a:solidFill>
                <a:effectLst/>
              </a:rPr>
              <a:t>Dredge samples</a:t>
            </a:r>
            <a:r>
              <a:rPr lang="en-US" altLang="nb-NO" dirty="0" smtClean="0">
                <a:solidFill>
                  <a:schemeClr val="bg2"/>
                </a:solidFill>
                <a:effectLst/>
              </a:rPr>
              <a:t> </a:t>
            </a:r>
            <a:r>
              <a:rPr lang="en-US" altLang="nb-NO" dirty="0" smtClean="0">
                <a:effectLst/>
              </a:rPr>
              <a:t>from oceanic crust</a:t>
            </a:r>
          </a:p>
          <a:p>
            <a:r>
              <a:rPr lang="en-US" altLang="nb-NO" b="1" i="1" dirty="0" smtClean="0">
                <a:solidFill>
                  <a:srgbClr val="FF0000"/>
                </a:solidFill>
                <a:effectLst/>
              </a:rPr>
              <a:t>Nodules</a:t>
            </a:r>
            <a:r>
              <a:rPr lang="en-US" altLang="nb-NO" dirty="0" smtClean="0">
                <a:solidFill>
                  <a:schemeClr val="bg2"/>
                </a:solidFill>
                <a:effectLst/>
              </a:rPr>
              <a:t> </a:t>
            </a:r>
            <a:r>
              <a:rPr lang="en-US" altLang="nb-NO" dirty="0" smtClean="0">
                <a:effectLst/>
              </a:rPr>
              <a:t>and</a:t>
            </a:r>
            <a:r>
              <a:rPr lang="en-US" altLang="nb-NO" dirty="0" smtClean="0">
                <a:solidFill>
                  <a:schemeClr val="bg2"/>
                </a:solidFill>
                <a:effectLst/>
              </a:rPr>
              <a:t> </a:t>
            </a:r>
            <a:r>
              <a:rPr lang="en-US" altLang="nb-NO" b="1" i="1" dirty="0" smtClean="0">
                <a:solidFill>
                  <a:srgbClr val="FF0000"/>
                </a:solidFill>
                <a:effectLst/>
              </a:rPr>
              <a:t>xenoliths</a:t>
            </a:r>
            <a:r>
              <a:rPr lang="en-US" altLang="nb-NO" dirty="0" smtClean="0">
                <a:solidFill>
                  <a:schemeClr val="bg2"/>
                </a:solidFill>
                <a:effectLst/>
              </a:rPr>
              <a:t> </a:t>
            </a:r>
            <a:r>
              <a:rPr lang="en-US" altLang="nb-NO" dirty="0" smtClean="0">
                <a:effectLst/>
              </a:rPr>
              <a:t>in some </a:t>
            </a:r>
            <a:r>
              <a:rPr lang="en-US" altLang="nb-NO" dirty="0" smtClean="0">
                <a:solidFill>
                  <a:srgbClr val="FF0000"/>
                </a:solidFill>
                <a:effectLst/>
              </a:rPr>
              <a:t>basalts</a:t>
            </a:r>
          </a:p>
          <a:p>
            <a:r>
              <a:rPr lang="en-US" altLang="nb-NO" b="1" i="1" dirty="0" smtClean="0">
                <a:solidFill>
                  <a:srgbClr val="FF0000"/>
                </a:solidFill>
                <a:effectLst/>
              </a:rPr>
              <a:t>Kimberlite xenoliths</a:t>
            </a:r>
          </a:p>
          <a:p>
            <a:pPr lvl="1"/>
            <a:r>
              <a:rPr lang="en-US" altLang="nb-NO" dirty="0" smtClean="0">
                <a:effectLst/>
              </a:rPr>
              <a:t>Diamond-bearing pipes blasted up from the mantle carrying numerous xenoliths from depth</a:t>
            </a:r>
          </a:p>
        </p:txBody>
      </p:sp>
    </p:spTree>
    <p:extLst>
      <p:ext uri="{BB962C8B-B14F-4D97-AF65-F5344CB8AC3E}">
        <p14:creationId xmlns:p14="http://schemas.microsoft.com/office/powerpoint/2010/main" val="2305298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additive="base">
                                        <p:cTn id="27"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10243">
                                            <p:txEl>
                                              <p:pRg st="5" end="5"/>
                                            </p:txEl>
                                          </p:spTgt>
                                        </p:tgtEl>
                                        <p:attrNameLst>
                                          <p:attrName>style.visibility</p:attrName>
                                        </p:attrNameLst>
                                      </p:cBhvr>
                                      <p:to>
                                        <p:strVal val="visible"/>
                                      </p:to>
                                    </p:set>
                                    <p:anim calcmode="lin" valueType="num">
                                      <p:cBhvr additive="base">
                                        <p:cTn id="33"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 calcmode="lin" valueType="num">
                                      <p:cBhvr additive="base">
                                        <p:cTn id="37"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073651" y="1327150"/>
            <a:ext cx="5222875" cy="5022850"/>
          </a:xfrm>
          <a:prstGeom prst="rect">
            <a:avLst/>
          </a:prstGeom>
          <a:solidFill>
            <a:schemeClr val="folHlink"/>
          </a:solidFill>
          <a:ln w="12700">
            <a:solidFill>
              <a:schemeClr val="bg2"/>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47" name="Line 3"/>
          <p:cNvSpPr>
            <a:spLocks noChangeShapeType="1"/>
          </p:cNvSpPr>
          <p:nvPr/>
        </p:nvSpPr>
        <p:spPr bwMode="auto">
          <a:xfrm flipV="1">
            <a:off x="5191126" y="1773238"/>
            <a:ext cx="4429125" cy="439420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sp>
        <p:nvSpPr>
          <p:cNvPr id="6148" name="Freeform 4"/>
          <p:cNvSpPr>
            <a:spLocks/>
          </p:cNvSpPr>
          <p:nvPr/>
        </p:nvSpPr>
        <p:spPr bwMode="auto">
          <a:xfrm>
            <a:off x="5073651" y="1320800"/>
            <a:ext cx="5254625" cy="5043488"/>
          </a:xfrm>
          <a:custGeom>
            <a:avLst/>
            <a:gdLst>
              <a:gd name="T0" fmla="*/ 0 w 3310"/>
              <a:gd name="T1" fmla="*/ 0 h 3177"/>
              <a:gd name="T2" fmla="*/ 0 w 3310"/>
              <a:gd name="T3" fmla="*/ 5041901 h 3177"/>
              <a:gd name="T4" fmla="*/ 5253038 w 3310"/>
              <a:gd name="T5" fmla="*/ 5041901 h 3177"/>
              <a:gd name="T6" fmla="*/ 5253038 w 3310"/>
              <a:gd name="T7" fmla="*/ 0 h 3177"/>
              <a:gd name="T8" fmla="*/ 0 w 3310"/>
              <a:gd name="T9" fmla="*/ 0 h 3177"/>
              <a:gd name="T10" fmla="*/ 4763 w 3310"/>
              <a:gd name="T11" fmla="*/ 11113 h 3177"/>
              <a:gd name="T12" fmla="*/ 5249863 w 3310"/>
              <a:gd name="T13" fmla="*/ 11113 h 3177"/>
              <a:gd name="T14" fmla="*/ 5243513 w 3310"/>
              <a:gd name="T15" fmla="*/ 4763 h 3177"/>
              <a:gd name="T16" fmla="*/ 5243513 w 3310"/>
              <a:gd name="T17" fmla="*/ 5035551 h 3177"/>
              <a:gd name="T18" fmla="*/ 5249863 w 3310"/>
              <a:gd name="T19" fmla="*/ 5029201 h 3177"/>
              <a:gd name="T20" fmla="*/ 4763 w 3310"/>
              <a:gd name="T21" fmla="*/ 5029201 h 3177"/>
              <a:gd name="T22" fmla="*/ 11112 w 3310"/>
              <a:gd name="T23" fmla="*/ 5035551 h 3177"/>
              <a:gd name="T24" fmla="*/ 11112 w 3310"/>
              <a:gd name="T25" fmla="*/ 4763 h 3177"/>
              <a:gd name="T26" fmla="*/ 4763 w 3310"/>
              <a:gd name="T27" fmla="*/ 11113 h 3177"/>
              <a:gd name="T28" fmla="*/ 0 w 3310"/>
              <a:gd name="T29" fmla="*/ 0 h 3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0"/>
              <a:gd name="T46" fmla="*/ 0 h 3177"/>
              <a:gd name="T47" fmla="*/ 3310 w 3310"/>
              <a:gd name="T48" fmla="*/ 3177 h 31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0" h="3177">
                <a:moveTo>
                  <a:pt x="0" y="0"/>
                </a:moveTo>
                <a:lnTo>
                  <a:pt x="0" y="3176"/>
                </a:lnTo>
                <a:lnTo>
                  <a:pt x="3309" y="3176"/>
                </a:lnTo>
                <a:lnTo>
                  <a:pt x="3309" y="0"/>
                </a:lnTo>
                <a:lnTo>
                  <a:pt x="0" y="0"/>
                </a:lnTo>
                <a:lnTo>
                  <a:pt x="3" y="7"/>
                </a:lnTo>
                <a:lnTo>
                  <a:pt x="3307" y="7"/>
                </a:lnTo>
                <a:lnTo>
                  <a:pt x="3303" y="3"/>
                </a:lnTo>
                <a:lnTo>
                  <a:pt x="3303" y="3172"/>
                </a:lnTo>
                <a:lnTo>
                  <a:pt x="3307" y="3168"/>
                </a:lnTo>
                <a:lnTo>
                  <a:pt x="3" y="3168"/>
                </a:lnTo>
                <a:lnTo>
                  <a:pt x="7" y="3172"/>
                </a:lnTo>
                <a:lnTo>
                  <a:pt x="7" y="3"/>
                </a:lnTo>
                <a:lnTo>
                  <a:pt x="3"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49" name="Freeform 5"/>
          <p:cNvSpPr>
            <a:spLocks/>
          </p:cNvSpPr>
          <p:nvPr/>
        </p:nvSpPr>
        <p:spPr bwMode="auto">
          <a:xfrm>
            <a:off x="5080001" y="1684338"/>
            <a:ext cx="85725" cy="49212"/>
          </a:xfrm>
          <a:custGeom>
            <a:avLst/>
            <a:gdLst>
              <a:gd name="T0" fmla="*/ 0 w 54"/>
              <a:gd name="T1" fmla="*/ 47625 h 31"/>
              <a:gd name="T2" fmla="*/ 84138 w 54"/>
              <a:gd name="T3" fmla="*/ 47625 h 31"/>
              <a:gd name="T4" fmla="*/ 84138 w 54"/>
              <a:gd name="T5" fmla="*/ 0 h 31"/>
              <a:gd name="T6" fmla="*/ 0 w 54"/>
              <a:gd name="T7" fmla="*/ 0 h 31"/>
              <a:gd name="T8" fmla="*/ 0 w 54"/>
              <a:gd name="T9" fmla="*/ 47625 h 31"/>
              <a:gd name="T10" fmla="*/ 0 60000 65536"/>
              <a:gd name="T11" fmla="*/ 0 60000 65536"/>
              <a:gd name="T12" fmla="*/ 0 60000 65536"/>
              <a:gd name="T13" fmla="*/ 0 60000 65536"/>
              <a:gd name="T14" fmla="*/ 0 60000 65536"/>
              <a:gd name="T15" fmla="*/ 0 w 54"/>
              <a:gd name="T16" fmla="*/ 0 h 31"/>
              <a:gd name="T17" fmla="*/ 54 w 54"/>
              <a:gd name="T18" fmla="*/ 31 h 31"/>
            </a:gdLst>
            <a:ahLst/>
            <a:cxnLst>
              <a:cxn ang="T10">
                <a:pos x="T0" y="T1"/>
              </a:cxn>
              <a:cxn ang="T11">
                <a:pos x="T2" y="T3"/>
              </a:cxn>
              <a:cxn ang="T12">
                <a:pos x="T4" y="T5"/>
              </a:cxn>
              <a:cxn ang="T13">
                <a:pos x="T6" y="T7"/>
              </a:cxn>
              <a:cxn ang="T14">
                <a:pos x="T8" y="T9"/>
              </a:cxn>
            </a:cxnLst>
            <a:rect l="T15" t="T16" r="T17" b="T18"/>
            <a:pathLst>
              <a:path w="54" h="31">
                <a:moveTo>
                  <a:pt x="0" y="30"/>
                </a:moveTo>
                <a:lnTo>
                  <a:pt x="53" y="30"/>
                </a:lnTo>
                <a:lnTo>
                  <a:pt x="53" y="0"/>
                </a:lnTo>
                <a:lnTo>
                  <a:pt x="0" y="0"/>
                </a:lnTo>
                <a:lnTo>
                  <a:pt x="0" y="3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0" name="Freeform 6"/>
          <p:cNvSpPr>
            <a:spLocks/>
          </p:cNvSpPr>
          <p:nvPr/>
        </p:nvSpPr>
        <p:spPr bwMode="auto">
          <a:xfrm>
            <a:off x="5737225" y="1327151"/>
            <a:ext cx="44450" cy="144463"/>
          </a:xfrm>
          <a:custGeom>
            <a:avLst/>
            <a:gdLst>
              <a:gd name="T0" fmla="*/ 0 w 28"/>
              <a:gd name="T1" fmla="*/ 0 h 91"/>
              <a:gd name="T2" fmla="*/ 0 w 28"/>
              <a:gd name="T3" fmla="*/ 142875 h 91"/>
              <a:gd name="T4" fmla="*/ 42863 w 28"/>
              <a:gd name="T5" fmla="*/ 142875 h 91"/>
              <a:gd name="T6" fmla="*/ 42863 w 28"/>
              <a:gd name="T7" fmla="*/ 0 h 91"/>
              <a:gd name="T8" fmla="*/ 0 w 28"/>
              <a:gd name="T9" fmla="*/ 0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0"/>
                </a:moveTo>
                <a:lnTo>
                  <a:pt x="0" y="90"/>
                </a:lnTo>
                <a:lnTo>
                  <a:pt x="27" y="90"/>
                </a:lnTo>
                <a:lnTo>
                  <a:pt x="2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1" name="Freeform 7"/>
          <p:cNvSpPr>
            <a:spLocks/>
          </p:cNvSpPr>
          <p:nvPr/>
        </p:nvSpPr>
        <p:spPr bwMode="auto">
          <a:xfrm>
            <a:off x="6389688" y="1327151"/>
            <a:ext cx="49212" cy="144463"/>
          </a:xfrm>
          <a:custGeom>
            <a:avLst/>
            <a:gdLst>
              <a:gd name="T0" fmla="*/ 0 w 31"/>
              <a:gd name="T1" fmla="*/ 0 h 91"/>
              <a:gd name="T2" fmla="*/ 0 w 31"/>
              <a:gd name="T3" fmla="*/ 142875 h 91"/>
              <a:gd name="T4" fmla="*/ 47625 w 31"/>
              <a:gd name="T5" fmla="*/ 142875 h 91"/>
              <a:gd name="T6" fmla="*/ 47625 w 31"/>
              <a:gd name="T7" fmla="*/ 0 h 91"/>
              <a:gd name="T8" fmla="*/ 0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0" y="0"/>
                </a:moveTo>
                <a:lnTo>
                  <a:pt x="0" y="90"/>
                </a:lnTo>
                <a:lnTo>
                  <a:pt x="30" y="90"/>
                </a:lnTo>
                <a:lnTo>
                  <a:pt x="30"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2" name="Freeform 8"/>
          <p:cNvSpPr>
            <a:spLocks/>
          </p:cNvSpPr>
          <p:nvPr/>
        </p:nvSpPr>
        <p:spPr bwMode="auto">
          <a:xfrm>
            <a:off x="7048500" y="1327151"/>
            <a:ext cx="46038" cy="144463"/>
          </a:xfrm>
          <a:custGeom>
            <a:avLst/>
            <a:gdLst>
              <a:gd name="T0" fmla="*/ 0 w 29"/>
              <a:gd name="T1" fmla="*/ 0 h 91"/>
              <a:gd name="T2" fmla="*/ 0 w 29"/>
              <a:gd name="T3" fmla="*/ 142875 h 91"/>
              <a:gd name="T4" fmla="*/ 44450 w 29"/>
              <a:gd name="T5" fmla="*/ 142875 h 91"/>
              <a:gd name="T6" fmla="*/ 44450 w 29"/>
              <a:gd name="T7" fmla="*/ 0 h 91"/>
              <a:gd name="T8" fmla="*/ 0 w 29"/>
              <a:gd name="T9" fmla="*/ 0 h 91"/>
              <a:gd name="T10" fmla="*/ 0 60000 65536"/>
              <a:gd name="T11" fmla="*/ 0 60000 65536"/>
              <a:gd name="T12" fmla="*/ 0 60000 65536"/>
              <a:gd name="T13" fmla="*/ 0 60000 65536"/>
              <a:gd name="T14" fmla="*/ 0 60000 65536"/>
              <a:gd name="T15" fmla="*/ 0 w 29"/>
              <a:gd name="T16" fmla="*/ 0 h 91"/>
              <a:gd name="T17" fmla="*/ 29 w 29"/>
              <a:gd name="T18" fmla="*/ 91 h 91"/>
            </a:gdLst>
            <a:ahLst/>
            <a:cxnLst>
              <a:cxn ang="T10">
                <a:pos x="T0" y="T1"/>
              </a:cxn>
              <a:cxn ang="T11">
                <a:pos x="T2" y="T3"/>
              </a:cxn>
              <a:cxn ang="T12">
                <a:pos x="T4" y="T5"/>
              </a:cxn>
              <a:cxn ang="T13">
                <a:pos x="T6" y="T7"/>
              </a:cxn>
              <a:cxn ang="T14">
                <a:pos x="T8" y="T9"/>
              </a:cxn>
            </a:cxnLst>
            <a:rect l="T15" t="T16" r="T17" b="T18"/>
            <a:pathLst>
              <a:path w="29" h="91">
                <a:moveTo>
                  <a:pt x="0" y="0"/>
                </a:moveTo>
                <a:lnTo>
                  <a:pt x="0" y="90"/>
                </a:lnTo>
                <a:lnTo>
                  <a:pt x="28" y="90"/>
                </a:lnTo>
                <a:lnTo>
                  <a:pt x="2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3" name="Freeform 9"/>
          <p:cNvSpPr>
            <a:spLocks/>
          </p:cNvSpPr>
          <p:nvPr/>
        </p:nvSpPr>
        <p:spPr bwMode="auto">
          <a:xfrm>
            <a:off x="7700964" y="1327151"/>
            <a:ext cx="47625" cy="144463"/>
          </a:xfrm>
          <a:custGeom>
            <a:avLst/>
            <a:gdLst>
              <a:gd name="T0" fmla="*/ 0 w 30"/>
              <a:gd name="T1" fmla="*/ 0 h 91"/>
              <a:gd name="T2" fmla="*/ 0 w 30"/>
              <a:gd name="T3" fmla="*/ 142875 h 91"/>
              <a:gd name="T4" fmla="*/ 46038 w 30"/>
              <a:gd name="T5" fmla="*/ 142875 h 91"/>
              <a:gd name="T6" fmla="*/ 46038 w 30"/>
              <a:gd name="T7" fmla="*/ 0 h 91"/>
              <a:gd name="T8" fmla="*/ 0 w 30"/>
              <a:gd name="T9" fmla="*/ 0 h 91"/>
              <a:gd name="T10" fmla="*/ 0 60000 65536"/>
              <a:gd name="T11" fmla="*/ 0 60000 65536"/>
              <a:gd name="T12" fmla="*/ 0 60000 65536"/>
              <a:gd name="T13" fmla="*/ 0 60000 65536"/>
              <a:gd name="T14" fmla="*/ 0 60000 65536"/>
              <a:gd name="T15" fmla="*/ 0 w 30"/>
              <a:gd name="T16" fmla="*/ 0 h 91"/>
              <a:gd name="T17" fmla="*/ 30 w 30"/>
              <a:gd name="T18" fmla="*/ 91 h 91"/>
            </a:gdLst>
            <a:ahLst/>
            <a:cxnLst>
              <a:cxn ang="T10">
                <a:pos x="T0" y="T1"/>
              </a:cxn>
              <a:cxn ang="T11">
                <a:pos x="T2" y="T3"/>
              </a:cxn>
              <a:cxn ang="T12">
                <a:pos x="T4" y="T5"/>
              </a:cxn>
              <a:cxn ang="T13">
                <a:pos x="T6" y="T7"/>
              </a:cxn>
              <a:cxn ang="T14">
                <a:pos x="T8" y="T9"/>
              </a:cxn>
            </a:cxnLst>
            <a:rect l="T15" t="T16" r="T17" b="T18"/>
            <a:pathLst>
              <a:path w="30" h="91">
                <a:moveTo>
                  <a:pt x="0" y="0"/>
                </a:moveTo>
                <a:lnTo>
                  <a:pt x="0" y="90"/>
                </a:lnTo>
                <a:lnTo>
                  <a:pt x="29" y="90"/>
                </a:lnTo>
                <a:lnTo>
                  <a:pt x="29"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4" name="Freeform 10"/>
          <p:cNvSpPr>
            <a:spLocks/>
          </p:cNvSpPr>
          <p:nvPr/>
        </p:nvSpPr>
        <p:spPr bwMode="auto">
          <a:xfrm>
            <a:off x="8359775" y="1327151"/>
            <a:ext cx="46038" cy="144463"/>
          </a:xfrm>
          <a:custGeom>
            <a:avLst/>
            <a:gdLst>
              <a:gd name="T0" fmla="*/ 0 w 29"/>
              <a:gd name="T1" fmla="*/ 0 h 91"/>
              <a:gd name="T2" fmla="*/ 0 w 29"/>
              <a:gd name="T3" fmla="*/ 142875 h 91"/>
              <a:gd name="T4" fmla="*/ 44450 w 29"/>
              <a:gd name="T5" fmla="*/ 142875 h 91"/>
              <a:gd name="T6" fmla="*/ 44450 w 29"/>
              <a:gd name="T7" fmla="*/ 0 h 91"/>
              <a:gd name="T8" fmla="*/ 0 w 29"/>
              <a:gd name="T9" fmla="*/ 0 h 91"/>
              <a:gd name="T10" fmla="*/ 0 60000 65536"/>
              <a:gd name="T11" fmla="*/ 0 60000 65536"/>
              <a:gd name="T12" fmla="*/ 0 60000 65536"/>
              <a:gd name="T13" fmla="*/ 0 60000 65536"/>
              <a:gd name="T14" fmla="*/ 0 60000 65536"/>
              <a:gd name="T15" fmla="*/ 0 w 29"/>
              <a:gd name="T16" fmla="*/ 0 h 91"/>
              <a:gd name="T17" fmla="*/ 29 w 29"/>
              <a:gd name="T18" fmla="*/ 91 h 91"/>
            </a:gdLst>
            <a:ahLst/>
            <a:cxnLst>
              <a:cxn ang="T10">
                <a:pos x="T0" y="T1"/>
              </a:cxn>
              <a:cxn ang="T11">
                <a:pos x="T2" y="T3"/>
              </a:cxn>
              <a:cxn ang="T12">
                <a:pos x="T4" y="T5"/>
              </a:cxn>
              <a:cxn ang="T13">
                <a:pos x="T6" y="T7"/>
              </a:cxn>
              <a:cxn ang="T14">
                <a:pos x="T8" y="T9"/>
              </a:cxn>
            </a:cxnLst>
            <a:rect l="T15" t="T16" r="T17" b="T18"/>
            <a:pathLst>
              <a:path w="29" h="91">
                <a:moveTo>
                  <a:pt x="0" y="0"/>
                </a:moveTo>
                <a:lnTo>
                  <a:pt x="0" y="90"/>
                </a:lnTo>
                <a:lnTo>
                  <a:pt x="28" y="90"/>
                </a:lnTo>
                <a:lnTo>
                  <a:pt x="2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5" name="Freeform 11"/>
          <p:cNvSpPr>
            <a:spLocks/>
          </p:cNvSpPr>
          <p:nvPr/>
        </p:nvSpPr>
        <p:spPr bwMode="auto">
          <a:xfrm>
            <a:off x="9015413" y="1327151"/>
            <a:ext cx="49212" cy="144463"/>
          </a:xfrm>
          <a:custGeom>
            <a:avLst/>
            <a:gdLst>
              <a:gd name="T0" fmla="*/ 0 w 31"/>
              <a:gd name="T1" fmla="*/ 0 h 91"/>
              <a:gd name="T2" fmla="*/ 0 w 31"/>
              <a:gd name="T3" fmla="*/ 142875 h 91"/>
              <a:gd name="T4" fmla="*/ 47625 w 31"/>
              <a:gd name="T5" fmla="*/ 142875 h 91"/>
              <a:gd name="T6" fmla="*/ 47625 w 31"/>
              <a:gd name="T7" fmla="*/ 0 h 91"/>
              <a:gd name="T8" fmla="*/ 0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0" y="0"/>
                </a:moveTo>
                <a:lnTo>
                  <a:pt x="0" y="90"/>
                </a:lnTo>
                <a:lnTo>
                  <a:pt x="30" y="90"/>
                </a:lnTo>
                <a:lnTo>
                  <a:pt x="30"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6" name="Freeform 12"/>
          <p:cNvSpPr>
            <a:spLocks/>
          </p:cNvSpPr>
          <p:nvPr/>
        </p:nvSpPr>
        <p:spPr bwMode="auto">
          <a:xfrm>
            <a:off x="9666288" y="1327151"/>
            <a:ext cx="49212" cy="144463"/>
          </a:xfrm>
          <a:custGeom>
            <a:avLst/>
            <a:gdLst>
              <a:gd name="T0" fmla="*/ 0 w 31"/>
              <a:gd name="T1" fmla="*/ 0 h 91"/>
              <a:gd name="T2" fmla="*/ 0 w 31"/>
              <a:gd name="T3" fmla="*/ 142875 h 91"/>
              <a:gd name="T4" fmla="*/ 47625 w 31"/>
              <a:gd name="T5" fmla="*/ 142875 h 91"/>
              <a:gd name="T6" fmla="*/ 47625 w 31"/>
              <a:gd name="T7" fmla="*/ 0 h 91"/>
              <a:gd name="T8" fmla="*/ 0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0" y="0"/>
                </a:moveTo>
                <a:lnTo>
                  <a:pt x="0" y="90"/>
                </a:lnTo>
                <a:lnTo>
                  <a:pt x="30" y="90"/>
                </a:lnTo>
                <a:lnTo>
                  <a:pt x="30"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7" name="Freeform 13"/>
          <p:cNvSpPr>
            <a:spLocks/>
          </p:cNvSpPr>
          <p:nvPr/>
        </p:nvSpPr>
        <p:spPr bwMode="auto">
          <a:xfrm>
            <a:off x="6388100" y="6226175"/>
            <a:ext cx="46038" cy="152400"/>
          </a:xfrm>
          <a:custGeom>
            <a:avLst/>
            <a:gdLst>
              <a:gd name="T0" fmla="*/ 0 w 29"/>
              <a:gd name="T1" fmla="*/ 0 h 96"/>
              <a:gd name="T2" fmla="*/ 0 w 29"/>
              <a:gd name="T3" fmla="*/ 150813 h 96"/>
              <a:gd name="T4" fmla="*/ 44450 w 29"/>
              <a:gd name="T5" fmla="*/ 150813 h 96"/>
              <a:gd name="T6" fmla="*/ 44450 w 29"/>
              <a:gd name="T7" fmla="*/ 0 h 96"/>
              <a:gd name="T8" fmla="*/ 0 w 29"/>
              <a:gd name="T9" fmla="*/ 0 h 96"/>
              <a:gd name="T10" fmla="*/ 0 60000 65536"/>
              <a:gd name="T11" fmla="*/ 0 60000 65536"/>
              <a:gd name="T12" fmla="*/ 0 60000 65536"/>
              <a:gd name="T13" fmla="*/ 0 60000 65536"/>
              <a:gd name="T14" fmla="*/ 0 60000 65536"/>
              <a:gd name="T15" fmla="*/ 0 w 29"/>
              <a:gd name="T16" fmla="*/ 0 h 96"/>
              <a:gd name="T17" fmla="*/ 29 w 29"/>
              <a:gd name="T18" fmla="*/ 96 h 96"/>
            </a:gdLst>
            <a:ahLst/>
            <a:cxnLst>
              <a:cxn ang="T10">
                <a:pos x="T0" y="T1"/>
              </a:cxn>
              <a:cxn ang="T11">
                <a:pos x="T2" y="T3"/>
              </a:cxn>
              <a:cxn ang="T12">
                <a:pos x="T4" y="T5"/>
              </a:cxn>
              <a:cxn ang="T13">
                <a:pos x="T6" y="T7"/>
              </a:cxn>
              <a:cxn ang="T14">
                <a:pos x="T8" y="T9"/>
              </a:cxn>
            </a:cxnLst>
            <a:rect l="T15" t="T16" r="T17" b="T18"/>
            <a:pathLst>
              <a:path w="29" h="96">
                <a:moveTo>
                  <a:pt x="0" y="0"/>
                </a:moveTo>
                <a:lnTo>
                  <a:pt x="0" y="95"/>
                </a:lnTo>
                <a:lnTo>
                  <a:pt x="28" y="95"/>
                </a:lnTo>
                <a:lnTo>
                  <a:pt x="2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8" name="Freeform 14"/>
          <p:cNvSpPr>
            <a:spLocks/>
          </p:cNvSpPr>
          <p:nvPr/>
        </p:nvSpPr>
        <p:spPr bwMode="auto">
          <a:xfrm>
            <a:off x="7042151" y="6226175"/>
            <a:ext cx="49213" cy="152400"/>
          </a:xfrm>
          <a:custGeom>
            <a:avLst/>
            <a:gdLst>
              <a:gd name="T0" fmla="*/ 0 w 31"/>
              <a:gd name="T1" fmla="*/ 0 h 96"/>
              <a:gd name="T2" fmla="*/ 0 w 31"/>
              <a:gd name="T3" fmla="*/ 150813 h 96"/>
              <a:gd name="T4" fmla="*/ 47625 w 31"/>
              <a:gd name="T5" fmla="*/ 150813 h 96"/>
              <a:gd name="T6" fmla="*/ 47625 w 31"/>
              <a:gd name="T7" fmla="*/ 0 h 96"/>
              <a:gd name="T8" fmla="*/ 0 w 31"/>
              <a:gd name="T9" fmla="*/ 0 h 96"/>
              <a:gd name="T10" fmla="*/ 0 60000 65536"/>
              <a:gd name="T11" fmla="*/ 0 60000 65536"/>
              <a:gd name="T12" fmla="*/ 0 60000 65536"/>
              <a:gd name="T13" fmla="*/ 0 60000 65536"/>
              <a:gd name="T14" fmla="*/ 0 60000 65536"/>
              <a:gd name="T15" fmla="*/ 0 w 31"/>
              <a:gd name="T16" fmla="*/ 0 h 96"/>
              <a:gd name="T17" fmla="*/ 31 w 31"/>
              <a:gd name="T18" fmla="*/ 96 h 96"/>
            </a:gdLst>
            <a:ahLst/>
            <a:cxnLst>
              <a:cxn ang="T10">
                <a:pos x="T0" y="T1"/>
              </a:cxn>
              <a:cxn ang="T11">
                <a:pos x="T2" y="T3"/>
              </a:cxn>
              <a:cxn ang="T12">
                <a:pos x="T4" y="T5"/>
              </a:cxn>
              <a:cxn ang="T13">
                <a:pos x="T6" y="T7"/>
              </a:cxn>
              <a:cxn ang="T14">
                <a:pos x="T8" y="T9"/>
              </a:cxn>
            </a:cxnLst>
            <a:rect l="T15" t="T16" r="T17" b="T18"/>
            <a:pathLst>
              <a:path w="31" h="96">
                <a:moveTo>
                  <a:pt x="0" y="0"/>
                </a:moveTo>
                <a:lnTo>
                  <a:pt x="0" y="95"/>
                </a:lnTo>
                <a:lnTo>
                  <a:pt x="30" y="95"/>
                </a:lnTo>
                <a:lnTo>
                  <a:pt x="30"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59" name="Freeform 15"/>
          <p:cNvSpPr>
            <a:spLocks/>
          </p:cNvSpPr>
          <p:nvPr/>
        </p:nvSpPr>
        <p:spPr bwMode="auto">
          <a:xfrm>
            <a:off x="7693026" y="6226175"/>
            <a:ext cx="49213" cy="152400"/>
          </a:xfrm>
          <a:custGeom>
            <a:avLst/>
            <a:gdLst>
              <a:gd name="T0" fmla="*/ 0 w 31"/>
              <a:gd name="T1" fmla="*/ 0 h 96"/>
              <a:gd name="T2" fmla="*/ 0 w 31"/>
              <a:gd name="T3" fmla="*/ 150813 h 96"/>
              <a:gd name="T4" fmla="*/ 47625 w 31"/>
              <a:gd name="T5" fmla="*/ 150813 h 96"/>
              <a:gd name="T6" fmla="*/ 47625 w 31"/>
              <a:gd name="T7" fmla="*/ 0 h 96"/>
              <a:gd name="T8" fmla="*/ 0 w 31"/>
              <a:gd name="T9" fmla="*/ 0 h 96"/>
              <a:gd name="T10" fmla="*/ 0 60000 65536"/>
              <a:gd name="T11" fmla="*/ 0 60000 65536"/>
              <a:gd name="T12" fmla="*/ 0 60000 65536"/>
              <a:gd name="T13" fmla="*/ 0 60000 65536"/>
              <a:gd name="T14" fmla="*/ 0 60000 65536"/>
              <a:gd name="T15" fmla="*/ 0 w 31"/>
              <a:gd name="T16" fmla="*/ 0 h 96"/>
              <a:gd name="T17" fmla="*/ 31 w 31"/>
              <a:gd name="T18" fmla="*/ 96 h 96"/>
            </a:gdLst>
            <a:ahLst/>
            <a:cxnLst>
              <a:cxn ang="T10">
                <a:pos x="T0" y="T1"/>
              </a:cxn>
              <a:cxn ang="T11">
                <a:pos x="T2" y="T3"/>
              </a:cxn>
              <a:cxn ang="T12">
                <a:pos x="T4" y="T5"/>
              </a:cxn>
              <a:cxn ang="T13">
                <a:pos x="T6" y="T7"/>
              </a:cxn>
              <a:cxn ang="T14">
                <a:pos x="T8" y="T9"/>
              </a:cxn>
            </a:cxnLst>
            <a:rect l="T15" t="T16" r="T17" b="T18"/>
            <a:pathLst>
              <a:path w="31" h="96">
                <a:moveTo>
                  <a:pt x="0" y="0"/>
                </a:moveTo>
                <a:lnTo>
                  <a:pt x="0" y="95"/>
                </a:lnTo>
                <a:lnTo>
                  <a:pt x="30" y="95"/>
                </a:lnTo>
                <a:lnTo>
                  <a:pt x="30"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0" name="Freeform 16"/>
          <p:cNvSpPr>
            <a:spLocks/>
          </p:cNvSpPr>
          <p:nvPr/>
        </p:nvSpPr>
        <p:spPr bwMode="auto">
          <a:xfrm>
            <a:off x="8351839" y="6226175"/>
            <a:ext cx="47625" cy="152400"/>
          </a:xfrm>
          <a:custGeom>
            <a:avLst/>
            <a:gdLst>
              <a:gd name="T0" fmla="*/ 0 w 30"/>
              <a:gd name="T1" fmla="*/ 0 h 96"/>
              <a:gd name="T2" fmla="*/ 0 w 30"/>
              <a:gd name="T3" fmla="*/ 150813 h 96"/>
              <a:gd name="T4" fmla="*/ 46038 w 30"/>
              <a:gd name="T5" fmla="*/ 150813 h 96"/>
              <a:gd name="T6" fmla="*/ 46038 w 30"/>
              <a:gd name="T7" fmla="*/ 0 h 96"/>
              <a:gd name="T8" fmla="*/ 0 w 30"/>
              <a:gd name="T9" fmla="*/ 0 h 96"/>
              <a:gd name="T10" fmla="*/ 0 60000 65536"/>
              <a:gd name="T11" fmla="*/ 0 60000 65536"/>
              <a:gd name="T12" fmla="*/ 0 60000 65536"/>
              <a:gd name="T13" fmla="*/ 0 60000 65536"/>
              <a:gd name="T14" fmla="*/ 0 60000 65536"/>
              <a:gd name="T15" fmla="*/ 0 w 30"/>
              <a:gd name="T16" fmla="*/ 0 h 96"/>
              <a:gd name="T17" fmla="*/ 30 w 30"/>
              <a:gd name="T18" fmla="*/ 96 h 96"/>
            </a:gdLst>
            <a:ahLst/>
            <a:cxnLst>
              <a:cxn ang="T10">
                <a:pos x="T0" y="T1"/>
              </a:cxn>
              <a:cxn ang="T11">
                <a:pos x="T2" y="T3"/>
              </a:cxn>
              <a:cxn ang="T12">
                <a:pos x="T4" y="T5"/>
              </a:cxn>
              <a:cxn ang="T13">
                <a:pos x="T6" y="T7"/>
              </a:cxn>
              <a:cxn ang="T14">
                <a:pos x="T8" y="T9"/>
              </a:cxn>
            </a:cxnLst>
            <a:rect l="T15" t="T16" r="T17" b="T18"/>
            <a:pathLst>
              <a:path w="30" h="96">
                <a:moveTo>
                  <a:pt x="0" y="0"/>
                </a:moveTo>
                <a:lnTo>
                  <a:pt x="0" y="95"/>
                </a:lnTo>
                <a:lnTo>
                  <a:pt x="29" y="95"/>
                </a:lnTo>
                <a:lnTo>
                  <a:pt x="29"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1" name="Freeform 17"/>
          <p:cNvSpPr>
            <a:spLocks/>
          </p:cNvSpPr>
          <p:nvPr/>
        </p:nvSpPr>
        <p:spPr bwMode="auto">
          <a:xfrm>
            <a:off x="9004301" y="6226175"/>
            <a:ext cx="47625" cy="152400"/>
          </a:xfrm>
          <a:custGeom>
            <a:avLst/>
            <a:gdLst>
              <a:gd name="T0" fmla="*/ 0 w 30"/>
              <a:gd name="T1" fmla="*/ 0 h 96"/>
              <a:gd name="T2" fmla="*/ 0 w 30"/>
              <a:gd name="T3" fmla="*/ 150813 h 96"/>
              <a:gd name="T4" fmla="*/ 46038 w 30"/>
              <a:gd name="T5" fmla="*/ 150813 h 96"/>
              <a:gd name="T6" fmla="*/ 46038 w 30"/>
              <a:gd name="T7" fmla="*/ 0 h 96"/>
              <a:gd name="T8" fmla="*/ 0 w 30"/>
              <a:gd name="T9" fmla="*/ 0 h 96"/>
              <a:gd name="T10" fmla="*/ 0 60000 65536"/>
              <a:gd name="T11" fmla="*/ 0 60000 65536"/>
              <a:gd name="T12" fmla="*/ 0 60000 65536"/>
              <a:gd name="T13" fmla="*/ 0 60000 65536"/>
              <a:gd name="T14" fmla="*/ 0 60000 65536"/>
              <a:gd name="T15" fmla="*/ 0 w 30"/>
              <a:gd name="T16" fmla="*/ 0 h 96"/>
              <a:gd name="T17" fmla="*/ 30 w 30"/>
              <a:gd name="T18" fmla="*/ 96 h 96"/>
            </a:gdLst>
            <a:ahLst/>
            <a:cxnLst>
              <a:cxn ang="T10">
                <a:pos x="T0" y="T1"/>
              </a:cxn>
              <a:cxn ang="T11">
                <a:pos x="T2" y="T3"/>
              </a:cxn>
              <a:cxn ang="T12">
                <a:pos x="T4" y="T5"/>
              </a:cxn>
              <a:cxn ang="T13">
                <a:pos x="T6" y="T7"/>
              </a:cxn>
              <a:cxn ang="T14">
                <a:pos x="T8" y="T9"/>
              </a:cxn>
            </a:cxnLst>
            <a:rect l="T15" t="T16" r="T17" b="T18"/>
            <a:pathLst>
              <a:path w="30" h="96">
                <a:moveTo>
                  <a:pt x="0" y="0"/>
                </a:moveTo>
                <a:lnTo>
                  <a:pt x="0" y="95"/>
                </a:lnTo>
                <a:lnTo>
                  <a:pt x="29" y="95"/>
                </a:lnTo>
                <a:lnTo>
                  <a:pt x="29"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2" name="Freeform 18"/>
          <p:cNvSpPr>
            <a:spLocks/>
          </p:cNvSpPr>
          <p:nvPr/>
        </p:nvSpPr>
        <p:spPr bwMode="auto">
          <a:xfrm>
            <a:off x="9663114" y="6226175"/>
            <a:ext cx="46037" cy="152400"/>
          </a:xfrm>
          <a:custGeom>
            <a:avLst/>
            <a:gdLst>
              <a:gd name="T0" fmla="*/ 0 w 29"/>
              <a:gd name="T1" fmla="*/ 0 h 96"/>
              <a:gd name="T2" fmla="*/ 0 w 29"/>
              <a:gd name="T3" fmla="*/ 150813 h 96"/>
              <a:gd name="T4" fmla="*/ 44450 w 29"/>
              <a:gd name="T5" fmla="*/ 150813 h 96"/>
              <a:gd name="T6" fmla="*/ 44450 w 29"/>
              <a:gd name="T7" fmla="*/ 0 h 96"/>
              <a:gd name="T8" fmla="*/ 0 w 29"/>
              <a:gd name="T9" fmla="*/ 0 h 96"/>
              <a:gd name="T10" fmla="*/ 0 60000 65536"/>
              <a:gd name="T11" fmla="*/ 0 60000 65536"/>
              <a:gd name="T12" fmla="*/ 0 60000 65536"/>
              <a:gd name="T13" fmla="*/ 0 60000 65536"/>
              <a:gd name="T14" fmla="*/ 0 60000 65536"/>
              <a:gd name="T15" fmla="*/ 0 w 29"/>
              <a:gd name="T16" fmla="*/ 0 h 96"/>
              <a:gd name="T17" fmla="*/ 29 w 29"/>
              <a:gd name="T18" fmla="*/ 96 h 96"/>
            </a:gdLst>
            <a:ahLst/>
            <a:cxnLst>
              <a:cxn ang="T10">
                <a:pos x="T0" y="T1"/>
              </a:cxn>
              <a:cxn ang="T11">
                <a:pos x="T2" y="T3"/>
              </a:cxn>
              <a:cxn ang="T12">
                <a:pos x="T4" y="T5"/>
              </a:cxn>
              <a:cxn ang="T13">
                <a:pos x="T6" y="T7"/>
              </a:cxn>
              <a:cxn ang="T14">
                <a:pos x="T8" y="T9"/>
              </a:cxn>
            </a:cxnLst>
            <a:rect l="T15" t="T16" r="T17" b="T18"/>
            <a:pathLst>
              <a:path w="29" h="96">
                <a:moveTo>
                  <a:pt x="0" y="0"/>
                </a:moveTo>
                <a:lnTo>
                  <a:pt x="0" y="95"/>
                </a:lnTo>
                <a:lnTo>
                  <a:pt x="28" y="95"/>
                </a:lnTo>
                <a:lnTo>
                  <a:pt x="2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3" name="Freeform 19"/>
          <p:cNvSpPr>
            <a:spLocks/>
          </p:cNvSpPr>
          <p:nvPr/>
        </p:nvSpPr>
        <p:spPr bwMode="auto">
          <a:xfrm>
            <a:off x="5089526" y="3259138"/>
            <a:ext cx="80963" cy="50800"/>
          </a:xfrm>
          <a:custGeom>
            <a:avLst/>
            <a:gdLst>
              <a:gd name="T0" fmla="*/ 0 w 51"/>
              <a:gd name="T1" fmla="*/ 49212 h 32"/>
              <a:gd name="T2" fmla="*/ 79375 w 51"/>
              <a:gd name="T3" fmla="*/ 49212 h 32"/>
              <a:gd name="T4" fmla="*/ 79375 w 51"/>
              <a:gd name="T5" fmla="*/ 0 h 32"/>
              <a:gd name="T6" fmla="*/ 0 w 51"/>
              <a:gd name="T7" fmla="*/ 0 h 32"/>
              <a:gd name="T8" fmla="*/ 0 w 51"/>
              <a:gd name="T9" fmla="*/ 49212 h 32"/>
              <a:gd name="T10" fmla="*/ 0 60000 65536"/>
              <a:gd name="T11" fmla="*/ 0 60000 65536"/>
              <a:gd name="T12" fmla="*/ 0 60000 65536"/>
              <a:gd name="T13" fmla="*/ 0 60000 65536"/>
              <a:gd name="T14" fmla="*/ 0 60000 65536"/>
              <a:gd name="T15" fmla="*/ 0 w 51"/>
              <a:gd name="T16" fmla="*/ 0 h 32"/>
              <a:gd name="T17" fmla="*/ 51 w 51"/>
              <a:gd name="T18" fmla="*/ 32 h 32"/>
            </a:gdLst>
            <a:ahLst/>
            <a:cxnLst>
              <a:cxn ang="T10">
                <a:pos x="T0" y="T1"/>
              </a:cxn>
              <a:cxn ang="T11">
                <a:pos x="T2" y="T3"/>
              </a:cxn>
              <a:cxn ang="T12">
                <a:pos x="T4" y="T5"/>
              </a:cxn>
              <a:cxn ang="T13">
                <a:pos x="T6" y="T7"/>
              </a:cxn>
              <a:cxn ang="T14">
                <a:pos x="T8" y="T9"/>
              </a:cxn>
            </a:cxnLst>
            <a:rect l="T15" t="T16" r="T17" b="T18"/>
            <a:pathLst>
              <a:path w="51" h="32">
                <a:moveTo>
                  <a:pt x="0" y="31"/>
                </a:moveTo>
                <a:lnTo>
                  <a:pt x="50" y="31"/>
                </a:lnTo>
                <a:lnTo>
                  <a:pt x="50" y="0"/>
                </a:lnTo>
                <a:lnTo>
                  <a:pt x="0" y="0"/>
                </a:lnTo>
                <a:lnTo>
                  <a:pt x="0" y="3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4" name="Freeform 20"/>
          <p:cNvSpPr>
            <a:spLocks/>
          </p:cNvSpPr>
          <p:nvPr/>
        </p:nvSpPr>
        <p:spPr bwMode="auto">
          <a:xfrm>
            <a:off x="5080001" y="4799014"/>
            <a:ext cx="85725" cy="52387"/>
          </a:xfrm>
          <a:custGeom>
            <a:avLst/>
            <a:gdLst>
              <a:gd name="T0" fmla="*/ 0 w 54"/>
              <a:gd name="T1" fmla="*/ 50800 h 33"/>
              <a:gd name="T2" fmla="*/ 84138 w 54"/>
              <a:gd name="T3" fmla="*/ 50800 h 33"/>
              <a:gd name="T4" fmla="*/ 84138 w 54"/>
              <a:gd name="T5" fmla="*/ 0 h 33"/>
              <a:gd name="T6" fmla="*/ 0 w 54"/>
              <a:gd name="T7" fmla="*/ 0 h 33"/>
              <a:gd name="T8" fmla="*/ 0 w 54"/>
              <a:gd name="T9" fmla="*/ 50800 h 33"/>
              <a:gd name="T10" fmla="*/ 0 60000 65536"/>
              <a:gd name="T11" fmla="*/ 0 60000 65536"/>
              <a:gd name="T12" fmla="*/ 0 60000 65536"/>
              <a:gd name="T13" fmla="*/ 0 60000 65536"/>
              <a:gd name="T14" fmla="*/ 0 60000 65536"/>
              <a:gd name="T15" fmla="*/ 0 w 54"/>
              <a:gd name="T16" fmla="*/ 0 h 33"/>
              <a:gd name="T17" fmla="*/ 54 w 54"/>
              <a:gd name="T18" fmla="*/ 33 h 33"/>
            </a:gdLst>
            <a:ahLst/>
            <a:cxnLst>
              <a:cxn ang="T10">
                <a:pos x="T0" y="T1"/>
              </a:cxn>
              <a:cxn ang="T11">
                <a:pos x="T2" y="T3"/>
              </a:cxn>
              <a:cxn ang="T12">
                <a:pos x="T4" y="T5"/>
              </a:cxn>
              <a:cxn ang="T13">
                <a:pos x="T6" y="T7"/>
              </a:cxn>
              <a:cxn ang="T14">
                <a:pos x="T8" y="T9"/>
              </a:cxn>
            </a:cxnLst>
            <a:rect l="T15" t="T16" r="T17" b="T18"/>
            <a:pathLst>
              <a:path w="54" h="33">
                <a:moveTo>
                  <a:pt x="0" y="32"/>
                </a:moveTo>
                <a:lnTo>
                  <a:pt x="53" y="32"/>
                </a:lnTo>
                <a:lnTo>
                  <a:pt x="53" y="0"/>
                </a:lnTo>
                <a:lnTo>
                  <a:pt x="0" y="0"/>
                </a:lnTo>
                <a:lnTo>
                  <a:pt x="0" y="3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5" name="Freeform 21"/>
          <p:cNvSpPr>
            <a:spLocks/>
          </p:cNvSpPr>
          <p:nvPr/>
        </p:nvSpPr>
        <p:spPr bwMode="auto">
          <a:xfrm>
            <a:off x="10229850" y="1695450"/>
            <a:ext cx="90488" cy="52388"/>
          </a:xfrm>
          <a:custGeom>
            <a:avLst/>
            <a:gdLst>
              <a:gd name="T0" fmla="*/ 0 w 57"/>
              <a:gd name="T1" fmla="*/ 50800 h 33"/>
              <a:gd name="T2" fmla="*/ 88900 w 57"/>
              <a:gd name="T3" fmla="*/ 50800 h 33"/>
              <a:gd name="T4" fmla="*/ 88900 w 57"/>
              <a:gd name="T5" fmla="*/ 0 h 33"/>
              <a:gd name="T6" fmla="*/ 0 w 57"/>
              <a:gd name="T7" fmla="*/ 0 h 33"/>
              <a:gd name="T8" fmla="*/ 0 w 57"/>
              <a:gd name="T9" fmla="*/ 50800 h 33"/>
              <a:gd name="T10" fmla="*/ 0 60000 65536"/>
              <a:gd name="T11" fmla="*/ 0 60000 65536"/>
              <a:gd name="T12" fmla="*/ 0 60000 65536"/>
              <a:gd name="T13" fmla="*/ 0 60000 65536"/>
              <a:gd name="T14" fmla="*/ 0 60000 65536"/>
              <a:gd name="T15" fmla="*/ 0 w 57"/>
              <a:gd name="T16" fmla="*/ 0 h 33"/>
              <a:gd name="T17" fmla="*/ 57 w 57"/>
              <a:gd name="T18" fmla="*/ 33 h 33"/>
            </a:gdLst>
            <a:ahLst/>
            <a:cxnLst>
              <a:cxn ang="T10">
                <a:pos x="T0" y="T1"/>
              </a:cxn>
              <a:cxn ang="T11">
                <a:pos x="T2" y="T3"/>
              </a:cxn>
              <a:cxn ang="T12">
                <a:pos x="T4" y="T5"/>
              </a:cxn>
              <a:cxn ang="T13">
                <a:pos x="T6" y="T7"/>
              </a:cxn>
              <a:cxn ang="T14">
                <a:pos x="T8" y="T9"/>
              </a:cxn>
            </a:cxnLst>
            <a:rect l="T15" t="T16" r="T17" b="T18"/>
            <a:pathLst>
              <a:path w="57" h="33">
                <a:moveTo>
                  <a:pt x="0" y="32"/>
                </a:moveTo>
                <a:lnTo>
                  <a:pt x="56" y="32"/>
                </a:lnTo>
                <a:lnTo>
                  <a:pt x="56" y="0"/>
                </a:lnTo>
                <a:lnTo>
                  <a:pt x="0" y="0"/>
                </a:lnTo>
                <a:lnTo>
                  <a:pt x="0" y="3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6" name="Freeform 22"/>
          <p:cNvSpPr>
            <a:spLocks/>
          </p:cNvSpPr>
          <p:nvPr/>
        </p:nvSpPr>
        <p:spPr bwMode="auto">
          <a:xfrm>
            <a:off x="10240964" y="3271838"/>
            <a:ext cx="85725" cy="50800"/>
          </a:xfrm>
          <a:custGeom>
            <a:avLst/>
            <a:gdLst>
              <a:gd name="T0" fmla="*/ 0 w 54"/>
              <a:gd name="T1" fmla="*/ 49212 h 32"/>
              <a:gd name="T2" fmla="*/ 84138 w 54"/>
              <a:gd name="T3" fmla="*/ 49212 h 32"/>
              <a:gd name="T4" fmla="*/ 84138 w 54"/>
              <a:gd name="T5" fmla="*/ 0 h 32"/>
              <a:gd name="T6" fmla="*/ 0 w 54"/>
              <a:gd name="T7" fmla="*/ 0 h 32"/>
              <a:gd name="T8" fmla="*/ 0 w 54"/>
              <a:gd name="T9" fmla="*/ 49212 h 32"/>
              <a:gd name="T10" fmla="*/ 0 60000 65536"/>
              <a:gd name="T11" fmla="*/ 0 60000 65536"/>
              <a:gd name="T12" fmla="*/ 0 60000 65536"/>
              <a:gd name="T13" fmla="*/ 0 60000 65536"/>
              <a:gd name="T14" fmla="*/ 0 60000 65536"/>
              <a:gd name="T15" fmla="*/ 0 w 54"/>
              <a:gd name="T16" fmla="*/ 0 h 32"/>
              <a:gd name="T17" fmla="*/ 54 w 54"/>
              <a:gd name="T18" fmla="*/ 32 h 32"/>
            </a:gdLst>
            <a:ahLst/>
            <a:cxnLst>
              <a:cxn ang="T10">
                <a:pos x="T0" y="T1"/>
              </a:cxn>
              <a:cxn ang="T11">
                <a:pos x="T2" y="T3"/>
              </a:cxn>
              <a:cxn ang="T12">
                <a:pos x="T4" y="T5"/>
              </a:cxn>
              <a:cxn ang="T13">
                <a:pos x="T6" y="T7"/>
              </a:cxn>
              <a:cxn ang="T14">
                <a:pos x="T8" y="T9"/>
              </a:cxn>
            </a:cxnLst>
            <a:rect l="T15" t="T16" r="T17" b="T18"/>
            <a:pathLst>
              <a:path w="54" h="32">
                <a:moveTo>
                  <a:pt x="0" y="31"/>
                </a:moveTo>
                <a:lnTo>
                  <a:pt x="53" y="31"/>
                </a:lnTo>
                <a:lnTo>
                  <a:pt x="53" y="0"/>
                </a:lnTo>
                <a:lnTo>
                  <a:pt x="0" y="0"/>
                </a:lnTo>
                <a:lnTo>
                  <a:pt x="0" y="3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7" name="Freeform 23"/>
          <p:cNvSpPr>
            <a:spLocks/>
          </p:cNvSpPr>
          <p:nvPr/>
        </p:nvSpPr>
        <p:spPr bwMode="auto">
          <a:xfrm>
            <a:off x="10229850" y="4813300"/>
            <a:ext cx="90488" cy="50800"/>
          </a:xfrm>
          <a:custGeom>
            <a:avLst/>
            <a:gdLst>
              <a:gd name="T0" fmla="*/ 0 w 57"/>
              <a:gd name="T1" fmla="*/ 49212 h 32"/>
              <a:gd name="T2" fmla="*/ 88900 w 57"/>
              <a:gd name="T3" fmla="*/ 49212 h 32"/>
              <a:gd name="T4" fmla="*/ 88900 w 57"/>
              <a:gd name="T5" fmla="*/ 0 h 32"/>
              <a:gd name="T6" fmla="*/ 0 w 57"/>
              <a:gd name="T7" fmla="*/ 0 h 32"/>
              <a:gd name="T8" fmla="*/ 0 w 57"/>
              <a:gd name="T9" fmla="*/ 49212 h 32"/>
              <a:gd name="T10" fmla="*/ 0 60000 65536"/>
              <a:gd name="T11" fmla="*/ 0 60000 65536"/>
              <a:gd name="T12" fmla="*/ 0 60000 65536"/>
              <a:gd name="T13" fmla="*/ 0 60000 65536"/>
              <a:gd name="T14" fmla="*/ 0 60000 65536"/>
              <a:gd name="T15" fmla="*/ 0 w 57"/>
              <a:gd name="T16" fmla="*/ 0 h 32"/>
              <a:gd name="T17" fmla="*/ 57 w 57"/>
              <a:gd name="T18" fmla="*/ 32 h 32"/>
            </a:gdLst>
            <a:ahLst/>
            <a:cxnLst>
              <a:cxn ang="T10">
                <a:pos x="T0" y="T1"/>
              </a:cxn>
              <a:cxn ang="T11">
                <a:pos x="T2" y="T3"/>
              </a:cxn>
              <a:cxn ang="T12">
                <a:pos x="T4" y="T5"/>
              </a:cxn>
              <a:cxn ang="T13">
                <a:pos x="T6" y="T7"/>
              </a:cxn>
              <a:cxn ang="T14">
                <a:pos x="T8" y="T9"/>
              </a:cxn>
            </a:cxnLst>
            <a:rect l="T15" t="T16" r="T17" b="T18"/>
            <a:pathLst>
              <a:path w="57" h="32">
                <a:moveTo>
                  <a:pt x="0" y="31"/>
                </a:moveTo>
                <a:lnTo>
                  <a:pt x="56" y="31"/>
                </a:lnTo>
                <a:lnTo>
                  <a:pt x="56" y="0"/>
                </a:lnTo>
                <a:lnTo>
                  <a:pt x="0" y="0"/>
                </a:lnTo>
                <a:lnTo>
                  <a:pt x="0" y="3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68" name="Rectangle 24"/>
          <p:cNvSpPr>
            <a:spLocks noChangeArrowheads="1"/>
          </p:cNvSpPr>
          <p:nvPr/>
        </p:nvSpPr>
        <p:spPr bwMode="auto">
          <a:xfrm>
            <a:off x="4664075" y="1514476"/>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15</a:t>
            </a:r>
          </a:p>
        </p:txBody>
      </p:sp>
      <p:sp>
        <p:nvSpPr>
          <p:cNvPr id="6169" name="Rectangle 25"/>
          <p:cNvSpPr>
            <a:spLocks noChangeArrowheads="1"/>
          </p:cNvSpPr>
          <p:nvPr/>
        </p:nvSpPr>
        <p:spPr bwMode="auto">
          <a:xfrm>
            <a:off x="4664075" y="3101976"/>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10</a:t>
            </a:r>
          </a:p>
        </p:txBody>
      </p:sp>
      <p:sp>
        <p:nvSpPr>
          <p:cNvPr id="6170" name="Rectangle 26"/>
          <p:cNvSpPr>
            <a:spLocks noChangeArrowheads="1"/>
          </p:cNvSpPr>
          <p:nvPr/>
        </p:nvSpPr>
        <p:spPr bwMode="auto">
          <a:xfrm>
            <a:off x="4802188" y="4619626"/>
            <a:ext cx="271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5</a:t>
            </a:r>
          </a:p>
        </p:txBody>
      </p:sp>
      <p:sp>
        <p:nvSpPr>
          <p:cNvPr id="6171" name="Rectangle 27"/>
          <p:cNvSpPr>
            <a:spLocks noChangeArrowheads="1"/>
          </p:cNvSpPr>
          <p:nvPr/>
        </p:nvSpPr>
        <p:spPr bwMode="auto">
          <a:xfrm>
            <a:off x="4802188" y="6159501"/>
            <a:ext cx="271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0</a:t>
            </a:r>
          </a:p>
        </p:txBody>
      </p:sp>
      <p:sp>
        <p:nvSpPr>
          <p:cNvPr id="6172" name="Rectangle 28"/>
          <p:cNvSpPr>
            <a:spLocks noChangeArrowheads="1"/>
          </p:cNvSpPr>
          <p:nvPr/>
        </p:nvSpPr>
        <p:spPr bwMode="auto">
          <a:xfrm>
            <a:off x="4895851" y="6364288"/>
            <a:ext cx="398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0.0</a:t>
            </a:r>
          </a:p>
        </p:txBody>
      </p:sp>
      <p:sp>
        <p:nvSpPr>
          <p:cNvPr id="6173" name="Rectangle 29"/>
          <p:cNvSpPr>
            <a:spLocks noChangeArrowheads="1"/>
          </p:cNvSpPr>
          <p:nvPr/>
        </p:nvSpPr>
        <p:spPr bwMode="auto">
          <a:xfrm>
            <a:off x="6164263" y="6340476"/>
            <a:ext cx="398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0.2</a:t>
            </a:r>
          </a:p>
        </p:txBody>
      </p:sp>
      <p:sp>
        <p:nvSpPr>
          <p:cNvPr id="6174" name="Rectangle 30"/>
          <p:cNvSpPr>
            <a:spLocks noChangeArrowheads="1"/>
          </p:cNvSpPr>
          <p:nvPr/>
        </p:nvSpPr>
        <p:spPr bwMode="auto">
          <a:xfrm>
            <a:off x="7502526" y="6327776"/>
            <a:ext cx="398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0.4</a:t>
            </a:r>
          </a:p>
        </p:txBody>
      </p:sp>
      <p:sp>
        <p:nvSpPr>
          <p:cNvPr id="6175" name="Rectangle 31"/>
          <p:cNvSpPr>
            <a:spLocks noChangeArrowheads="1"/>
          </p:cNvSpPr>
          <p:nvPr/>
        </p:nvSpPr>
        <p:spPr bwMode="auto">
          <a:xfrm>
            <a:off x="8832851" y="6327776"/>
            <a:ext cx="398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0.6</a:t>
            </a:r>
          </a:p>
        </p:txBody>
      </p:sp>
      <p:sp>
        <p:nvSpPr>
          <p:cNvPr id="6176" name="Rectangle 32"/>
          <p:cNvSpPr>
            <a:spLocks noChangeArrowheads="1"/>
          </p:cNvSpPr>
          <p:nvPr/>
        </p:nvSpPr>
        <p:spPr bwMode="auto">
          <a:xfrm>
            <a:off x="10101263" y="6316663"/>
            <a:ext cx="398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0.8</a:t>
            </a:r>
          </a:p>
        </p:txBody>
      </p:sp>
      <p:sp>
        <p:nvSpPr>
          <p:cNvPr id="6177" name="Rectangle 33"/>
          <p:cNvSpPr>
            <a:spLocks noChangeArrowheads="1"/>
          </p:cNvSpPr>
          <p:nvPr/>
        </p:nvSpPr>
        <p:spPr bwMode="auto">
          <a:xfrm rot="16207500">
            <a:off x="3861595" y="3552032"/>
            <a:ext cx="1090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chemeClr val="bg2"/>
                </a:solidFill>
                <a:latin typeface="Arial" panose="020B0604020202020204" pitchFamily="34" charset="0"/>
              </a:rPr>
              <a:t>Wt.% Al</a:t>
            </a:r>
            <a:r>
              <a:rPr lang="en-US" altLang="nb-NO" sz="1400" baseline="-25000">
                <a:solidFill>
                  <a:schemeClr val="bg2"/>
                </a:solidFill>
                <a:latin typeface="Arial" panose="020B0604020202020204" pitchFamily="34" charset="0"/>
              </a:rPr>
              <a:t>2</a:t>
            </a:r>
            <a:r>
              <a:rPr lang="en-US" altLang="nb-NO" sz="1400">
                <a:solidFill>
                  <a:schemeClr val="bg2"/>
                </a:solidFill>
                <a:latin typeface="Arial" panose="020B0604020202020204" pitchFamily="34" charset="0"/>
              </a:rPr>
              <a:t>O</a:t>
            </a:r>
            <a:r>
              <a:rPr lang="en-US" altLang="nb-NO" sz="1400" baseline="-25000">
                <a:solidFill>
                  <a:schemeClr val="bg2"/>
                </a:solidFill>
                <a:latin typeface="Arial" panose="020B0604020202020204" pitchFamily="34" charset="0"/>
              </a:rPr>
              <a:t>3</a:t>
            </a:r>
          </a:p>
        </p:txBody>
      </p:sp>
      <p:sp>
        <p:nvSpPr>
          <p:cNvPr id="6178" name="Rectangle 34"/>
          <p:cNvSpPr>
            <a:spLocks noChangeArrowheads="1"/>
          </p:cNvSpPr>
          <p:nvPr/>
        </p:nvSpPr>
        <p:spPr bwMode="auto">
          <a:xfrm>
            <a:off x="7089775" y="6551614"/>
            <a:ext cx="1011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chemeClr val="bg2"/>
                </a:solidFill>
                <a:latin typeface="Arial" panose="020B0604020202020204" pitchFamily="34" charset="0"/>
              </a:rPr>
              <a:t>Wt.% TiO</a:t>
            </a:r>
            <a:r>
              <a:rPr lang="en-US" altLang="nb-NO" sz="1400" baseline="-25000">
                <a:solidFill>
                  <a:schemeClr val="bg2"/>
                </a:solidFill>
                <a:latin typeface="Arial" panose="020B0604020202020204" pitchFamily="34" charset="0"/>
              </a:rPr>
              <a:t>2</a:t>
            </a:r>
          </a:p>
        </p:txBody>
      </p:sp>
      <p:sp>
        <p:nvSpPr>
          <p:cNvPr id="6179" name="Oval 35"/>
          <p:cNvSpPr>
            <a:spLocks noChangeArrowheads="1"/>
          </p:cNvSpPr>
          <p:nvPr/>
        </p:nvSpPr>
        <p:spPr bwMode="auto">
          <a:xfrm>
            <a:off x="6065838" y="5133975"/>
            <a:ext cx="133350" cy="1730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80" name="Oval 36"/>
          <p:cNvSpPr>
            <a:spLocks noChangeArrowheads="1"/>
          </p:cNvSpPr>
          <p:nvPr/>
        </p:nvSpPr>
        <p:spPr bwMode="auto">
          <a:xfrm>
            <a:off x="6091238" y="5165726"/>
            <a:ext cx="80962" cy="98425"/>
          </a:xfrm>
          <a:prstGeom prst="ellipse">
            <a:avLst/>
          </a:prstGeom>
          <a:solidFill>
            <a:srgbClr val="FF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81" name="Oval 37"/>
          <p:cNvSpPr>
            <a:spLocks noChangeArrowheads="1"/>
          </p:cNvSpPr>
          <p:nvPr/>
        </p:nvSpPr>
        <p:spPr bwMode="auto">
          <a:xfrm>
            <a:off x="5332413" y="5888038"/>
            <a:ext cx="125412" cy="13176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82" name="Oval 38"/>
          <p:cNvSpPr>
            <a:spLocks noChangeArrowheads="1"/>
          </p:cNvSpPr>
          <p:nvPr/>
        </p:nvSpPr>
        <p:spPr bwMode="auto">
          <a:xfrm>
            <a:off x="5349876" y="5907089"/>
            <a:ext cx="73025" cy="857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83" name="Oval 39"/>
          <p:cNvSpPr>
            <a:spLocks noChangeArrowheads="1"/>
          </p:cNvSpPr>
          <p:nvPr/>
        </p:nvSpPr>
        <p:spPr bwMode="auto">
          <a:xfrm>
            <a:off x="9628189" y="1684339"/>
            <a:ext cx="65087" cy="714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84" name="Rectangle 40"/>
          <p:cNvSpPr>
            <a:spLocks noChangeArrowheads="1"/>
          </p:cNvSpPr>
          <p:nvPr/>
        </p:nvSpPr>
        <p:spPr bwMode="auto">
          <a:xfrm>
            <a:off x="5305426" y="6027739"/>
            <a:ext cx="70371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rgbClr val="000000"/>
                </a:solidFill>
                <a:latin typeface="Arial" panose="020B0604020202020204" pitchFamily="34" charset="0"/>
              </a:rPr>
              <a:t>Dunite</a:t>
            </a:r>
          </a:p>
        </p:txBody>
      </p:sp>
      <p:sp>
        <p:nvSpPr>
          <p:cNvPr id="6185" name="Rectangle 41"/>
          <p:cNvSpPr>
            <a:spLocks noChangeArrowheads="1"/>
          </p:cNvSpPr>
          <p:nvPr/>
        </p:nvSpPr>
        <p:spPr bwMode="auto">
          <a:xfrm>
            <a:off x="5453063" y="5786439"/>
            <a:ext cx="111088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rgbClr val="000000"/>
                </a:solidFill>
                <a:latin typeface="Arial" panose="020B0604020202020204" pitchFamily="34" charset="0"/>
              </a:rPr>
              <a:t>Harzburgite</a:t>
            </a:r>
          </a:p>
        </p:txBody>
      </p:sp>
      <p:sp>
        <p:nvSpPr>
          <p:cNvPr id="6186" name="Rectangle 42"/>
          <p:cNvSpPr>
            <a:spLocks noChangeArrowheads="1"/>
          </p:cNvSpPr>
          <p:nvPr/>
        </p:nvSpPr>
        <p:spPr bwMode="auto">
          <a:xfrm>
            <a:off x="6219825" y="5087939"/>
            <a:ext cx="96180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rgbClr val="000000"/>
                </a:solidFill>
                <a:latin typeface="Arial" panose="020B0604020202020204" pitchFamily="34" charset="0"/>
              </a:rPr>
              <a:t>Lherzolite</a:t>
            </a:r>
          </a:p>
        </p:txBody>
      </p:sp>
      <p:sp>
        <p:nvSpPr>
          <p:cNvPr id="6187" name="Rectangle 43"/>
          <p:cNvSpPr>
            <a:spLocks noChangeArrowheads="1"/>
          </p:cNvSpPr>
          <p:nvPr/>
        </p:nvSpPr>
        <p:spPr bwMode="auto">
          <a:xfrm>
            <a:off x="8266114" y="1495426"/>
            <a:ext cx="142026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rgbClr val="000000"/>
                </a:solidFill>
                <a:latin typeface="Arial" panose="020B0604020202020204" pitchFamily="34" charset="0"/>
              </a:rPr>
              <a:t>Tholeiitic basalt</a:t>
            </a:r>
          </a:p>
        </p:txBody>
      </p:sp>
      <p:sp>
        <p:nvSpPr>
          <p:cNvPr id="6188" name="Oval 44"/>
          <p:cNvSpPr>
            <a:spLocks noChangeArrowheads="1"/>
          </p:cNvSpPr>
          <p:nvPr/>
        </p:nvSpPr>
        <p:spPr bwMode="auto">
          <a:xfrm>
            <a:off x="5119689" y="6149975"/>
            <a:ext cx="77787" cy="8413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sp>
        <p:nvSpPr>
          <p:cNvPr id="6189" name="Freeform 45"/>
          <p:cNvSpPr>
            <a:spLocks/>
          </p:cNvSpPr>
          <p:nvPr/>
        </p:nvSpPr>
        <p:spPr bwMode="auto">
          <a:xfrm>
            <a:off x="7559675" y="2695575"/>
            <a:ext cx="1131888" cy="1085850"/>
          </a:xfrm>
          <a:custGeom>
            <a:avLst/>
            <a:gdLst>
              <a:gd name="T0" fmla="*/ 0 w 713"/>
              <a:gd name="T1" fmla="*/ 884238 h 684"/>
              <a:gd name="T2" fmla="*/ 153988 w 713"/>
              <a:gd name="T3" fmla="*/ 1084263 h 684"/>
              <a:gd name="T4" fmla="*/ 1130300 w 713"/>
              <a:gd name="T5" fmla="*/ 198437 h 684"/>
              <a:gd name="T6" fmla="*/ 974725 w 713"/>
              <a:gd name="T7" fmla="*/ 0 h 684"/>
              <a:gd name="T8" fmla="*/ 0 w 713"/>
              <a:gd name="T9" fmla="*/ 884238 h 684"/>
              <a:gd name="T10" fmla="*/ 0 60000 65536"/>
              <a:gd name="T11" fmla="*/ 0 60000 65536"/>
              <a:gd name="T12" fmla="*/ 0 60000 65536"/>
              <a:gd name="T13" fmla="*/ 0 60000 65536"/>
              <a:gd name="T14" fmla="*/ 0 60000 65536"/>
              <a:gd name="T15" fmla="*/ 0 w 713"/>
              <a:gd name="T16" fmla="*/ 0 h 684"/>
              <a:gd name="T17" fmla="*/ 713 w 713"/>
              <a:gd name="T18" fmla="*/ 684 h 684"/>
            </a:gdLst>
            <a:ahLst/>
            <a:cxnLst>
              <a:cxn ang="T10">
                <a:pos x="T0" y="T1"/>
              </a:cxn>
              <a:cxn ang="T11">
                <a:pos x="T2" y="T3"/>
              </a:cxn>
              <a:cxn ang="T12">
                <a:pos x="T4" y="T5"/>
              </a:cxn>
              <a:cxn ang="T13">
                <a:pos x="T6" y="T7"/>
              </a:cxn>
              <a:cxn ang="T14">
                <a:pos x="T8" y="T9"/>
              </a:cxn>
            </a:cxnLst>
            <a:rect l="T15" t="T16" r="T17" b="T18"/>
            <a:pathLst>
              <a:path w="713" h="684">
                <a:moveTo>
                  <a:pt x="0" y="557"/>
                </a:moveTo>
                <a:lnTo>
                  <a:pt x="97" y="683"/>
                </a:lnTo>
                <a:lnTo>
                  <a:pt x="712" y="125"/>
                </a:lnTo>
                <a:lnTo>
                  <a:pt x="614" y="0"/>
                </a:lnTo>
                <a:lnTo>
                  <a:pt x="0" y="557"/>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6190" name="Rectangle 46"/>
          <p:cNvSpPr>
            <a:spLocks noChangeArrowheads="1"/>
          </p:cNvSpPr>
          <p:nvPr/>
        </p:nvSpPr>
        <p:spPr bwMode="auto">
          <a:xfrm rot="19016250">
            <a:off x="7477089" y="3052542"/>
            <a:ext cx="1320874"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dirty="0">
                <a:solidFill>
                  <a:schemeClr val="bg1"/>
                </a:solidFill>
                <a:latin typeface="Arial" panose="020B0604020202020204" pitchFamily="34" charset="0"/>
              </a:rPr>
              <a:t>Partial Melting</a:t>
            </a:r>
          </a:p>
        </p:txBody>
      </p:sp>
      <p:sp>
        <p:nvSpPr>
          <p:cNvPr id="6191" name="Rectangle 47"/>
          <p:cNvSpPr>
            <a:spLocks noChangeArrowheads="1"/>
          </p:cNvSpPr>
          <p:nvPr/>
        </p:nvSpPr>
        <p:spPr bwMode="auto">
          <a:xfrm>
            <a:off x="6583363" y="5786438"/>
            <a:ext cx="1098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dirty="0">
                <a:solidFill>
                  <a:schemeClr val="bg1"/>
                </a:solidFill>
                <a:latin typeface="Arial" panose="020B0604020202020204" pitchFamily="34" charset="0"/>
              </a:rPr>
              <a:t>Residuum</a:t>
            </a:r>
          </a:p>
        </p:txBody>
      </p:sp>
      <p:sp>
        <p:nvSpPr>
          <p:cNvPr id="6192" name="Rectangle 48"/>
          <p:cNvSpPr>
            <a:spLocks noChangeArrowheads="1"/>
          </p:cNvSpPr>
          <p:nvPr/>
        </p:nvSpPr>
        <p:spPr bwMode="auto">
          <a:xfrm>
            <a:off x="1670050" y="131764"/>
            <a:ext cx="87820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4163" indent="-284163">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2400" dirty="0" err="1">
                <a:solidFill>
                  <a:srgbClr val="FF0000"/>
                </a:solidFill>
              </a:rPr>
              <a:t>Lherzolite</a:t>
            </a:r>
            <a:r>
              <a:rPr lang="en-US" altLang="nb-NO" sz="2400" dirty="0">
                <a:solidFill>
                  <a:srgbClr val="FF0000"/>
                </a:solidFill>
              </a:rPr>
              <a:t> </a:t>
            </a:r>
            <a:r>
              <a:rPr lang="en-US" altLang="nb-NO" sz="2400" dirty="0"/>
              <a:t>is probably fertile unaltered mantle</a:t>
            </a:r>
          </a:p>
          <a:p>
            <a:r>
              <a:rPr lang="en-US" altLang="nb-NO" sz="2400" dirty="0" err="1">
                <a:solidFill>
                  <a:srgbClr val="FF0000"/>
                </a:solidFill>
              </a:rPr>
              <a:t>Dunite</a:t>
            </a:r>
            <a:r>
              <a:rPr lang="en-US" altLang="nb-NO" sz="2400" dirty="0">
                <a:solidFill>
                  <a:schemeClr val="bg2"/>
                </a:solidFill>
              </a:rPr>
              <a:t> </a:t>
            </a:r>
            <a:r>
              <a:rPr lang="en-US" altLang="nb-NO" sz="2400" dirty="0"/>
              <a:t>and</a:t>
            </a:r>
            <a:r>
              <a:rPr lang="en-US" altLang="nb-NO" sz="2400" dirty="0">
                <a:solidFill>
                  <a:schemeClr val="bg2"/>
                </a:solidFill>
              </a:rPr>
              <a:t> </a:t>
            </a:r>
            <a:r>
              <a:rPr lang="en-US" altLang="nb-NO" sz="2400" dirty="0" err="1">
                <a:solidFill>
                  <a:srgbClr val="FF0000"/>
                </a:solidFill>
              </a:rPr>
              <a:t>harzburgite</a:t>
            </a:r>
            <a:r>
              <a:rPr lang="en-US" altLang="nb-NO" sz="2400" dirty="0">
                <a:solidFill>
                  <a:schemeClr val="bg2"/>
                </a:solidFill>
              </a:rPr>
              <a:t> </a:t>
            </a:r>
            <a:r>
              <a:rPr lang="en-US" altLang="nb-NO" sz="2400" dirty="0"/>
              <a:t>are refractory residuum after basalt has been extracted by partial melting</a:t>
            </a:r>
          </a:p>
        </p:txBody>
      </p:sp>
      <p:sp>
        <p:nvSpPr>
          <p:cNvPr id="6193" name="Rectangle 49"/>
          <p:cNvSpPr>
            <a:spLocks noChangeArrowheads="1"/>
          </p:cNvSpPr>
          <p:nvPr/>
        </p:nvSpPr>
        <p:spPr bwMode="auto">
          <a:xfrm>
            <a:off x="1911350" y="4724400"/>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FF5050"/>
                </a:solidFill>
                <a:latin typeface="Arial" panose="020B0604020202020204" pitchFamily="34" charset="0"/>
              </a:rPr>
              <a:t>Figure 10-1 </a:t>
            </a:r>
            <a:r>
              <a:rPr lang="en-US" altLang="nb-NO" sz="1200" b="1">
                <a:solidFill>
                  <a:schemeClr val="bg2"/>
                </a:solidFill>
                <a:latin typeface="Arial" panose="020B0604020202020204" pitchFamily="34" charset="0"/>
                <a:cs typeface="Times New Roman" panose="02020603050405020304" pitchFamily="18" charset="0"/>
              </a:rPr>
              <a:t>Brown and Mussett, A. E. (1993), </a:t>
            </a:r>
            <a:r>
              <a:rPr lang="en-US" altLang="nb-NO" sz="1200" b="1" i="1">
                <a:solidFill>
                  <a:schemeClr val="bg2"/>
                </a:solidFill>
                <a:latin typeface="Arial" panose="020B0604020202020204" pitchFamily="34" charset="0"/>
                <a:cs typeface="Times New Roman" panose="02020603050405020304" pitchFamily="18" charset="0"/>
              </a:rPr>
              <a:t>The Inaccessible Earth: An Integrated View of Its Structure and Composition. </a:t>
            </a:r>
            <a:r>
              <a:rPr lang="en-US" altLang="nb-NO" sz="1200" b="1">
                <a:solidFill>
                  <a:schemeClr val="bg2"/>
                </a:solidFill>
                <a:latin typeface="Arial" panose="020B0604020202020204" pitchFamily="34" charset="0"/>
                <a:cs typeface="Times New Roman" panose="02020603050405020304" pitchFamily="18" charset="0"/>
              </a:rPr>
              <a:t>Chapman &amp; Hall/Kluwer.</a:t>
            </a:r>
            <a:endParaRPr lang="en-US" altLang="nb-NO" sz="1200" b="1">
              <a:solidFill>
                <a:schemeClr val="bg2"/>
              </a:solidFill>
              <a:latin typeface="Arial" panose="020B0604020202020204" pitchFamily="34" charset="0"/>
            </a:endParaRPr>
          </a:p>
        </p:txBody>
      </p:sp>
    </p:spTree>
    <p:extLst>
      <p:ext uri="{BB962C8B-B14F-4D97-AF65-F5344CB8AC3E}">
        <p14:creationId xmlns:p14="http://schemas.microsoft.com/office/powerpoint/2010/main" val="149853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90750" y="444500"/>
            <a:ext cx="77724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nb-NO">
                <a:solidFill>
                  <a:srgbClr val="FF0000"/>
                </a:solidFill>
              </a:rPr>
              <a:t>Lherzolite</a:t>
            </a:r>
            <a:r>
              <a:rPr lang="en-US" altLang="nb-NO">
                <a:solidFill>
                  <a:srgbClr val="002060"/>
                </a:solidFill>
              </a:rPr>
              <a:t>: A type of peridotite with Olivine &gt; Opx + Cpx</a:t>
            </a:r>
          </a:p>
        </p:txBody>
      </p:sp>
      <p:sp>
        <p:nvSpPr>
          <p:cNvPr id="7171" name="Freeform 3"/>
          <p:cNvSpPr>
            <a:spLocks/>
          </p:cNvSpPr>
          <p:nvPr/>
        </p:nvSpPr>
        <p:spPr bwMode="auto">
          <a:xfrm>
            <a:off x="4289426" y="2338389"/>
            <a:ext cx="3897313" cy="3462337"/>
          </a:xfrm>
          <a:custGeom>
            <a:avLst/>
            <a:gdLst>
              <a:gd name="T0" fmla="*/ 1928813 w 2455"/>
              <a:gd name="T1" fmla="*/ 0 h 2181"/>
              <a:gd name="T2" fmla="*/ 0 w 2455"/>
              <a:gd name="T3" fmla="*/ 3460750 h 2181"/>
              <a:gd name="T4" fmla="*/ 3895726 w 2455"/>
              <a:gd name="T5" fmla="*/ 3460750 h 2181"/>
              <a:gd name="T6" fmla="*/ 1928813 w 2455"/>
              <a:gd name="T7" fmla="*/ 0 h 2181"/>
              <a:gd name="T8" fmla="*/ 0 60000 65536"/>
              <a:gd name="T9" fmla="*/ 0 60000 65536"/>
              <a:gd name="T10" fmla="*/ 0 60000 65536"/>
              <a:gd name="T11" fmla="*/ 0 60000 65536"/>
              <a:gd name="T12" fmla="*/ 0 w 2455"/>
              <a:gd name="T13" fmla="*/ 0 h 2181"/>
              <a:gd name="T14" fmla="*/ 2455 w 2455"/>
              <a:gd name="T15" fmla="*/ 2181 h 2181"/>
            </a:gdLst>
            <a:ahLst/>
            <a:cxnLst>
              <a:cxn ang="T8">
                <a:pos x="T0" y="T1"/>
              </a:cxn>
              <a:cxn ang="T9">
                <a:pos x="T2" y="T3"/>
              </a:cxn>
              <a:cxn ang="T10">
                <a:pos x="T4" y="T5"/>
              </a:cxn>
              <a:cxn ang="T11">
                <a:pos x="T6" y="T7"/>
              </a:cxn>
            </a:cxnLst>
            <a:rect l="T12" t="T13" r="T14" b="T15"/>
            <a:pathLst>
              <a:path w="2455" h="2181">
                <a:moveTo>
                  <a:pt x="1215" y="0"/>
                </a:moveTo>
                <a:lnTo>
                  <a:pt x="0" y="2180"/>
                </a:lnTo>
                <a:lnTo>
                  <a:pt x="2454" y="2180"/>
                </a:lnTo>
                <a:lnTo>
                  <a:pt x="1215"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2" name="AutoShape 4"/>
          <p:cNvSpPr>
            <a:spLocks noChangeArrowheads="1"/>
          </p:cNvSpPr>
          <p:nvPr/>
        </p:nvSpPr>
        <p:spPr bwMode="auto">
          <a:xfrm>
            <a:off x="5165726" y="2728914"/>
            <a:ext cx="2079625" cy="1817687"/>
          </a:xfrm>
          <a:prstGeom prst="triangle">
            <a:avLst>
              <a:gd name="adj" fmla="val 4999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solidFill>
                <a:srgbClr val="002060"/>
              </a:solidFill>
            </a:endParaRPr>
          </a:p>
        </p:txBody>
      </p:sp>
      <p:sp>
        <p:nvSpPr>
          <p:cNvPr id="7173" name="Freeform 5"/>
          <p:cNvSpPr>
            <a:spLocks/>
          </p:cNvSpPr>
          <p:nvPr/>
        </p:nvSpPr>
        <p:spPr bwMode="auto">
          <a:xfrm>
            <a:off x="4284664" y="2332038"/>
            <a:ext cx="3906837" cy="3473450"/>
          </a:xfrm>
          <a:custGeom>
            <a:avLst/>
            <a:gdLst>
              <a:gd name="T0" fmla="*/ 1938337 w 2461"/>
              <a:gd name="T1" fmla="*/ 0 h 2188"/>
              <a:gd name="T2" fmla="*/ 1930400 w 2461"/>
              <a:gd name="T3" fmla="*/ 0 h 2188"/>
              <a:gd name="T4" fmla="*/ 0 w 2461"/>
              <a:gd name="T5" fmla="*/ 3460750 h 2188"/>
              <a:gd name="T6" fmla="*/ 0 w 2461"/>
              <a:gd name="T7" fmla="*/ 3471863 h 2188"/>
              <a:gd name="T8" fmla="*/ 3905250 w 2461"/>
              <a:gd name="T9" fmla="*/ 3471863 h 2188"/>
              <a:gd name="T10" fmla="*/ 3905250 w 2461"/>
              <a:gd name="T11" fmla="*/ 3460750 h 2188"/>
              <a:gd name="T12" fmla="*/ 1938337 w 2461"/>
              <a:gd name="T13" fmla="*/ 0 h 2188"/>
              <a:gd name="T14" fmla="*/ 1930400 w 2461"/>
              <a:gd name="T15" fmla="*/ 9525 h 2188"/>
              <a:gd name="T16" fmla="*/ 3894137 w 2461"/>
              <a:gd name="T17" fmla="*/ 3471863 h 2188"/>
              <a:gd name="T18" fmla="*/ 3898900 w 2461"/>
              <a:gd name="T19" fmla="*/ 3460750 h 2188"/>
              <a:gd name="T20" fmla="*/ 4762 w 2461"/>
              <a:gd name="T21" fmla="*/ 3460750 h 2188"/>
              <a:gd name="T22" fmla="*/ 9525 w 2461"/>
              <a:gd name="T23" fmla="*/ 3471863 h 2188"/>
              <a:gd name="T24" fmla="*/ 1938337 w 2461"/>
              <a:gd name="T25" fmla="*/ 9525 h 2188"/>
              <a:gd name="T26" fmla="*/ 1930400 w 2461"/>
              <a:gd name="T27" fmla="*/ 9525 h 2188"/>
              <a:gd name="T28" fmla="*/ 1938337 w 2461"/>
              <a:gd name="T29" fmla="*/ 0 h 21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1"/>
              <a:gd name="T46" fmla="*/ 0 h 2188"/>
              <a:gd name="T47" fmla="*/ 2461 w 2461"/>
              <a:gd name="T48" fmla="*/ 2188 h 21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1" h="2188">
                <a:moveTo>
                  <a:pt x="1221" y="0"/>
                </a:moveTo>
                <a:lnTo>
                  <a:pt x="1216" y="0"/>
                </a:lnTo>
                <a:lnTo>
                  <a:pt x="0" y="2180"/>
                </a:lnTo>
                <a:lnTo>
                  <a:pt x="0" y="2187"/>
                </a:lnTo>
                <a:lnTo>
                  <a:pt x="2460" y="2187"/>
                </a:lnTo>
                <a:lnTo>
                  <a:pt x="2460" y="2180"/>
                </a:lnTo>
                <a:lnTo>
                  <a:pt x="1221" y="0"/>
                </a:lnTo>
                <a:lnTo>
                  <a:pt x="1216" y="6"/>
                </a:lnTo>
                <a:lnTo>
                  <a:pt x="2453" y="2187"/>
                </a:lnTo>
                <a:lnTo>
                  <a:pt x="2456" y="2180"/>
                </a:lnTo>
                <a:lnTo>
                  <a:pt x="3" y="2180"/>
                </a:lnTo>
                <a:lnTo>
                  <a:pt x="6" y="2187"/>
                </a:lnTo>
                <a:lnTo>
                  <a:pt x="1221" y="6"/>
                </a:lnTo>
                <a:lnTo>
                  <a:pt x="1216" y="6"/>
                </a:lnTo>
                <a:lnTo>
                  <a:pt x="12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4" name="Freeform 6"/>
          <p:cNvSpPr>
            <a:spLocks/>
          </p:cNvSpPr>
          <p:nvPr/>
        </p:nvSpPr>
        <p:spPr bwMode="auto">
          <a:xfrm>
            <a:off x="4575175" y="5613401"/>
            <a:ext cx="3308350" cy="42863"/>
          </a:xfrm>
          <a:custGeom>
            <a:avLst/>
            <a:gdLst>
              <a:gd name="T0" fmla="*/ 4762 w 2084"/>
              <a:gd name="T1" fmla="*/ 0 h 27"/>
              <a:gd name="T2" fmla="*/ 0 w 2084"/>
              <a:gd name="T3" fmla="*/ 0 h 27"/>
              <a:gd name="T4" fmla="*/ 0 w 2084"/>
              <a:gd name="T5" fmla="*/ 23813 h 27"/>
              <a:gd name="T6" fmla="*/ 4762 w 2084"/>
              <a:gd name="T7" fmla="*/ 23813 h 27"/>
              <a:gd name="T8" fmla="*/ 3300413 w 2084"/>
              <a:gd name="T9" fmla="*/ 41275 h 27"/>
              <a:gd name="T10" fmla="*/ 3306763 w 2084"/>
              <a:gd name="T11" fmla="*/ 41275 h 27"/>
              <a:gd name="T12" fmla="*/ 3306763 w 2084"/>
              <a:gd name="T13" fmla="*/ 15875 h 27"/>
              <a:gd name="T14" fmla="*/ 3300413 w 2084"/>
              <a:gd name="T15" fmla="*/ 15875 h 27"/>
              <a:gd name="T16" fmla="*/ 4762 w 2084"/>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4"/>
              <a:gd name="T28" fmla="*/ 0 h 27"/>
              <a:gd name="T29" fmla="*/ 2084 w 208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4" h="27">
                <a:moveTo>
                  <a:pt x="3" y="0"/>
                </a:moveTo>
                <a:lnTo>
                  <a:pt x="0" y="0"/>
                </a:lnTo>
                <a:lnTo>
                  <a:pt x="0" y="15"/>
                </a:lnTo>
                <a:lnTo>
                  <a:pt x="3" y="15"/>
                </a:lnTo>
                <a:lnTo>
                  <a:pt x="2079" y="26"/>
                </a:lnTo>
                <a:lnTo>
                  <a:pt x="2083" y="26"/>
                </a:lnTo>
                <a:lnTo>
                  <a:pt x="2083" y="10"/>
                </a:lnTo>
                <a:lnTo>
                  <a:pt x="2079" y="10"/>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5" name="Freeform 7"/>
          <p:cNvSpPr>
            <a:spLocks/>
          </p:cNvSpPr>
          <p:nvPr/>
        </p:nvSpPr>
        <p:spPr bwMode="auto">
          <a:xfrm>
            <a:off x="7794625" y="5435600"/>
            <a:ext cx="185738" cy="369888"/>
          </a:xfrm>
          <a:custGeom>
            <a:avLst/>
            <a:gdLst>
              <a:gd name="T0" fmla="*/ 184150 w 117"/>
              <a:gd name="T1" fmla="*/ 4763 h 233"/>
              <a:gd name="T2" fmla="*/ 184150 w 117"/>
              <a:gd name="T3" fmla="*/ 0 h 233"/>
              <a:gd name="T4" fmla="*/ 173038 w 117"/>
              <a:gd name="T5" fmla="*/ 0 h 233"/>
              <a:gd name="T6" fmla="*/ 173038 w 117"/>
              <a:gd name="T7" fmla="*/ 4763 h 233"/>
              <a:gd name="T8" fmla="*/ 0 w 117"/>
              <a:gd name="T9" fmla="*/ 361950 h 233"/>
              <a:gd name="T10" fmla="*/ 0 w 117"/>
              <a:gd name="T11" fmla="*/ 368300 h 233"/>
              <a:gd name="T12" fmla="*/ 6350 w 117"/>
              <a:gd name="T13" fmla="*/ 368300 h 233"/>
              <a:gd name="T14" fmla="*/ 6350 w 117"/>
              <a:gd name="T15" fmla="*/ 361950 h 233"/>
              <a:gd name="T16" fmla="*/ 184150 w 117"/>
              <a:gd name="T17" fmla="*/ 4763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33"/>
              <a:gd name="T29" fmla="*/ 117 w 117"/>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33">
                <a:moveTo>
                  <a:pt x="116" y="3"/>
                </a:moveTo>
                <a:lnTo>
                  <a:pt x="116" y="0"/>
                </a:lnTo>
                <a:lnTo>
                  <a:pt x="109" y="0"/>
                </a:lnTo>
                <a:lnTo>
                  <a:pt x="109" y="3"/>
                </a:lnTo>
                <a:lnTo>
                  <a:pt x="0" y="228"/>
                </a:lnTo>
                <a:lnTo>
                  <a:pt x="0" y="232"/>
                </a:lnTo>
                <a:lnTo>
                  <a:pt x="4" y="232"/>
                </a:lnTo>
                <a:lnTo>
                  <a:pt x="4" y="228"/>
                </a:lnTo>
                <a:lnTo>
                  <a:pt x="116" y="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6" name="Freeform 8"/>
          <p:cNvSpPr>
            <a:spLocks/>
          </p:cNvSpPr>
          <p:nvPr/>
        </p:nvSpPr>
        <p:spPr bwMode="auto">
          <a:xfrm>
            <a:off x="4481513" y="5446713"/>
            <a:ext cx="184150" cy="354012"/>
          </a:xfrm>
          <a:custGeom>
            <a:avLst/>
            <a:gdLst>
              <a:gd name="T0" fmla="*/ 9525 w 116"/>
              <a:gd name="T1" fmla="*/ 1587 h 223"/>
              <a:gd name="T2" fmla="*/ 9525 w 116"/>
              <a:gd name="T3" fmla="*/ 0 h 223"/>
              <a:gd name="T4" fmla="*/ 0 w 116"/>
              <a:gd name="T5" fmla="*/ 0 h 223"/>
              <a:gd name="T6" fmla="*/ 0 w 116"/>
              <a:gd name="T7" fmla="*/ 1587 h 223"/>
              <a:gd name="T8" fmla="*/ 171450 w 116"/>
              <a:gd name="T9" fmla="*/ 346075 h 223"/>
              <a:gd name="T10" fmla="*/ 171450 w 116"/>
              <a:gd name="T11" fmla="*/ 352425 h 223"/>
              <a:gd name="T12" fmla="*/ 182563 w 116"/>
              <a:gd name="T13" fmla="*/ 352425 h 223"/>
              <a:gd name="T14" fmla="*/ 182563 w 116"/>
              <a:gd name="T15" fmla="*/ 346075 h 223"/>
              <a:gd name="T16" fmla="*/ 9525 w 116"/>
              <a:gd name="T17" fmla="*/ 1587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223"/>
              <a:gd name="T29" fmla="*/ 116 w 116"/>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223">
                <a:moveTo>
                  <a:pt x="6" y="1"/>
                </a:moveTo>
                <a:lnTo>
                  <a:pt x="6" y="0"/>
                </a:lnTo>
                <a:lnTo>
                  <a:pt x="0" y="0"/>
                </a:lnTo>
                <a:lnTo>
                  <a:pt x="0" y="1"/>
                </a:lnTo>
                <a:lnTo>
                  <a:pt x="108" y="218"/>
                </a:lnTo>
                <a:lnTo>
                  <a:pt x="108" y="222"/>
                </a:lnTo>
                <a:lnTo>
                  <a:pt x="115" y="222"/>
                </a:lnTo>
                <a:lnTo>
                  <a:pt x="115" y="218"/>
                </a:lnTo>
                <a:lnTo>
                  <a:pt x="6" y="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7" name="Freeform 9"/>
          <p:cNvSpPr>
            <a:spLocks/>
          </p:cNvSpPr>
          <p:nvPr/>
        </p:nvSpPr>
        <p:spPr bwMode="auto">
          <a:xfrm>
            <a:off x="4562476" y="2732089"/>
            <a:ext cx="1655763" cy="2890837"/>
          </a:xfrm>
          <a:custGeom>
            <a:avLst/>
            <a:gdLst>
              <a:gd name="T0" fmla="*/ 1654176 w 1043"/>
              <a:gd name="T1" fmla="*/ 9525 h 1821"/>
              <a:gd name="T2" fmla="*/ 1654176 w 1043"/>
              <a:gd name="T3" fmla="*/ 0 h 1821"/>
              <a:gd name="T4" fmla="*/ 1643063 w 1043"/>
              <a:gd name="T5" fmla="*/ 0 h 1821"/>
              <a:gd name="T6" fmla="*/ 0 w 1043"/>
              <a:gd name="T7" fmla="*/ 2881312 h 1821"/>
              <a:gd name="T8" fmla="*/ 0 w 1043"/>
              <a:gd name="T9" fmla="*/ 2889250 h 1821"/>
              <a:gd name="T10" fmla="*/ 9525 w 1043"/>
              <a:gd name="T11" fmla="*/ 2889250 h 1821"/>
              <a:gd name="T12" fmla="*/ 1654176 w 1043"/>
              <a:gd name="T13" fmla="*/ 9525 h 1821"/>
              <a:gd name="T14" fmla="*/ 0 60000 65536"/>
              <a:gd name="T15" fmla="*/ 0 60000 65536"/>
              <a:gd name="T16" fmla="*/ 0 60000 65536"/>
              <a:gd name="T17" fmla="*/ 0 60000 65536"/>
              <a:gd name="T18" fmla="*/ 0 60000 65536"/>
              <a:gd name="T19" fmla="*/ 0 60000 65536"/>
              <a:gd name="T20" fmla="*/ 0 60000 65536"/>
              <a:gd name="T21" fmla="*/ 0 w 1043"/>
              <a:gd name="T22" fmla="*/ 0 h 1821"/>
              <a:gd name="T23" fmla="*/ 1043 w 1043"/>
              <a:gd name="T24" fmla="*/ 1821 h 18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3" h="1821">
                <a:moveTo>
                  <a:pt x="1042" y="6"/>
                </a:moveTo>
                <a:lnTo>
                  <a:pt x="1042" y="0"/>
                </a:lnTo>
                <a:lnTo>
                  <a:pt x="1035" y="0"/>
                </a:lnTo>
                <a:lnTo>
                  <a:pt x="0" y="1815"/>
                </a:lnTo>
                <a:lnTo>
                  <a:pt x="0" y="1820"/>
                </a:lnTo>
                <a:lnTo>
                  <a:pt x="6" y="1820"/>
                </a:lnTo>
                <a:lnTo>
                  <a:pt x="1042" y="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8" name="Freeform 10"/>
          <p:cNvSpPr>
            <a:spLocks/>
          </p:cNvSpPr>
          <p:nvPr/>
        </p:nvSpPr>
        <p:spPr bwMode="auto">
          <a:xfrm>
            <a:off x="6211888" y="2727326"/>
            <a:ext cx="1674812" cy="2900363"/>
          </a:xfrm>
          <a:custGeom>
            <a:avLst/>
            <a:gdLst>
              <a:gd name="T0" fmla="*/ 6350 w 1055"/>
              <a:gd name="T1" fmla="*/ 0 h 1827"/>
              <a:gd name="T2" fmla="*/ 0 w 1055"/>
              <a:gd name="T3" fmla="*/ 0 h 1827"/>
              <a:gd name="T4" fmla="*/ 0 w 1055"/>
              <a:gd name="T5" fmla="*/ 9525 h 1827"/>
              <a:gd name="T6" fmla="*/ 1662112 w 1055"/>
              <a:gd name="T7" fmla="*/ 2898776 h 1827"/>
              <a:gd name="T8" fmla="*/ 1673225 w 1055"/>
              <a:gd name="T9" fmla="*/ 2898776 h 1827"/>
              <a:gd name="T10" fmla="*/ 1673225 w 1055"/>
              <a:gd name="T11" fmla="*/ 2890838 h 1827"/>
              <a:gd name="T12" fmla="*/ 6350 w 1055"/>
              <a:gd name="T13" fmla="*/ 0 h 1827"/>
              <a:gd name="T14" fmla="*/ 0 60000 65536"/>
              <a:gd name="T15" fmla="*/ 0 60000 65536"/>
              <a:gd name="T16" fmla="*/ 0 60000 65536"/>
              <a:gd name="T17" fmla="*/ 0 60000 65536"/>
              <a:gd name="T18" fmla="*/ 0 60000 65536"/>
              <a:gd name="T19" fmla="*/ 0 60000 65536"/>
              <a:gd name="T20" fmla="*/ 0 60000 65536"/>
              <a:gd name="T21" fmla="*/ 0 w 1055"/>
              <a:gd name="T22" fmla="*/ 0 h 1827"/>
              <a:gd name="T23" fmla="*/ 1055 w 1055"/>
              <a:gd name="T24" fmla="*/ 1827 h 18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5" h="1827">
                <a:moveTo>
                  <a:pt x="4" y="0"/>
                </a:moveTo>
                <a:lnTo>
                  <a:pt x="0" y="0"/>
                </a:lnTo>
                <a:lnTo>
                  <a:pt x="0" y="6"/>
                </a:lnTo>
                <a:lnTo>
                  <a:pt x="1047" y="1826"/>
                </a:lnTo>
                <a:lnTo>
                  <a:pt x="1054" y="1826"/>
                </a:lnTo>
                <a:lnTo>
                  <a:pt x="1054" y="1821"/>
                </a:lnTo>
                <a:lnTo>
                  <a:pt x="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7179" name="Line 11"/>
          <p:cNvSpPr>
            <a:spLocks noChangeShapeType="1"/>
          </p:cNvSpPr>
          <p:nvPr/>
        </p:nvSpPr>
        <p:spPr bwMode="auto">
          <a:xfrm flipH="1">
            <a:off x="6172200" y="2525713"/>
            <a:ext cx="407988" cy="93662"/>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80" name="Line 12"/>
          <p:cNvSpPr>
            <a:spLocks noChangeShapeType="1"/>
          </p:cNvSpPr>
          <p:nvPr/>
        </p:nvSpPr>
        <p:spPr bwMode="auto">
          <a:xfrm>
            <a:off x="4335463" y="5276851"/>
            <a:ext cx="114300" cy="390525"/>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81" name="Rectangle 13"/>
          <p:cNvSpPr>
            <a:spLocks noChangeArrowheads="1"/>
          </p:cNvSpPr>
          <p:nvPr/>
        </p:nvSpPr>
        <p:spPr bwMode="auto">
          <a:xfrm>
            <a:off x="5732464" y="1946276"/>
            <a:ext cx="871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002060"/>
                </a:solidFill>
                <a:latin typeface="Arial" panose="020B0604020202020204" pitchFamily="34" charset="0"/>
              </a:rPr>
              <a:t>Olivine</a:t>
            </a:r>
          </a:p>
        </p:txBody>
      </p:sp>
      <p:sp>
        <p:nvSpPr>
          <p:cNvPr id="7182" name="Rectangle 14"/>
          <p:cNvSpPr>
            <a:spLocks noChangeArrowheads="1"/>
          </p:cNvSpPr>
          <p:nvPr/>
        </p:nvSpPr>
        <p:spPr bwMode="auto">
          <a:xfrm>
            <a:off x="7770814" y="5842000"/>
            <a:ext cx="1595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002060"/>
                </a:solidFill>
                <a:latin typeface="Arial" panose="020B0604020202020204" pitchFamily="34" charset="0"/>
              </a:rPr>
              <a:t>Clinopyroxene</a:t>
            </a:r>
          </a:p>
        </p:txBody>
      </p:sp>
      <p:sp>
        <p:nvSpPr>
          <p:cNvPr id="7183" name="Rectangle 15"/>
          <p:cNvSpPr>
            <a:spLocks noChangeArrowheads="1"/>
          </p:cNvSpPr>
          <p:nvPr/>
        </p:nvSpPr>
        <p:spPr bwMode="auto">
          <a:xfrm>
            <a:off x="3519489" y="5816600"/>
            <a:ext cx="1641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002060"/>
                </a:solidFill>
                <a:latin typeface="Arial" panose="020B0604020202020204" pitchFamily="34" charset="0"/>
              </a:rPr>
              <a:t>Orthopyroxene</a:t>
            </a:r>
          </a:p>
        </p:txBody>
      </p:sp>
      <p:sp>
        <p:nvSpPr>
          <p:cNvPr id="7184" name="Rectangle 16"/>
          <p:cNvSpPr>
            <a:spLocks noChangeArrowheads="1"/>
          </p:cNvSpPr>
          <p:nvPr/>
        </p:nvSpPr>
        <p:spPr bwMode="auto">
          <a:xfrm>
            <a:off x="5668963" y="3713164"/>
            <a:ext cx="1155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FF0000"/>
                </a:solidFill>
                <a:latin typeface="Arial" panose="020B0604020202020204" pitchFamily="34" charset="0"/>
              </a:rPr>
              <a:t>Lherzolite</a:t>
            </a:r>
          </a:p>
        </p:txBody>
      </p:sp>
      <p:sp>
        <p:nvSpPr>
          <p:cNvPr id="7185" name="Rectangle 17"/>
          <p:cNvSpPr>
            <a:spLocks noChangeArrowheads="1"/>
          </p:cNvSpPr>
          <p:nvPr/>
        </p:nvSpPr>
        <p:spPr bwMode="auto">
          <a:xfrm rot="17925000">
            <a:off x="4933951" y="3746501"/>
            <a:ext cx="10398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Harzburgite</a:t>
            </a:r>
          </a:p>
        </p:txBody>
      </p:sp>
      <p:sp>
        <p:nvSpPr>
          <p:cNvPr id="7186" name="Rectangle 18"/>
          <p:cNvSpPr>
            <a:spLocks noChangeArrowheads="1"/>
          </p:cNvSpPr>
          <p:nvPr/>
        </p:nvSpPr>
        <p:spPr bwMode="auto">
          <a:xfrm rot="3536250">
            <a:off x="6450013" y="3509963"/>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Wehrlite</a:t>
            </a:r>
          </a:p>
        </p:txBody>
      </p:sp>
      <p:sp>
        <p:nvSpPr>
          <p:cNvPr id="7187" name="Rectangle 19"/>
          <p:cNvSpPr>
            <a:spLocks noChangeArrowheads="1"/>
          </p:cNvSpPr>
          <p:nvPr/>
        </p:nvSpPr>
        <p:spPr bwMode="auto">
          <a:xfrm>
            <a:off x="5738814" y="5578476"/>
            <a:ext cx="968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Websterite</a:t>
            </a:r>
          </a:p>
        </p:txBody>
      </p:sp>
      <p:sp>
        <p:nvSpPr>
          <p:cNvPr id="7188" name="Rectangle 20"/>
          <p:cNvSpPr>
            <a:spLocks noChangeArrowheads="1"/>
          </p:cNvSpPr>
          <p:nvPr/>
        </p:nvSpPr>
        <p:spPr bwMode="auto">
          <a:xfrm>
            <a:off x="3167063" y="4968876"/>
            <a:ext cx="1382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Orthopyroxenite</a:t>
            </a:r>
          </a:p>
        </p:txBody>
      </p:sp>
      <p:sp>
        <p:nvSpPr>
          <p:cNvPr id="7189" name="Rectangle 21"/>
          <p:cNvSpPr>
            <a:spLocks noChangeArrowheads="1"/>
          </p:cNvSpPr>
          <p:nvPr/>
        </p:nvSpPr>
        <p:spPr bwMode="auto">
          <a:xfrm>
            <a:off x="6378576" y="5757863"/>
            <a:ext cx="1349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Clinopyroxenite</a:t>
            </a:r>
          </a:p>
        </p:txBody>
      </p:sp>
      <p:sp>
        <p:nvSpPr>
          <p:cNvPr id="7190" name="Rectangle 22"/>
          <p:cNvSpPr>
            <a:spLocks noChangeArrowheads="1"/>
          </p:cNvSpPr>
          <p:nvPr/>
        </p:nvSpPr>
        <p:spPr bwMode="auto">
          <a:xfrm>
            <a:off x="5386389" y="4894263"/>
            <a:ext cx="1527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Olivine Websterite</a:t>
            </a:r>
          </a:p>
        </p:txBody>
      </p:sp>
      <p:sp>
        <p:nvSpPr>
          <p:cNvPr id="7191" name="Rectangle 23"/>
          <p:cNvSpPr>
            <a:spLocks noChangeArrowheads="1"/>
          </p:cNvSpPr>
          <p:nvPr/>
        </p:nvSpPr>
        <p:spPr bwMode="auto">
          <a:xfrm>
            <a:off x="8059739" y="3176588"/>
            <a:ext cx="1235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002060"/>
                </a:solidFill>
                <a:latin typeface="Arial" panose="020B0604020202020204" pitchFamily="34" charset="0"/>
              </a:rPr>
              <a:t>Peridotites</a:t>
            </a:r>
          </a:p>
        </p:txBody>
      </p:sp>
      <p:sp>
        <p:nvSpPr>
          <p:cNvPr id="7192" name="Rectangle 24"/>
          <p:cNvSpPr>
            <a:spLocks noChangeArrowheads="1"/>
          </p:cNvSpPr>
          <p:nvPr/>
        </p:nvSpPr>
        <p:spPr bwMode="auto">
          <a:xfrm>
            <a:off x="8105776" y="4846638"/>
            <a:ext cx="1336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002060"/>
                </a:solidFill>
                <a:latin typeface="Arial" panose="020B0604020202020204" pitchFamily="34" charset="0"/>
              </a:rPr>
              <a:t>Pyroxenites</a:t>
            </a:r>
          </a:p>
        </p:txBody>
      </p:sp>
      <p:sp>
        <p:nvSpPr>
          <p:cNvPr id="7193" name="Line 25"/>
          <p:cNvSpPr>
            <a:spLocks noChangeShapeType="1"/>
          </p:cNvSpPr>
          <p:nvPr/>
        </p:nvSpPr>
        <p:spPr bwMode="auto">
          <a:xfrm>
            <a:off x="6321425" y="2332038"/>
            <a:ext cx="3201988" cy="0"/>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94" name="Line 26"/>
          <p:cNvSpPr>
            <a:spLocks noChangeShapeType="1"/>
          </p:cNvSpPr>
          <p:nvPr/>
        </p:nvSpPr>
        <p:spPr bwMode="auto">
          <a:xfrm>
            <a:off x="7589839" y="4546600"/>
            <a:ext cx="1970087" cy="0"/>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95" name="Line 27"/>
          <p:cNvSpPr>
            <a:spLocks noChangeShapeType="1"/>
          </p:cNvSpPr>
          <p:nvPr/>
        </p:nvSpPr>
        <p:spPr bwMode="auto">
          <a:xfrm flipV="1">
            <a:off x="8248650" y="5791201"/>
            <a:ext cx="1316038" cy="3175"/>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96" name="Line 28"/>
          <p:cNvSpPr>
            <a:spLocks noChangeShapeType="1"/>
          </p:cNvSpPr>
          <p:nvPr/>
        </p:nvSpPr>
        <p:spPr bwMode="auto">
          <a:xfrm>
            <a:off x="8767763" y="4551364"/>
            <a:ext cx="0" cy="395287"/>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97" name="Freeform 29"/>
          <p:cNvSpPr>
            <a:spLocks/>
          </p:cNvSpPr>
          <p:nvPr/>
        </p:nvSpPr>
        <p:spPr bwMode="auto">
          <a:xfrm>
            <a:off x="8740775" y="4551364"/>
            <a:ext cx="63500" cy="66675"/>
          </a:xfrm>
          <a:custGeom>
            <a:avLst/>
            <a:gdLst>
              <a:gd name="T0" fmla="*/ 61913 w 40"/>
              <a:gd name="T1" fmla="*/ 65088 h 42"/>
              <a:gd name="T2" fmla="*/ 26988 w 40"/>
              <a:gd name="T3" fmla="*/ 0 h 42"/>
              <a:gd name="T4" fmla="*/ 0 w 40"/>
              <a:gd name="T5" fmla="*/ 65088 h 42"/>
              <a:gd name="T6" fmla="*/ 26988 w 40"/>
              <a:gd name="T7" fmla="*/ 30163 h 42"/>
              <a:gd name="T8" fmla="*/ 61913 w 40"/>
              <a:gd name="T9" fmla="*/ 65088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39" y="41"/>
                </a:moveTo>
                <a:lnTo>
                  <a:pt x="17" y="0"/>
                </a:lnTo>
                <a:lnTo>
                  <a:pt x="0" y="41"/>
                </a:lnTo>
                <a:lnTo>
                  <a:pt x="17" y="19"/>
                </a:lnTo>
                <a:lnTo>
                  <a:pt x="39" y="41"/>
                </a:lnTo>
              </a:path>
            </a:pathLst>
          </a:custGeom>
          <a:solidFill>
            <a:srgbClr val="002060"/>
          </a:solidFill>
          <a:ln w="12700" cap="rnd">
            <a:solidFill>
              <a:srgbClr val="002060"/>
            </a:solidFill>
            <a:round/>
            <a:headEnd/>
            <a:tailEnd/>
          </a:ln>
        </p:spPr>
        <p:txBody>
          <a:bodyPr/>
          <a:lstStyle/>
          <a:p>
            <a:endParaRPr lang="nb-NO"/>
          </a:p>
        </p:txBody>
      </p:sp>
      <p:sp>
        <p:nvSpPr>
          <p:cNvPr id="7198" name="Line 30"/>
          <p:cNvSpPr>
            <a:spLocks noChangeShapeType="1"/>
          </p:cNvSpPr>
          <p:nvPr/>
        </p:nvSpPr>
        <p:spPr bwMode="auto">
          <a:xfrm>
            <a:off x="8767763" y="5108576"/>
            <a:ext cx="0" cy="682625"/>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199" name="Freeform 31"/>
          <p:cNvSpPr>
            <a:spLocks/>
          </p:cNvSpPr>
          <p:nvPr/>
        </p:nvSpPr>
        <p:spPr bwMode="auto">
          <a:xfrm>
            <a:off x="8740775" y="5727700"/>
            <a:ext cx="63500" cy="65088"/>
          </a:xfrm>
          <a:custGeom>
            <a:avLst/>
            <a:gdLst>
              <a:gd name="T0" fmla="*/ 61913 w 40"/>
              <a:gd name="T1" fmla="*/ 0 h 41"/>
              <a:gd name="T2" fmla="*/ 26988 w 40"/>
              <a:gd name="T3" fmla="*/ 63500 h 41"/>
              <a:gd name="T4" fmla="*/ 0 w 40"/>
              <a:gd name="T5" fmla="*/ 0 h 41"/>
              <a:gd name="T6" fmla="*/ 26988 w 40"/>
              <a:gd name="T7" fmla="*/ 31750 h 41"/>
              <a:gd name="T8" fmla="*/ 61913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39" y="0"/>
                </a:moveTo>
                <a:lnTo>
                  <a:pt x="17" y="40"/>
                </a:lnTo>
                <a:lnTo>
                  <a:pt x="0" y="0"/>
                </a:lnTo>
                <a:lnTo>
                  <a:pt x="17" y="20"/>
                </a:lnTo>
                <a:lnTo>
                  <a:pt x="39" y="0"/>
                </a:lnTo>
              </a:path>
            </a:pathLst>
          </a:custGeom>
          <a:solidFill>
            <a:srgbClr val="002060"/>
          </a:solidFill>
          <a:ln w="12700" cap="rnd">
            <a:solidFill>
              <a:srgbClr val="002060"/>
            </a:solidFill>
            <a:round/>
            <a:headEnd/>
            <a:tailEnd/>
          </a:ln>
        </p:spPr>
        <p:txBody>
          <a:bodyPr/>
          <a:lstStyle/>
          <a:p>
            <a:endParaRPr lang="nb-NO"/>
          </a:p>
        </p:txBody>
      </p:sp>
      <p:sp>
        <p:nvSpPr>
          <p:cNvPr id="7200" name="Line 32"/>
          <p:cNvSpPr>
            <a:spLocks noChangeShapeType="1"/>
          </p:cNvSpPr>
          <p:nvPr/>
        </p:nvSpPr>
        <p:spPr bwMode="auto">
          <a:xfrm>
            <a:off x="8767763" y="3455989"/>
            <a:ext cx="0" cy="1095375"/>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201" name="Freeform 33"/>
          <p:cNvSpPr>
            <a:spLocks/>
          </p:cNvSpPr>
          <p:nvPr/>
        </p:nvSpPr>
        <p:spPr bwMode="auto">
          <a:xfrm>
            <a:off x="8740775" y="4487864"/>
            <a:ext cx="63500" cy="65087"/>
          </a:xfrm>
          <a:custGeom>
            <a:avLst/>
            <a:gdLst>
              <a:gd name="T0" fmla="*/ 61913 w 40"/>
              <a:gd name="T1" fmla="*/ 0 h 41"/>
              <a:gd name="T2" fmla="*/ 26988 w 40"/>
              <a:gd name="T3" fmla="*/ 63500 h 41"/>
              <a:gd name="T4" fmla="*/ 0 w 40"/>
              <a:gd name="T5" fmla="*/ 0 h 41"/>
              <a:gd name="T6" fmla="*/ 26988 w 40"/>
              <a:gd name="T7" fmla="*/ 30162 h 41"/>
              <a:gd name="T8" fmla="*/ 61913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39" y="0"/>
                </a:moveTo>
                <a:lnTo>
                  <a:pt x="17" y="40"/>
                </a:lnTo>
                <a:lnTo>
                  <a:pt x="0" y="0"/>
                </a:lnTo>
                <a:lnTo>
                  <a:pt x="17" y="19"/>
                </a:lnTo>
                <a:lnTo>
                  <a:pt x="39" y="0"/>
                </a:lnTo>
              </a:path>
            </a:pathLst>
          </a:custGeom>
          <a:solidFill>
            <a:srgbClr val="002060"/>
          </a:solidFill>
          <a:ln w="12700" cap="rnd">
            <a:solidFill>
              <a:srgbClr val="002060"/>
            </a:solidFill>
            <a:round/>
            <a:headEnd/>
            <a:tailEnd/>
          </a:ln>
        </p:spPr>
        <p:txBody>
          <a:bodyPr/>
          <a:lstStyle/>
          <a:p>
            <a:endParaRPr lang="nb-NO"/>
          </a:p>
        </p:txBody>
      </p:sp>
      <p:sp>
        <p:nvSpPr>
          <p:cNvPr id="7202" name="Line 34"/>
          <p:cNvSpPr>
            <a:spLocks noChangeShapeType="1"/>
          </p:cNvSpPr>
          <p:nvPr/>
        </p:nvSpPr>
        <p:spPr bwMode="auto">
          <a:xfrm>
            <a:off x="8770938" y="2338389"/>
            <a:ext cx="0" cy="885825"/>
          </a:xfrm>
          <a:prstGeom prst="line">
            <a:avLst/>
          </a:prstGeom>
          <a:noFill/>
          <a:ln w="127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203" name="Freeform 35"/>
          <p:cNvSpPr>
            <a:spLocks/>
          </p:cNvSpPr>
          <p:nvPr/>
        </p:nvSpPr>
        <p:spPr bwMode="auto">
          <a:xfrm>
            <a:off x="8745538" y="2338389"/>
            <a:ext cx="63500" cy="65087"/>
          </a:xfrm>
          <a:custGeom>
            <a:avLst/>
            <a:gdLst>
              <a:gd name="T0" fmla="*/ 61913 w 40"/>
              <a:gd name="T1" fmla="*/ 63500 h 41"/>
              <a:gd name="T2" fmla="*/ 26988 w 40"/>
              <a:gd name="T3" fmla="*/ 0 h 41"/>
              <a:gd name="T4" fmla="*/ 0 w 40"/>
              <a:gd name="T5" fmla="*/ 63500 h 41"/>
              <a:gd name="T6" fmla="*/ 26988 w 40"/>
              <a:gd name="T7" fmla="*/ 26987 h 41"/>
              <a:gd name="T8" fmla="*/ 61913 w 40"/>
              <a:gd name="T9" fmla="*/ 6350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39" y="40"/>
                </a:moveTo>
                <a:lnTo>
                  <a:pt x="17" y="0"/>
                </a:lnTo>
                <a:lnTo>
                  <a:pt x="0" y="40"/>
                </a:lnTo>
                <a:lnTo>
                  <a:pt x="17" y="17"/>
                </a:lnTo>
                <a:lnTo>
                  <a:pt x="39" y="40"/>
                </a:lnTo>
              </a:path>
            </a:pathLst>
          </a:custGeom>
          <a:solidFill>
            <a:srgbClr val="002060"/>
          </a:solidFill>
          <a:ln w="12700" cap="rnd">
            <a:solidFill>
              <a:srgbClr val="002060"/>
            </a:solidFill>
            <a:round/>
            <a:headEnd/>
            <a:tailEnd/>
          </a:ln>
        </p:spPr>
        <p:txBody>
          <a:bodyPr/>
          <a:lstStyle/>
          <a:p>
            <a:endParaRPr lang="nb-NO"/>
          </a:p>
        </p:txBody>
      </p:sp>
      <p:sp>
        <p:nvSpPr>
          <p:cNvPr id="7204" name="Rectangle 36"/>
          <p:cNvSpPr>
            <a:spLocks noChangeArrowheads="1"/>
          </p:cNvSpPr>
          <p:nvPr/>
        </p:nvSpPr>
        <p:spPr bwMode="auto">
          <a:xfrm>
            <a:off x="5678489" y="2589214"/>
            <a:ext cx="314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900" b="1">
                <a:solidFill>
                  <a:srgbClr val="002060"/>
                </a:solidFill>
                <a:latin typeface="Arial" panose="020B0604020202020204" pitchFamily="34" charset="0"/>
              </a:rPr>
              <a:t>90</a:t>
            </a:r>
          </a:p>
        </p:txBody>
      </p:sp>
      <p:sp>
        <p:nvSpPr>
          <p:cNvPr id="7205" name="Rectangle 37"/>
          <p:cNvSpPr>
            <a:spLocks noChangeArrowheads="1"/>
          </p:cNvSpPr>
          <p:nvPr/>
        </p:nvSpPr>
        <p:spPr bwMode="auto">
          <a:xfrm>
            <a:off x="4665664" y="4408489"/>
            <a:ext cx="314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900" b="1">
                <a:solidFill>
                  <a:srgbClr val="002060"/>
                </a:solidFill>
                <a:latin typeface="Arial" panose="020B0604020202020204" pitchFamily="34" charset="0"/>
              </a:rPr>
              <a:t>40</a:t>
            </a:r>
          </a:p>
        </p:txBody>
      </p:sp>
      <p:sp>
        <p:nvSpPr>
          <p:cNvPr id="7206" name="Rectangle 38"/>
          <p:cNvSpPr>
            <a:spLocks noChangeArrowheads="1"/>
          </p:cNvSpPr>
          <p:nvPr/>
        </p:nvSpPr>
        <p:spPr bwMode="auto">
          <a:xfrm>
            <a:off x="7804151" y="5138739"/>
            <a:ext cx="314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900" b="1">
                <a:solidFill>
                  <a:srgbClr val="002060"/>
                </a:solidFill>
                <a:latin typeface="Arial" panose="020B0604020202020204" pitchFamily="34" charset="0"/>
              </a:rPr>
              <a:t>10</a:t>
            </a:r>
          </a:p>
        </p:txBody>
      </p:sp>
      <p:sp>
        <p:nvSpPr>
          <p:cNvPr id="7207" name="Rectangle 39"/>
          <p:cNvSpPr>
            <a:spLocks noChangeArrowheads="1"/>
          </p:cNvSpPr>
          <p:nvPr/>
        </p:nvSpPr>
        <p:spPr bwMode="auto">
          <a:xfrm>
            <a:off x="4492626" y="5700714"/>
            <a:ext cx="314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900" b="1">
                <a:solidFill>
                  <a:srgbClr val="002060"/>
                </a:solidFill>
                <a:latin typeface="Arial" panose="020B0604020202020204" pitchFamily="34" charset="0"/>
              </a:rPr>
              <a:t>10</a:t>
            </a:r>
          </a:p>
        </p:txBody>
      </p:sp>
      <p:sp>
        <p:nvSpPr>
          <p:cNvPr id="7208" name="Line 40"/>
          <p:cNvSpPr>
            <a:spLocks noChangeShapeType="1"/>
          </p:cNvSpPr>
          <p:nvPr/>
        </p:nvSpPr>
        <p:spPr bwMode="auto">
          <a:xfrm flipV="1">
            <a:off x="7626350" y="5721351"/>
            <a:ext cx="311150" cy="168275"/>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209" name="Rectangle 41"/>
          <p:cNvSpPr>
            <a:spLocks noChangeArrowheads="1"/>
          </p:cNvSpPr>
          <p:nvPr/>
        </p:nvSpPr>
        <p:spPr bwMode="auto">
          <a:xfrm>
            <a:off x="6502401" y="2330451"/>
            <a:ext cx="665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2060"/>
                </a:solidFill>
                <a:latin typeface="Arial" panose="020B0604020202020204" pitchFamily="34" charset="0"/>
              </a:rPr>
              <a:t>Dunite</a:t>
            </a:r>
          </a:p>
        </p:txBody>
      </p:sp>
      <p:sp>
        <p:nvSpPr>
          <p:cNvPr id="7210" name="Line 42"/>
          <p:cNvSpPr>
            <a:spLocks noChangeShapeType="1"/>
          </p:cNvSpPr>
          <p:nvPr/>
        </p:nvSpPr>
        <p:spPr bwMode="auto">
          <a:xfrm>
            <a:off x="4987926" y="4538663"/>
            <a:ext cx="2481263"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211" name="Line 43"/>
          <p:cNvSpPr>
            <a:spLocks noChangeShapeType="1"/>
          </p:cNvSpPr>
          <p:nvPr/>
        </p:nvSpPr>
        <p:spPr bwMode="auto">
          <a:xfrm>
            <a:off x="6005513" y="2728913"/>
            <a:ext cx="438150"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7212" name="Rectangle 44"/>
          <p:cNvSpPr>
            <a:spLocks noChangeArrowheads="1"/>
          </p:cNvSpPr>
          <p:nvPr/>
        </p:nvSpPr>
        <p:spPr bwMode="auto">
          <a:xfrm>
            <a:off x="5024438" y="6296026"/>
            <a:ext cx="248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800">
                <a:solidFill>
                  <a:srgbClr val="002060"/>
                </a:solidFill>
              </a:rPr>
              <a:t>Figure 2.2 C After IUGS</a:t>
            </a:r>
          </a:p>
        </p:txBody>
      </p:sp>
    </p:spTree>
    <p:extLst>
      <p:ext uri="{BB962C8B-B14F-4D97-AF65-F5344CB8AC3E}">
        <p14:creationId xmlns:p14="http://schemas.microsoft.com/office/powerpoint/2010/main" val="652827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1989138" y="146050"/>
            <a:ext cx="77724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nb-NO" dirty="0" smtClean="0">
                <a:effectLst/>
              </a:rPr>
              <a:t>Phase diagram for aluminous 4-phase </a:t>
            </a:r>
            <a:r>
              <a:rPr lang="en-US" altLang="nb-NO" dirty="0" err="1" smtClean="0">
                <a:effectLst/>
              </a:rPr>
              <a:t>lherzolite</a:t>
            </a:r>
            <a:r>
              <a:rPr lang="en-US" altLang="nb-NO" dirty="0" smtClean="0">
                <a:effectLst/>
              </a:rPr>
              <a:t>:</a:t>
            </a:r>
          </a:p>
        </p:txBody>
      </p:sp>
      <p:sp>
        <p:nvSpPr>
          <p:cNvPr id="8195" name="Rectangle 115"/>
          <p:cNvSpPr>
            <a:spLocks noChangeArrowheads="1"/>
          </p:cNvSpPr>
          <p:nvPr/>
        </p:nvSpPr>
        <p:spPr bwMode="auto">
          <a:xfrm>
            <a:off x="2095501" y="2016125"/>
            <a:ext cx="3548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Clr>
                <a:srgbClr val="FF5050"/>
              </a:buClr>
              <a:buSzPct val="60000"/>
              <a:buFont typeface="Monotype Sorts" pitchFamily="2" charset="2"/>
              <a:buChar char="l"/>
            </a:pPr>
            <a:r>
              <a:rPr lang="en-US" altLang="nb-NO" sz="3200" dirty="0">
                <a:solidFill>
                  <a:srgbClr val="FF0000"/>
                </a:solidFill>
              </a:rPr>
              <a:t>Plagioclase</a:t>
            </a:r>
          </a:p>
          <a:p>
            <a:pPr lvl="1">
              <a:spcBef>
                <a:spcPct val="20000"/>
              </a:spcBef>
              <a:buClr>
                <a:schemeClr val="folHlink"/>
              </a:buClr>
              <a:buSzPct val="65000"/>
              <a:buFont typeface="Monotype Sorts" pitchFamily="2" charset="2"/>
              <a:buChar char="F"/>
            </a:pPr>
            <a:r>
              <a:rPr lang="en-US" altLang="nb-NO" dirty="0"/>
              <a:t>shallow (&lt; 50 km)</a:t>
            </a:r>
          </a:p>
          <a:p>
            <a:pPr>
              <a:spcBef>
                <a:spcPct val="20000"/>
              </a:spcBef>
              <a:buClr>
                <a:srgbClr val="FF5050"/>
              </a:buClr>
              <a:buSzPct val="60000"/>
              <a:buFont typeface="Monotype Sorts" pitchFamily="2" charset="2"/>
              <a:buChar char="l"/>
            </a:pPr>
            <a:r>
              <a:rPr lang="en-US" altLang="nb-NO" sz="3200" dirty="0">
                <a:solidFill>
                  <a:srgbClr val="FF0000"/>
                </a:solidFill>
              </a:rPr>
              <a:t>Spinel</a:t>
            </a:r>
          </a:p>
          <a:p>
            <a:pPr lvl="1">
              <a:spcBef>
                <a:spcPct val="20000"/>
              </a:spcBef>
              <a:buClr>
                <a:schemeClr val="folHlink"/>
              </a:buClr>
              <a:buSzPct val="65000"/>
              <a:buFont typeface="Monotype Sorts" pitchFamily="2" charset="2"/>
              <a:buChar char="F"/>
            </a:pPr>
            <a:r>
              <a:rPr lang="en-US" altLang="nb-NO" dirty="0"/>
              <a:t>50-80 km</a:t>
            </a:r>
          </a:p>
          <a:p>
            <a:pPr>
              <a:spcBef>
                <a:spcPct val="20000"/>
              </a:spcBef>
              <a:buClr>
                <a:srgbClr val="FF5050"/>
              </a:buClr>
              <a:buSzPct val="60000"/>
              <a:buFont typeface="Monotype Sorts" pitchFamily="2" charset="2"/>
              <a:buChar char="l"/>
            </a:pPr>
            <a:r>
              <a:rPr lang="en-US" altLang="nb-NO" sz="3200" dirty="0">
                <a:solidFill>
                  <a:srgbClr val="FF0000"/>
                </a:solidFill>
              </a:rPr>
              <a:t>Garnet</a:t>
            </a:r>
          </a:p>
          <a:p>
            <a:pPr lvl="1">
              <a:spcBef>
                <a:spcPct val="20000"/>
              </a:spcBef>
              <a:buClr>
                <a:schemeClr val="folHlink"/>
              </a:buClr>
              <a:buSzPct val="65000"/>
              <a:buFont typeface="Monotype Sorts" pitchFamily="2" charset="2"/>
              <a:buChar char="F"/>
            </a:pPr>
            <a:r>
              <a:rPr lang="en-US" altLang="nb-NO" dirty="0"/>
              <a:t>80-400 km</a:t>
            </a:r>
          </a:p>
          <a:p>
            <a:pPr>
              <a:spcBef>
                <a:spcPct val="20000"/>
              </a:spcBef>
              <a:buClr>
                <a:srgbClr val="FF5050"/>
              </a:buClr>
              <a:buSzPct val="60000"/>
              <a:buFont typeface="Monotype Sorts" pitchFamily="2" charset="2"/>
              <a:buChar char="l"/>
            </a:pPr>
            <a:r>
              <a:rPr lang="en-US" altLang="nb-NO" sz="3200" dirty="0"/>
              <a:t>Si </a:t>
            </a:r>
            <a:r>
              <a:rPr lang="en-US" altLang="nb-NO" sz="2400" dirty="0">
                <a:latin typeface="Symbol" panose="05050102010706020507" pitchFamily="18" charset="2"/>
              </a:rPr>
              <a:t>®</a:t>
            </a:r>
            <a:r>
              <a:rPr lang="en-US" altLang="nb-NO" sz="3200" dirty="0"/>
              <a:t> VI </a:t>
            </a:r>
            <a:r>
              <a:rPr lang="en-US" altLang="nb-NO" sz="3200" dirty="0" err="1"/>
              <a:t>coord</a:t>
            </a:r>
            <a:r>
              <a:rPr lang="en-US" altLang="nb-NO" sz="3200" dirty="0"/>
              <a:t>.</a:t>
            </a:r>
          </a:p>
          <a:p>
            <a:pPr lvl="1">
              <a:spcBef>
                <a:spcPct val="20000"/>
              </a:spcBef>
              <a:buClr>
                <a:schemeClr val="folHlink"/>
              </a:buClr>
              <a:buSzPct val="65000"/>
              <a:buFont typeface="Monotype Sorts" pitchFamily="2" charset="2"/>
              <a:buChar char="F"/>
            </a:pPr>
            <a:r>
              <a:rPr lang="en-US" altLang="nb-NO" dirty="0"/>
              <a:t> &gt; 400 km</a:t>
            </a:r>
          </a:p>
        </p:txBody>
      </p:sp>
      <p:sp>
        <p:nvSpPr>
          <p:cNvPr id="8196" name="Rectangle 116"/>
          <p:cNvSpPr>
            <a:spLocks noChangeArrowheads="1"/>
          </p:cNvSpPr>
          <p:nvPr/>
        </p:nvSpPr>
        <p:spPr bwMode="auto">
          <a:xfrm>
            <a:off x="1765301" y="1433513"/>
            <a:ext cx="220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3600" dirty="0"/>
              <a:t>Al-phase =</a:t>
            </a:r>
          </a:p>
        </p:txBody>
      </p:sp>
      <p:sp>
        <p:nvSpPr>
          <p:cNvPr id="8197" name="Rectangle 119"/>
          <p:cNvSpPr>
            <a:spLocks noChangeArrowheads="1"/>
          </p:cNvSpPr>
          <p:nvPr/>
        </p:nvSpPr>
        <p:spPr bwMode="auto">
          <a:xfrm>
            <a:off x="3422650" y="6400801"/>
            <a:ext cx="724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chemeClr val="bg2"/>
                </a:solidFill>
                <a:latin typeface="Arial" panose="020B0604020202020204" pitchFamily="34" charset="0"/>
              </a:rPr>
              <a:t>Figure 10.2  Phase diagram of aluminous lherzolite with melting interval (gray), sub-solidus reactions, and geothermal gradient. After </a:t>
            </a:r>
            <a:r>
              <a:rPr lang="en-US" altLang="nb-NO" sz="1200">
                <a:solidFill>
                  <a:schemeClr val="bg2"/>
                </a:solidFill>
                <a:latin typeface="Arial" panose="020B0604020202020204" pitchFamily="34" charset="0"/>
                <a:cs typeface="Times New Roman" panose="02020603050405020304" pitchFamily="18" charset="0"/>
              </a:rPr>
              <a:t>Wyllie, P. J. (1981). Geol. Rundsch. 70, 128-153.</a:t>
            </a:r>
            <a:r>
              <a:rPr lang="en-US" altLang="nb-NO" sz="1200">
                <a:solidFill>
                  <a:schemeClr val="bg2"/>
                </a:solidFill>
                <a:latin typeface="Arial" panose="020B0604020202020204" pitchFamily="34" charset="0"/>
              </a:rPr>
              <a:t> </a:t>
            </a:r>
          </a:p>
        </p:txBody>
      </p:sp>
      <p:pic>
        <p:nvPicPr>
          <p:cNvPr id="8198" name="Picture 122" descr="Fig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6" y="1438275"/>
            <a:ext cx="48863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08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p:txBody>
          <a:bodyPr/>
          <a:lstStyle/>
          <a:p>
            <a:endParaRPr lang="nb-NO"/>
          </a:p>
        </p:txBody>
      </p:sp>
      <p:pic>
        <p:nvPicPr>
          <p:cNvPr id="5" name="Picture 4"/>
          <p:cNvPicPr>
            <a:picLocks noChangeAspect="1"/>
          </p:cNvPicPr>
          <p:nvPr/>
        </p:nvPicPr>
        <p:blipFill rotWithShape="1">
          <a:blip r:embed="rId2"/>
          <a:srcRect b="13152"/>
          <a:stretch/>
        </p:blipFill>
        <p:spPr>
          <a:xfrm>
            <a:off x="634447" y="1097477"/>
            <a:ext cx="7285383" cy="5510812"/>
          </a:xfrm>
          <a:prstGeom prst="rect">
            <a:avLst/>
          </a:prstGeom>
        </p:spPr>
      </p:pic>
      <p:sp>
        <p:nvSpPr>
          <p:cNvPr id="6" name="Rectangle 2"/>
          <p:cNvSpPr txBox="1">
            <a:spLocks noChangeArrowheads="1"/>
          </p:cNvSpPr>
          <p:nvPr/>
        </p:nvSpPr>
        <p:spPr>
          <a:xfrm>
            <a:off x="1373740" y="285353"/>
            <a:ext cx="7372695" cy="82232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smtClean="0">
                <a:solidFill>
                  <a:srgbClr val="FF3300"/>
                </a:solidFill>
              </a:rPr>
              <a:t>Seismic waves and the Earth’s Interior</a:t>
            </a:r>
          </a:p>
        </p:txBody>
      </p:sp>
      <p:pic>
        <p:nvPicPr>
          <p:cNvPr id="8" name="Picture 7"/>
          <p:cNvPicPr>
            <a:picLocks noChangeAspect="1"/>
          </p:cNvPicPr>
          <p:nvPr/>
        </p:nvPicPr>
        <p:blipFill rotWithShape="1">
          <a:blip r:embed="rId3"/>
          <a:srcRect l="12060" r="10241"/>
          <a:stretch/>
        </p:blipFill>
        <p:spPr>
          <a:xfrm>
            <a:off x="8213255" y="2095747"/>
            <a:ext cx="3849536" cy="3811093"/>
          </a:xfrm>
          <a:prstGeom prst="rect">
            <a:avLst/>
          </a:prstGeom>
        </p:spPr>
      </p:pic>
      <p:sp>
        <p:nvSpPr>
          <p:cNvPr id="4" name="TextBox 3"/>
          <p:cNvSpPr txBox="1"/>
          <p:nvPr/>
        </p:nvSpPr>
        <p:spPr>
          <a:xfrm>
            <a:off x="2693504" y="1193699"/>
            <a:ext cx="2198038" cy="646331"/>
          </a:xfrm>
          <a:prstGeom prst="rect">
            <a:avLst/>
          </a:prstGeom>
          <a:noFill/>
        </p:spPr>
        <p:txBody>
          <a:bodyPr wrap="none" rtlCol="0">
            <a:spAutoFit/>
          </a:bodyPr>
          <a:lstStyle/>
          <a:p>
            <a:r>
              <a:rPr lang="nb-NO" b="1" dirty="0"/>
              <a:t>Longitudinal </a:t>
            </a:r>
            <a:r>
              <a:rPr lang="nb-NO" b="1" dirty="0" err="1"/>
              <a:t>wave</a:t>
            </a:r>
            <a:endParaRPr lang="nb-NO" b="1" dirty="0"/>
          </a:p>
          <a:p>
            <a:endParaRPr lang="nb-NO" dirty="0"/>
          </a:p>
        </p:txBody>
      </p:sp>
      <p:sp>
        <p:nvSpPr>
          <p:cNvPr id="7" name="TextBox 6"/>
          <p:cNvSpPr txBox="1"/>
          <p:nvPr/>
        </p:nvSpPr>
        <p:spPr>
          <a:xfrm>
            <a:off x="2802508" y="4001293"/>
            <a:ext cx="1980029" cy="369332"/>
          </a:xfrm>
          <a:prstGeom prst="rect">
            <a:avLst/>
          </a:prstGeom>
          <a:noFill/>
        </p:spPr>
        <p:txBody>
          <a:bodyPr wrap="none" rtlCol="0">
            <a:spAutoFit/>
          </a:bodyPr>
          <a:lstStyle/>
          <a:p>
            <a:r>
              <a:rPr lang="nb-NO" b="1" dirty="0" err="1"/>
              <a:t>transverse</a:t>
            </a:r>
            <a:r>
              <a:rPr lang="nb-NO" b="1" dirty="0"/>
              <a:t> </a:t>
            </a:r>
            <a:r>
              <a:rPr lang="nb-NO" b="1" dirty="0" err="1"/>
              <a:t>wave</a:t>
            </a:r>
            <a:endParaRPr lang="nb-NO" dirty="0"/>
          </a:p>
        </p:txBody>
      </p:sp>
    </p:spTree>
    <p:extLst>
      <p:ext uri="{BB962C8B-B14F-4D97-AF65-F5344CB8AC3E}">
        <p14:creationId xmlns:p14="http://schemas.microsoft.com/office/powerpoint/2010/main" val="47666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36738" y="6265863"/>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spcBef>
                <a:spcPct val="20000"/>
              </a:spcBef>
              <a:buClr>
                <a:srgbClr val="FF33CC"/>
              </a:buClr>
              <a:buSzPct val="50000"/>
              <a:buFont typeface="Monotype Sorts" pitchFamily="2" charset="2"/>
              <a:buChar char="l"/>
              <a:defRPr sz="3200">
                <a:solidFill>
                  <a:schemeClr val="bg2"/>
                </a:solidFill>
                <a:latin typeface="Times New Roman" panose="02020603050405020304" pitchFamily="18" charset="0"/>
              </a:defRPr>
            </a:lvl1pPr>
            <a:lvl2pPr marL="742950" indent="-285750">
              <a:spcBef>
                <a:spcPct val="20000"/>
              </a:spcBef>
              <a:buClr>
                <a:schemeClr val="folHlink"/>
              </a:buClr>
              <a:buSzPct val="50000"/>
              <a:buFont typeface="Monotype Sorts" pitchFamily="2" charset="2"/>
              <a:buChar char="u"/>
              <a:defRPr sz="2800">
                <a:solidFill>
                  <a:schemeClr val="bg2"/>
                </a:solidFill>
                <a:latin typeface="Times New Roman" panose="02020603050405020304" pitchFamily="18" charset="0"/>
              </a:defRPr>
            </a:lvl2pPr>
            <a:lvl3pPr marL="1143000" indent="-228600">
              <a:spcBef>
                <a:spcPct val="20000"/>
              </a:spcBef>
              <a:buClr>
                <a:srgbClr val="C00000"/>
              </a:buClr>
              <a:buSzPct val="50000"/>
              <a:buFont typeface="Monotype Sorts" pitchFamily="2" charset="2"/>
              <a:buChar char="F"/>
              <a:defRPr sz="2400">
                <a:solidFill>
                  <a:schemeClr val="bg2"/>
                </a:solidFill>
                <a:latin typeface="Times New Roman" panose="02020603050405020304" pitchFamily="18" charset="0"/>
              </a:defRPr>
            </a:lvl3pPr>
            <a:lvl4pPr marL="1600200" indent="-228600">
              <a:spcBef>
                <a:spcPct val="20000"/>
              </a:spcBef>
              <a:buClr>
                <a:srgbClr val="C00000"/>
              </a:buClr>
              <a:buSzPct val="100000"/>
              <a:buChar char="•"/>
              <a:defRPr sz="2000">
                <a:solidFill>
                  <a:schemeClr val="bg2"/>
                </a:solidFill>
                <a:latin typeface="Times New Roman" panose="02020603050405020304" pitchFamily="18" charset="0"/>
              </a:defRPr>
            </a:lvl4pPr>
            <a:lvl5pPr marL="2057400" indent="-228600">
              <a:spcBef>
                <a:spcPct val="20000"/>
              </a:spcBef>
              <a:buClr>
                <a:srgbClr val="C00000"/>
              </a:buClr>
              <a:buSzPct val="100000"/>
              <a:buChar char="–"/>
              <a:defRPr sz="2000">
                <a:solidFill>
                  <a:schemeClr val="bg2"/>
                </a:solidFill>
                <a:latin typeface="Times New Roman" panose="02020603050405020304" pitchFamily="18" charset="0"/>
              </a:defRPr>
            </a:lvl5pPr>
            <a:lvl6pPr marL="25146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6pPr>
            <a:lvl7pPr marL="29718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7pPr>
            <a:lvl8pPr marL="34290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8pPr>
            <a:lvl9pPr marL="3886200" indent="-228600" eaLnBrk="0" fontAlgn="base" hangingPunct="0">
              <a:spcBef>
                <a:spcPct val="20000"/>
              </a:spcBef>
              <a:spcAft>
                <a:spcPct val="0"/>
              </a:spcAft>
              <a:buClr>
                <a:srgbClr val="C00000"/>
              </a:buClr>
              <a:buSzPct val="100000"/>
              <a:buChar char="–"/>
              <a:defRPr sz="2000">
                <a:solidFill>
                  <a:schemeClr val="bg2"/>
                </a:solidFill>
                <a:latin typeface="Times New Roman" panose="02020603050405020304" pitchFamily="18" charset="0"/>
              </a:defRPr>
            </a:lvl9pPr>
          </a:lstStyle>
          <a:p>
            <a:pPr>
              <a:spcBef>
                <a:spcPct val="0"/>
              </a:spcBef>
              <a:buClrTx/>
              <a:buSzTx/>
              <a:buFontTx/>
              <a:buNone/>
            </a:pPr>
            <a:r>
              <a:rPr lang="en-US" altLang="nb-NO" sz="1400" dirty="0" smtClean="0">
                <a:solidFill>
                  <a:schemeClr val="tx1"/>
                </a:solidFill>
                <a:cs typeface="Arial" panose="020B0604020202020204" pitchFamily="34" charset="0"/>
              </a:rPr>
              <a:t>Variation </a:t>
            </a:r>
            <a:r>
              <a:rPr lang="en-US" altLang="nb-NO" sz="1400" dirty="0">
                <a:solidFill>
                  <a:schemeClr val="tx1"/>
                </a:solidFill>
                <a:cs typeface="Arial" panose="020B0604020202020204" pitchFamily="34" charset="0"/>
              </a:rPr>
              <a:t>in P and S wave velocities with depth. Compositional subdivisions of the Earth are on the left, rheological subdivisions on the right. After </a:t>
            </a:r>
            <a:r>
              <a:rPr lang="en-US" altLang="nb-NO" sz="1400" dirty="0" err="1">
                <a:solidFill>
                  <a:schemeClr val="tx1"/>
                </a:solidFill>
                <a:cs typeface="Arial" panose="020B0604020202020204" pitchFamily="34" charset="0"/>
              </a:rPr>
              <a:t>Kearey</a:t>
            </a:r>
            <a:r>
              <a:rPr lang="en-US" altLang="nb-NO" sz="1400" dirty="0">
                <a:solidFill>
                  <a:schemeClr val="tx1"/>
                </a:solidFill>
                <a:cs typeface="Arial" panose="020B0604020202020204" pitchFamily="34" charset="0"/>
              </a:rPr>
              <a:t> and Vine (1990), </a:t>
            </a:r>
            <a:r>
              <a:rPr lang="en-US" altLang="nb-NO" sz="1400" i="1" dirty="0">
                <a:solidFill>
                  <a:schemeClr val="tx1"/>
                </a:solidFill>
                <a:cs typeface="Times New Roman" panose="02020603050405020304" pitchFamily="18" charset="0"/>
              </a:rPr>
              <a:t>Global Tectonics</a:t>
            </a:r>
            <a:r>
              <a:rPr lang="en-US" altLang="nb-NO" sz="1400" dirty="0">
                <a:solidFill>
                  <a:schemeClr val="tx1"/>
                </a:solidFill>
                <a:cs typeface="Times New Roman" panose="02020603050405020304" pitchFamily="18" charset="0"/>
              </a:rPr>
              <a:t>. © Blackwell Scientific. Oxford.</a:t>
            </a:r>
            <a:r>
              <a:rPr lang="en-US" altLang="nb-NO" sz="1600" dirty="0">
                <a:solidFill>
                  <a:schemeClr val="tx1"/>
                </a:solidFill>
                <a:cs typeface="Arial" panose="020B0604020202020204" pitchFamily="34" charset="0"/>
              </a:rPr>
              <a:t> </a:t>
            </a: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8188" y="255589"/>
            <a:ext cx="6081712"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51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2292350" y="147638"/>
            <a:ext cx="7772400" cy="1143000"/>
          </a:xfrm>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How does the mantle melt??</a:t>
            </a:r>
          </a:p>
        </p:txBody>
      </p:sp>
      <p:sp>
        <p:nvSpPr>
          <p:cNvPr id="9219" name="Rectangle 4"/>
          <p:cNvSpPr>
            <a:spLocks noGrp="1" noChangeArrowheads="1"/>
          </p:cNvSpPr>
          <p:nvPr>
            <p:ph type="body" idx="1"/>
          </p:nvPr>
        </p:nvSpPr>
        <p:spPr>
          <a:xfrm>
            <a:off x="1960563" y="1128713"/>
            <a:ext cx="5162550" cy="4114800"/>
          </a:xfrm>
          <a:noFill/>
          <a:extLst>
            <a:ext uri="{909E8E84-426E-40DD-AFC4-6F175D3DCCD1}">
              <a14:hiddenFill xmlns:a14="http://schemas.microsoft.com/office/drawing/2010/main">
                <a:solidFill>
                  <a:srgbClr val="FFFFFF"/>
                </a:solidFill>
              </a14:hiddenFill>
            </a:ext>
          </a:extLst>
        </p:spPr>
        <p:txBody>
          <a:bodyPr/>
          <a:lstStyle/>
          <a:p>
            <a:pPr>
              <a:buFont typeface="Monotype Sorts" pitchFamily="2" charset="2"/>
              <a:buNone/>
            </a:pPr>
            <a:r>
              <a:rPr lang="en-US" altLang="nb-NO" dirty="0" smtClean="0">
                <a:effectLst/>
              </a:rPr>
              <a:t>1)  Increase the temperature</a:t>
            </a:r>
          </a:p>
        </p:txBody>
      </p:sp>
      <p:sp>
        <p:nvSpPr>
          <p:cNvPr id="9220" name="Rectangle 88"/>
          <p:cNvSpPr>
            <a:spLocks noChangeArrowheads="1"/>
          </p:cNvSpPr>
          <p:nvPr/>
        </p:nvSpPr>
        <p:spPr bwMode="auto">
          <a:xfrm>
            <a:off x="4803775" y="6443663"/>
            <a:ext cx="3454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10.3.</a:t>
            </a:r>
            <a:r>
              <a:rPr lang="en-US" altLang="nb-NO" sz="1200">
                <a:solidFill>
                  <a:schemeClr val="bg2"/>
                </a:solidFill>
                <a:latin typeface="Arial" panose="020B0604020202020204" pitchFamily="34" charset="0"/>
              </a:rPr>
              <a:t> Melting by raising the temperature. </a:t>
            </a:r>
          </a:p>
        </p:txBody>
      </p:sp>
      <p:pic>
        <p:nvPicPr>
          <p:cNvPr id="9221" name="Picture 91" descr="Fig-10-3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812925"/>
            <a:ext cx="643413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607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695450" y="457200"/>
            <a:ext cx="8972550" cy="6046788"/>
          </a:xfrm>
          <a:noFill/>
          <a:extLst>
            <a:ext uri="{909E8E84-426E-40DD-AFC4-6F175D3DCCD1}">
              <a14:hiddenFill xmlns:a14="http://schemas.microsoft.com/office/drawing/2010/main">
                <a:solidFill>
                  <a:srgbClr val="FFFFFF"/>
                </a:solidFill>
              </a14:hiddenFill>
            </a:ext>
          </a:extLst>
        </p:spPr>
        <p:txBody>
          <a:bodyPr/>
          <a:lstStyle/>
          <a:p>
            <a:pPr>
              <a:buFont typeface="Monotype Sorts" pitchFamily="2" charset="2"/>
              <a:buNone/>
            </a:pPr>
            <a:r>
              <a:rPr lang="en-US" altLang="nb-NO" dirty="0" smtClean="0">
                <a:effectLst/>
              </a:rPr>
              <a:t>2)  Lower the pressure</a:t>
            </a:r>
          </a:p>
          <a:p>
            <a:pPr lvl="1"/>
            <a:r>
              <a:rPr lang="en-US" altLang="nb-NO" i="1" dirty="0" smtClean="0">
                <a:solidFill>
                  <a:srgbClr val="FF0000"/>
                </a:solidFill>
                <a:effectLst/>
              </a:rPr>
              <a:t>Adiabatic</a:t>
            </a:r>
            <a:r>
              <a:rPr lang="en-US" altLang="nb-NO" dirty="0" smtClean="0">
                <a:solidFill>
                  <a:schemeClr val="bg2"/>
                </a:solidFill>
                <a:effectLst/>
              </a:rPr>
              <a:t> </a:t>
            </a:r>
            <a:r>
              <a:rPr lang="en-US" altLang="nb-NO" dirty="0" smtClean="0">
                <a:effectLst/>
              </a:rPr>
              <a:t>rise of mantle with no conductive heat loss</a:t>
            </a:r>
          </a:p>
          <a:p>
            <a:pPr lvl="1"/>
            <a:r>
              <a:rPr lang="en-US" altLang="nb-NO" i="1" dirty="0" smtClean="0">
                <a:solidFill>
                  <a:srgbClr val="FF0000"/>
                </a:solidFill>
                <a:effectLst/>
              </a:rPr>
              <a:t>Decompression partial melting</a:t>
            </a:r>
            <a:r>
              <a:rPr lang="en-US" altLang="nb-NO" dirty="0" smtClean="0">
                <a:solidFill>
                  <a:schemeClr val="bg2"/>
                </a:solidFill>
                <a:effectLst/>
              </a:rPr>
              <a:t> </a:t>
            </a:r>
            <a:r>
              <a:rPr lang="en-US" altLang="nb-NO" dirty="0" smtClean="0">
                <a:effectLst/>
              </a:rPr>
              <a:t>could melt at least 30%</a:t>
            </a:r>
          </a:p>
        </p:txBody>
      </p:sp>
      <p:sp>
        <p:nvSpPr>
          <p:cNvPr id="10243" name="Rectangle 103"/>
          <p:cNvSpPr>
            <a:spLocks noChangeArrowheads="1"/>
          </p:cNvSpPr>
          <p:nvPr/>
        </p:nvSpPr>
        <p:spPr bwMode="auto">
          <a:xfrm>
            <a:off x="2360613" y="6400801"/>
            <a:ext cx="773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10.4.</a:t>
            </a:r>
            <a:r>
              <a:rPr lang="en-US" altLang="nb-NO" sz="1200">
                <a:solidFill>
                  <a:schemeClr val="bg2"/>
                </a:solidFill>
                <a:latin typeface="Arial" panose="020B0604020202020204" pitchFamily="34" charset="0"/>
              </a:rPr>
              <a:t> Melting by (adiabatic) pressure reduction. Melting begins when the adiabat crosses the solidus and traverses the shaded melting interval. Dashed lines represent approximate % melting. </a:t>
            </a:r>
          </a:p>
        </p:txBody>
      </p:sp>
      <p:pic>
        <p:nvPicPr>
          <p:cNvPr id="10244" name="Picture 104" descr="Fig-10-4New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6" y="2125664"/>
            <a:ext cx="6480175"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494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547813" y="242889"/>
            <a:ext cx="8540750" cy="4581525"/>
          </a:xfrm>
          <a:noFill/>
          <a:extLst>
            <a:ext uri="{909E8E84-426E-40DD-AFC4-6F175D3DCCD1}">
              <a14:hiddenFill xmlns:a14="http://schemas.microsoft.com/office/drawing/2010/main">
                <a:solidFill>
                  <a:srgbClr val="FFFFFF"/>
                </a:solidFill>
              </a14:hiddenFill>
            </a:ext>
          </a:extLst>
        </p:spPr>
        <p:txBody>
          <a:bodyPr/>
          <a:lstStyle/>
          <a:p>
            <a:pPr>
              <a:buFont typeface="Monotype Sorts" pitchFamily="2" charset="2"/>
              <a:buNone/>
            </a:pPr>
            <a:r>
              <a:rPr lang="en-US" altLang="nb-NO" dirty="0" smtClean="0">
                <a:effectLst/>
              </a:rPr>
              <a:t>3) Add volatiles (especially H</a:t>
            </a:r>
            <a:r>
              <a:rPr lang="en-US" altLang="nb-NO" baseline="-25000" dirty="0" smtClean="0">
                <a:effectLst/>
              </a:rPr>
              <a:t>2</a:t>
            </a:r>
            <a:r>
              <a:rPr lang="en-US" altLang="nb-NO" dirty="0" smtClean="0">
                <a:effectLst/>
              </a:rPr>
              <a:t>O)</a:t>
            </a:r>
          </a:p>
        </p:txBody>
      </p:sp>
      <p:sp>
        <p:nvSpPr>
          <p:cNvPr id="11267" name="Rectangle 216"/>
          <p:cNvSpPr>
            <a:spLocks noChangeArrowheads="1"/>
          </p:cNvSpPr>
          <p:nvPr/>
        </p:nvSpPr>
        <p:spPr bwMode="auto">
          <a:xfrm>
            <a:off x="2360613" y="6527801"/>
            <a:ext cx="7734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10.4.</a:t>
            </a:r>
            <a:r>
              <a:rPr lang="en-US" altLang="nb-NO" sz="1200">
                <a:solidFill>
                  <a:schemeClr val="bg2"/>
                </a:solidFill>
                <a:latin typeface="Arial" panose="020B0604020202020204" pitchFamily="34" charset="0"/>
              </a:rPr>
              <a:t> Dry peridotite solidus compared to several experiments on H2O-saturated peridotites. </a:t>
            </a:r>
          </a:p>
        </p:txBody>
      </p:sp>
      <p:pic>
        <p:nvPicPr>
          <p:cNvPr id="11268" name="Picture 217" descr="Fig-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808039"/>
            <a:ext cx="64008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92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643064" y="134938"/>
            <a:ext cx="7748587" cy="6723062"/>
          </a:xfrm>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Heating of </a:t>
            </a:r>
            <a:r>
              <a:rPr lang="en-US" altLang="nb-NO" dirty="0" smtClean="0">
                <a:solidFill>
                  <a:srgbClr val="00B0F0"/>
                </a:solidFill>
                <a:effectLst/>
              </a:rPr>
              <a:t>amphibole-bearing</a:t>
            </a:r>
            <a:r>
              <a:rPr lang="en-US" altLang="nb-NO" dirty="0" smtClean="0">
                <a:solidFill>
                  <a:schemeClr val="bg2"/>
                </a:solidFill>
                <a:effectLst/>
              </a:rPr>
              <a:t> </a:t>
            </a:r>
            <a:r>
              <a:rPr lang="en-US" altLang="nb-NO" dirty="0" smtClean="0">
                <a:effectLst/>
              </a:rPr>
              <a:t>peridotite</a:t>
            </a:r>
          </a:p>
          <a:p>
            <a:pPr marL="569913" lvl="1" indent="-112713">
              <a:buNone/>
            </a:pPr>
            <a:r>
              <a:rPr lang="en-US" altLang="nb-NO" dirty="0" smtClean="0">
                <a:solidFill>
                  <a:srgbClr val="FF0066"/>
                </a:solidFill>
                <a:effectLst/>
              </a:rPr>
              <a:t>1) Ocean </a:t>
            </a:r>
            <a:r>
              <a:rPr lang="en-US" altLang="nb-NO" dirty="0" err="1" smtClean="0">
                <a:solidFill>
                  <a:srgbClr val="FF0066"/>
                </a:solidFill>
                <a:effectLst/>
              </a:rPr>
              <a:t>geotherm</a:t>
            </a:r>
            <a:r>
              <a:rPr lang="en-US" altLang="nb-NO" dirty="0" smtClean="0">
                <a:solidFill>
                  <a:srgbClr val="FF0066"/>
                </a:solidFill>
                <a:effectLst/>
              </a:rPr>
              <a:t> </a:t>
            </a:r>
          </a:p>
          <a:p>
            <a:pPr marL="569913" lvl="1" indent="-112713">
              <a:buNone/>
            </a:pPr>
            <a:r>
              <a:rPr lang="en-US" altLang="nb-NO" dirty="0" smtClean="0">
                <a:solidFill>
                  <a:srgbClr val="FF0066"/>
                </a:solidFill>
                <a:effectLst/>
              </a:rPr>
              <a:t>2) Shield </a:t>
            </a:r>
            <a:r>
              <a:rPr lang="en-US" altLang="nb-NO" dirty="0" err="1" smtClean="0">
                <a:solidFill>
                  <a:srgbClr val="FF0066"/>
                </a:solidFill>
                <a:effectLst/>
              </a:rPr>
              <a:t>geotherm</a:t>
            </a:r>
            <a:endParaRPr lang="en-US" altLang="nb-NO" dirty="0" smtClean="0">
              <a:solidFill>
                <a:srgbClr val="FF0066"/>
              </a:solidFill>
              <a:effectLst/>
            </a:endParaRPr>
          </a:p>
        </p:txBody>
      </p:sp>
      <p:sp>
        <p:nvSpPr>
          <p:cNvPr id="13315" name="Rectangle 382"/>
          <p:cNvSpPr>
            <a:spLocks noChangeArrowheads="1"/>
          </p:cNvSpPr>
          <p:nvPr/>
        </p:nvSpPr>
        <p:spPr bwMode="auto">
          <a:xfrm>
            <a:off x="1698626" y="2962276"/>
            <a:ext cx="3351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5050"/>
                </a:solidFill>
                <a:latin typeface="Arial" panose="020B0604020202020204" pitchFamily="34" charset="0"/>
              </a:rPr>
              <a:t>Figure 10.6 </a:t>
            </a:r>
            <a:r>
              <a:rPr lang="en-US" altLang="nb-NO" sz="1200">
                <a:solidFill>
                  <a:schemeClr val="bg2"/>
                </a:solidFill>
                <a:latin typeface="Arial" panose="020B0604020202020204" pitchFamily="34" charset="0"/>
              </a:rPr>
              <a:t>Phase diagram (partly schematic) for a hydrous mantle system, including the H2O-saturated lherzolite solidus of Kushiro et al. (1968), the dehydration breakdown curves for amphibole (Millhollen et al., 1974) and phlogopite (Modreski and Boettcher, 1973), plus the ocean and shield geotherms of Clark and Ringwood (1964) and Ringwood (1966). </a:t>
            </a:r>
            <a:r>
              <a:rPr lang="en-US" altLang="nb-NO" sz="1200">
                <a:solidFill>
                  <a:schemeClr val="bg2"/>
                </a:solidFill>
                <a:latin typeface="Arial" panose="020B0604020202020204" pitchFamily="34" charset="0"/>
                <a:cs typeface="Arial" panose="020B0604020202020204" pitchFamily="34" charset="0"/>
              </a:rPr>
              <a:t>After Wyllie (1979).</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Times New Roman" panose="02020603050405020304" pitchFamily="18" charset="0"/>
              </a:rPr>
              <a:t>In H. S. Yoder (ed.), </a:t>
            </a:r>
            <a:r>
              <a:rPr lang="en-US" altLang="nb-NO" sz="1200" i="1">
                <a:solidFill>
                  <a:schemeClr val="bg2"/>
                </a:solidFill>
                <a:latin typeface="Arial" panose="020B0604020202020204" pitchFamily="34" charset="0"/>
                <a:cs typeface="Times New Roman" panose="02020603050405020304" pitchFamily="18" charset="0"/>
              </a:rPr>
              <a:t>The Evolution of the Igneous Rocks. Fiftieth Anniversary Perspectives. </a:t>
            </a:r>
            <a:r>
              <a:rPr lang="en-US" altLang="nb-NO" sz="1200">
                <a:solidFill>
                  <a:schemeClr val="bg2"/>
                </a:solidFill>
                <a:latin typeface="Arial" panose="020B0604020202020204" pitchFamily="34" charset="0"/>
                <a:cs typeface="Times New Roman" panose="02020603050405020304" pitchFamily="18" charset="0"/>
              </a:rPr>
              <a:t>Princeton University Press, Princeton, N. J, pp. 483-520.</a:t>
            </a:r>
            <a:r>
              <a:rPr lang="en-US" altLang="nb-NO" sz="1200">
                <a:solidFill>
                  <a:schemeClr val="bg2"/>
                </a:solidFill>
                <a:latin typeface="Arial" panose="020B0604020202020204" pitchFamily="34" charset="0"/>
              </a:rPr>
              <a:t> </a:t>
            </a:r>
          </a:p>
        </p:txBody>
      </p:sp>
      <p:pic>
        <p:nvPicPr>
          <p:cNvPr id="13316" name="Picture 385" descr="Fig 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3776"/>
            <a:ext cx="56388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48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057" descr="Fig 8-11"/>
          <p:cNvPicPr>
            <a:picLocks noChangeAspect="1" noChangeArrowheads="1"/>
          </p:cNvPicPr>
          <p:nvPr/>
        </p:nvPicPr>
        <p:blipFill>
          <a:blip r:embed="rId3">
            <a:clrChange>
              <a:clrFrom>
                <a:srgbClr val="FFF4D8"/>
              </a:clrFrom>
              <a:clrTo>
                <a:srgbClr val="FFF4D8">
                  <a:alpha val="0"/>
                </a:srgbClr>
              </a:clrTo>
            </a:clrChange>
            <a:extLst>
              <a:ext uri="{28A0092B-C50C-407E-A947-70E740481C1C}">
                <a14:useLocalDpi xmlns:a14="http://schemas.microsoft.com/office/drawing/2010/main" val="0"/>
              </a:ext>
            </a:extLst>
          </a:blip>
          <a:srcRect l="754" r="1044" b="1450"/>
          <a:stretch>
            <a:fillRect/>
          </a:stretch>
        </p:blipFill>
        <p:spPr bwMode="auto">
          <a:xfrm>
            <a:off x="2290764" y="839788"/>
            <a:ext cx="797083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6" name="Rectangle 516">
            <a:extLst>
              <a:ext uri="{FF2B5EF4-FFF2-40B4-BE49-F238E27FC236}">
                <a16:creationId xmlns:a16="http://schemas.microsoft.com/office/drawing/2014/main" id="{9A5CD2A5-35CD-B04B-BD28-40FF376F3B80}"/>
              </a:ext>
            </a:extLst>
          </p:cNvPr>
          <p:cNvSpPr>
            <a:spLocks noChangeArrowheads="1"/>
          </p:cNvSpPr>
          <p:nvPr/>
        </p:nvSpPr>
        <p:spPr bwMode="auto">
          <a:xfrm>
            <a:off x="5299076" y="609758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17" name="Rectangle 517">
            <a:extLst>
              <a:ext uri="{FF2B5EF4-FFF2-40B4-BE49-F238E27FC236}">
                <a16:creationId xmlns:a16="http://schemas.microsoft.com/office/drawing/2014/main" id="{82BB0B57-0790-B14B-A3C8-E8DDB0ED81AF}"/>
              </a:ext>
            </a:extLst>
          </p:cNvPr>
          <p:cNvSpPr>
            <a:spLocks noChangeArrowheads="1"/>
          </p:cNvSpPr>
          <p:nvPr/>
        </p:nvSpPr>
        <p:spPr bwMode="auto">
          <a:xfrm>
            <a:off x="5303838" y="6094414"/>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18" name="Rectangle 518">
            <a:extLst>
              <a:ext uri="{FF2B5EF4-FFF2-40B4-BE49-F238E27FC236}">
                <a16:creationId xmlns:a16="http://schemas.microsoft.com/office/drawing/2014/main" id="{BBA79A5A-093C-0547-8195-4B78C9358C8D}"/>
              </a:ext>
            </a:extLst>
          </p:cNvPr>
          <p:cNvSpPr>
            <a:spLocks noChangeArrowheads="1"/>
          </p:cNvSpPr>
          <p:nvPr/>
        </p:nvSpPr>
        <p:spPr bwMode="auto">
          <a:xfrm>
            <a:off x="5308601" y="6094414"/>
            <a:ext cx="4763"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19" name="Rectangle 519">
            <a:extLst>
              <a:ext uri="{FF2B5EF4-FFF2-40B4-BE49-F238E27FC236}">
                <a16:creationId xmlns:a16="http://schemas.microsoft.com/office/drawing/2014/main" id="{A36862A1-FB1B-EE47-8B70-CE3DD7671E7B}"/>
              </a:ext>
            </a:extLst>
          </p:cNvPr>
          <p:cNvSpPr>
            <a:spLocks noChangeArrowheads="1"/>
          </p:cNvSpPr>
          <p:nvPr/>
        </p:nvSpPr>
        <p:spPr bwMode="auto">
          <a:xfrm>
            <a:off x="5313364" y="6089651"/>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0" name="Rectangle 520">
            <a:extLst>
              <a:ext uri="{FF2B5EF4-FFF2-40B4-BE49-F238E27FC236}">
                <a16:creationId xmlns:a16="http://schemas.microsoft.com/office/drawing/2014/main" id="{8F37908C-13E8-794E-ACB4-C771A5CBB020}"/>
              </a:ext>
            </a:extLst>
          </p:cNvPr>
          <p:cNvSpPr>
            <a:spLocks noChangeArrowheads="1"/>
          </p:cNvSpPr>
          <p:nvPr/>
        </p:nvSpPr>
        <p:spPr bwMode="auto">
          <a:xfrm>
            <a:off x="5316538" y="608488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1" name="Rectangle 521">
            <a:extLst>
              <a:ext uri="{FF2B5EF4-FFF2-40B4-BE49-F238E27FC236}">
                <a16:creationId xmlns:a16="http://schemas.microsoft.com/office/drawing/2014/main" id="{5DBC1BF2-D190-FC4D-AB50-FCD2ECF5D664}"/>
              </a:ext>
            </a:extLst>
          </p:cNvPr>
          <p:cNvSpPr>
            <a:spLocks noChangeArrowheads="1"/>
          </p:cNvSpPr>
          <p:nvPr/>
        </p:nvSpPr>
        <p:spPr bwMode="auto">
          <a:xfrm>
            <a:off x="5321301" y="608012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2" name="Rectangle 522">
            <a:extLst>
              <a:ext uri="{FF2B5EF4-FFF2-40B4-BE49-F238E27FC236}">
                <a16:creationId xmlns:a16="http://schemas.microsoft.com/office/drawing/2014/main" id="{AD5928FC-62A4-7040-84EB-4F0D099FB97E}"/>
              </a:ext>
            </a:extLst>
          </p:cNvPr>
          <p:cNvSpPr>
            <a:spLocks noChangeArrowheads="1"/>
          </p:cNvSpPr>
          <p:nvPr/>
        </p:nvSpPr>
        <p:spPr bwMode="auto">
          <a:xfrm>
            <a:off x="5326063" y="608012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3" name="Rectangle 523">
            <a:extLst>
              <a:ext uri="{FF2B5EF4-FFF2-40B4-BE49-F238E27FC236}">
                <a16:creationId xmlns:a16="http://schemas.microsoft.com/office/drawing/2014/main" id="{A64178FE-D3CE-2B43-B16F-ED3862C04FEB}"/>
              </a:ext>
            </a:extLst>
          </p:cNvPr>
          <p:cNvSpPr>
            <a:spLocks noChangeArrowheads="1"/>
          </p:cNvSpPr>
          <p:nvPr/>
        </p:nvSpPr>
        <p:spPr bwMode="auto">
          <a:xfrm>
            <a:off x="5330826" y="607536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6" name="Rectangle 526">
            <a:extLst>
              <a:ext uri="{FF2B5EF4-FFF2-40B4-BE49-F238E27FC236}">
                <a16:creationId xmlns:a16="http://schemas.microsoft.com/office/drawing/2014/main" id="{8A7394D3-488F-274B-A9FA-13FCB7790958}"/>
              </a:ext>
            </a:extLst>
          </p:cNvPr>
          <p:cNvSpPr>
            <a:spLocks noChangeArrowheads="1"/>
          </p:cNvSpPr>
          <p:nvPr/>
        </p:nvSpPr>
        <p:spPr bwMode="auto">
          <a:xfrm>
            <a:off x="5345114" y="6065838"/>
            <a:ext cx="3175"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7" name="Rectangle 527">
            <a:extLst>
              <a:ext uri="{FF2B5EF4-FFF2-40B4-BE49-F238E27FC236}">
                <a16:creationId xmlns:a16="http://schemas.microsoft.com/office/drawing/2014/main" id="{629CF6F4-8A17-CB44-B149-5DA89342FF94}"/>
              </a:ext>
            </a:extLst>
          </p:cNvPr>
          <p:cNvSpPr>
            <a:spLocks noChangeArrowheads="1"/>
          </p:cNvSpPr>
          <p:nvPr/>
        </p:nvSpPr>
        <p:spPr bwMode="auto">
          <a:xfrm>
            <a:off x="5348288" y="6062664"/>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28" name="Rectangle 528">
            <a:extLst>
              <a:ext uri="{FF2B5EF4-FFF2-40B4-BE49-F238E27FC236}">
                <a16:creationId xmlns:a16="http://schemas.microsoft.com/office/drawing/2014/main" id="{273C3D14-B6BE-0B4D-B5DF-F2A9FB51511C}"/>
              </a:ext>
            </a:extLst>
          </p:cNvPr>
          <p:cNvSpPr>
            <a:spLocks noChangeArrowheads="1"/>
          </p:cNvSpPr>
          <p:nvPr/>
        </p:nvSpPr>
        <p:spPr bwMode="auto">
          <a:xfrm>
            <a:off x="5353051" y="605790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0" name="Rectangle 530">
            <a:extLst>
              <a:ext uri="{FF2B5EF4-FFF2-40B4-BE49-F238E27FC236}">
                <a16:creationId xmlns:a16="http://schemas.microsoft.com/office/drawing/2014/main" id="{202DD298-08DC-D349-8C57-C4D741C8C4C8}"/>
              </a:ext>
            </a:extLst>
          </p:cNvPr>
          <p:cNvSpPr>
            <a:spLocks noChangeArrowheads="1"/>
          </p:cNvSpPr>
          <p:nvPr/>
        </p:nvSpPr>
        <p:spPr bwMode="auto">
          <a:xfrm>
            <a:off x="5362576" y="60531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1" name="Rectangle 531">
            <a:extLst>
              <a:ext uri="{FF2B5EF4-FFF2-40B4-BE49-F238E27FC236}">
                <a16:creationId xmlns:a16="http://schemas.microsoft.com/office/drawing/2014/main" id="{82879E4C-D993-8F47-9122-FBB65ADBD51D}"/>
              </a:ext>
            </a:extLst>
          </p:cNvPr>
          <p:cNvSpPr>
            <a:spLocks noChangeArrowheads="1"/>
          </p:cNvSpPr>
          <p:nvPr/>
        </p:nvSpPr>
        <p:spPr bwMode="auto">
          <a:xfrm>
            <a:off x="5367338" y="604837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2" name="Rectangle 532">
            <a:extLst>
              <a:ext uri="{FF2B5EF4-FFF2-40B4-BE49-F238E27FC236}">
                <a16:creationId xmlns:a16="http://schemas.microsoft.com/office/drawing/2014/main" id="{716DD551-540C-D246-912F-982E98B2E4B9}"/>
              </a:ext>
            </a:extLst>
          </p:cNvPr>
          <p:cNvSpPr>
            <a:spLocks noChangeArrowheads="1"/>
          </p:cNvSpPr>
          <p:nvPr/>
        </p:nvSpPr>
        <p:spPr bwMode="auto">
          <a:xfrm>
            <a:off x="5372101" y="604361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3" name="Rectangle 533">
            <a:extLst>
              <a:ext uri="{FF2B5EF4-FFF2-40B4-BE49-F238E27FC236}">
                <a16:creationId xmlns:a16="http://schemas.microsoft.com/office/drawing/2014/main" id="{280147F8-F897-AD44-9966-1BDF74D2A2B2}"/>
              </a:ext>
            </a:extLst>
          </p:cNvPr>
          <p:cNvSpPr>
            <a:spLocks noChangeArrowheads="1"/>
          </p:cNvSpPr>
          <p:nvPr/>
        </p:nvSpPr>
        <p:spPr bwMode="auto">
          <a:xfrm>
            <a:off x="5376863" y="604361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4" name="Rectangle 534">
            <a:extLst>
              <a:ext uri="{FF2B5EF4-FFF2-40B4-BE49-F238E27FC236}">
                <a16:creationId xmlns:a16="http://schemas.microsoft.com/office/drawing/2014/main" id="{B2307AF0-9259-1842-85EA-3D53F0427FBB}"/>
              </a:ext>
            </a:extLst>
          </p:cNvPr>
          <p:cNvSpPr>
            <a:spLocks noChangeArrowheads="1"/>
          </p:cNvSpPr>
          <p:nvPr/>
        </p:nvSpPr>
        <p:spPr bwMode="auto">
          <a:xfrm>
            <a:off x="5381626" y="6038851"/>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6" name="Rectangle 536">
            <a:extLst>
              <a:ext uri="{FF2B5EF4-FFF2-40B4-BE49-F238E27FC236}">
                <a16:creationId xmlns:a16="http://schemas.microsoft.com/office/drawing/2014/main" id="{2535C3A2-6D75-5745-87A9-3403DE238B5D}"/>
              </a:ext>
            </a:extLst>
          </p:cNvPr>
          <p:cNvSpPr>
            <a:spLocks noChangeArrowheads="1"/>
          </p:cNvSpPr>
          <p:nvPr/>
        </p:nvSpPr>
        <p:spPr bwMode="auto">
          <a:xfrm>
            <a:off x="5389563" y="602932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7" name="Rectangle 537">
            <a:extLst>
              <a:ext uri="{FF2B5EF4-FFF2-40B4-BE49-F238E27FC236}">
                <a16:creationId xmlns:a16="http://schemas.microsoft.com/office/drawing/2014/main" id="{C226A930-F316-0A48-B174-651CEA916D16}"/>
              </a:ext>
            </a:extLst>
          </p:cNvPr>
          <p:cNvSpPr>
            <a:spLocks noChangeArrowheads="1"/>
          </p:cNvSpPr>
          <p:nvPr/>
        </p:nvSpPr>
        <p:spPr bwMode="auto">
          <a:xfrm>
            <a:off x="5394326" y="602932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8" name="Rectangle 538">
            <a:extLst>
              <a:ext uri="{FF2B5EF4-FFF2-40B4-BE49-F238E27FC236}">
                <a16:creationId xmlns:a16="http://schemas.microsoft.com/office/drawing/2014/main" id="{07C09814-73CC-9247-A72B-89E1E073399B}"/>
              </a:ext>
            </a:extLst>
          </p:cNvPr>
          <p:cNvSpPr>
            <a:spLocks noChangeArrowheads="1"/>
          </p:cNvSpPr>
          <p:nvPr/>
        </p:nvSpPr>
        <p:spPr bwMode="auto">
          <a:xfrm>
            <a:off x="5399088" y="6026151"/>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39" name="Rectangle 539">
            <a:extLst>
              <a:ext uri="{FF2B5EF4-FFF2-40B4-BE49-F238E27FC236}">
                <a16:creationId xmlns:a16="http://schemas.microsoft.com/office/drawing/2014/main" id="{D196C0D6-A31B-CE48-988F-2618DF44272F}"/>
              </a:ext>
            </a:extLst>
          </p:cNvPr>
          <p:cNvSpPr>
            <a:spLocks noChangeArrowheads="1"/>
          </p:cNvSpPr>
          <p:nvPr/>
        </p:nvSpPr>
        <p:spPr bwMode="auto">
          <a:xfrm>
            <a:off x="5403851" y="602138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1" name="Rectangle 541">
            <a:extLst>
              <a:ext uri="{FF2B5EF4-FFF2-40B4-BE49-F238E27FC236}">
                <a16:creationId xmlns:a16="http://schemas.microsoft.com/office/drawing/2014/main" id="{5917EEE7-A0E9-3D4F-9B74-13E65A47A34E}"/>
              </a:ext>
            </a:extLst>
          </p:cNvPr>
          <p:cNvSpPr>
            <a:spLocks noChangeArrowheads="1"/>
          </p:cNvSpPr>
          <p:nvPr/>
        </p:nvSpPr>
        <p:spPr bwMode="auto">
          <a:xfrm>
            <a:off x="5526088" y="593407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3" name="Rectangle 543">
            <a:extLst>
              <a:ext uri="{FF2B5EF4-FFF2-40B4-BE49-F238E27FC236}">
                <a16:creationId xmlns:a16="http://schemas.microsoft.com/office/drawing/2014/main" id="{7BE0D954-51D2-FF4C-B266-93858389C3CC}"/>
              </a:ext>
            </a:extLst>
          </p:cNvPr>
          <p:cNvSpPr>
            <a:spLocks noChangeArrowheads="1"/>
          </p:cNvSpPr>
          <p:nvPr/>
        </p:nvSpPr>
        <p:spPr bwMode="auto">
          <a:xfrm>
            <a:off x="5535613" y="592455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4" name="Rectangle 544">
            <a:extLst>
              <a:ext uri="{FF2B5EF4-FFF2-40B4-BE49-F238E27FC236}">
                <a16:creationId xmlns:a16="http://schemas.microsoft.com/office/drawing/2014/main" id="{7325EB23-E326-384F-BDD3-AB0080AE8A3B}"/>
              </a:ext>
            </a:extLst>
          </p:cNvPr>
          <p:cNvSpPr>
            <a:spLocks noChangeArrowheads="1"/>
          </p:cNvSpPr>
          <p:nvPr/>
        </p:nvSpPr>
        <p:spPr bwMode="auto">
          <a:xfrm>
            <a:off x="5540376" y="592455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5" name="Rectangle 545">
            <a:extLst>
              <a:ext uri="{FF2B5EF4-FFF2-40B4-BE49-F238E27FC236}">
                <a16:creationId xmlns:a16="http://schemas.microsoft.com/office/drawing/2014/main" id="{E18937C4-0FC9-4445-8C99-8A02F67295F6}"/>
              </a:ext>
            </a:extLst>
          </p:cNvPr>
          <p:cNvSpPr>
            <a:spLocks noChangeArrowheads="1"/>
          </p:cNvSpPr>
          <p:nvPr/>
        </p:nvSpPr>
        <p:spPr bwMode="auto">
          <a:xfrm>
            <a:off x="5545138" y="5921376"/>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6" name="Rectangle 546">
            <a:extLst>
              <a:ext uri="{FF2B5EF4-FFF2-40B4-BE49-F238E27FC236}">
                <a16:creationId xmlns:a16="http://schemas.microsoft.com/office/drawing/2014/main" id="{B0323C65-8755-7641-A285-4DFD9515CCFF}"/>
              </a:ext>
            </a:extLst>
          </p:cNvPr>
          <p:cNvSpPr>
            <a:spLocks noChangeArrowheads="1"/>
          </p:cNvSpPr>
          <p:nvPr/>
        </p:nvSpPr>
        <p:spPr bwMode="auto">
          <a:xfrm>
            <a:off x="5549901" y="5916613"/>
            <a:ext cx="3175"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7" name="Rectangle 547">
            <a:extLst>
              <a:ext uri="{FF2B5EF4-FFF2-40B4-BE49-F238E27FC236}">
                <a16:creationId xmlns:a16="http://schemas.microsoft.com/office/drawing/2014/main" id="{8169BA44-6294-9946-A4B1-A3912B8C1F8F}"/>
              </a:ext>
            </a:extLst>
          </p:cNvPr>
          <p:cNvSpPr>
            <a:spLocks noChangeArrowheads="1"/>
          </p:cNvSpPr>
          <p:nvPr/>
        </p:nvSpPr>
        <p:spPr bwMode="auto">
          <a:xfrm>
            <a:off x="5553076" y="591185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49" name="Rectangle 549">
            <a:extLst>
              <a:ext uri="{FF2B5EF4-FFF2-40B4-BE49-F238E27FC236}">
                <a16:creationId xmlns:a16="http://schemas.microsoft.com/office/drawing/2014/main" id="{5841DA94-9066-564F-810D-186CB4189B83}"/>
              </a:ext>
            </a:extLst>
          </p:cNvPr>
          <p:cNvSpPr>
            <a:spLocks noChangeArrowheads="1"/>
          </p:cNvSpPr>
          <p:nvPr/>
        </p:nvSpPr>
        <p:spPr bwMode="auto">
          <a:xfrm>
            <a:off x="5562601" y="590708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0" name="Rectangle 550">
            <a:extLst>
              <a:ext uri="{FF2B5EF4-FFF2-40B4-BE49-F238E27FC236}">
                <a16:creationId xmlns:a16="http://schemas.microsoft.com/office/drawing/2014/main" id="{84D33F6D-8CDC-9C4E-84BF-C5747127B2B4}"/>
              </a:ext>
            </a:extLst>
          </p:cNvPr>
          <p:cNvSpPr>
            <a:spLocks noChangeArrowheads="1"/>
          </p:cNvSpPr>
          <p:nvPr/>
        </p:nvSpPr>
        <p:spPr bwMode="auto">
          <a:xfrm>
            <a:off x="5567363" y="590232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1" name="Rectangle 551">
            <a:extLst>
              <a:ext uri="{FF2B5EF4-FFF2-40B4-BE49-F238E27FC236}">
                <a16:creationId xmlns:a16="http://schemas.microsoft.com/office/drawing/2014/main" id="{90341D5C-F1F5-5A4B-A6E4-AFACF846D2B9}"/>
              </a:ext>
            </a:extLst>
          </p:cNvPr>
          <p:cNvSpPr>
            <a:spLocks noChangeArrowheads="1"/>
          </p:cNvSpPr>
          <p:nvPr/>
        </p:nvSpPr>
        <p:spPr bwMode="auto">
          <a:xfrm>
            <a:off x="5572126" y="589756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2" name="Rectangle 552">
            <a:extLst>
              <a:ext uri="{FF2B5EF4-FFF2-40B4-BE49-F238E27FC236}">
                <a16:creationId xmlns:a16="http://schemas.microsoft.com/office/drawing/2014/main" id="{DCBD9887-5D61-804B-8B87-0050C6A3BF0B}"/>
              </a:ext>
            </a:extLst>
          </p:cNvPr>
          <p:cNvSpPr>
            <a:spLocks noChangeArrowheads="1"/>
          </p:cNvSpPr>
          <p:nvPr/>
        </p:nvSpPr>
        <p:spPr bwMode="auto">
          <a:xfrm>
            <a:off x="5576888" y="589756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4" name="Rectangle 554">
            <a:extLst>
              <a:ext uri="{FF2B5EF4-FFF2-40B4-BE49-F238E27FC236}">
                <a16:creationId xmlns:a16="http://schemas.microsoft.com/office/drawing/2014/main" id="{601590AF-D9DE-A94C-AB87-8F8CF9B8E219}"/>
              </a:ext>
            </a:extLst>
          </p:cNvPr>
          <p:cNvSpPr>
            <a:spLocks noChangeArrowheads="1"/>
          </p:cNvSpPr>
          <p:nvPr/>
        </p:nvSpPr>
        <p:spPr bwMode="auto">
          <a:xfrm>
            <a:off x="5586414" y="5889626"/>
            <a:ext cx="3175"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5" name="Rectangle 555">
            <a:extLst>
              <a:ext uri="{FF2B5EF4-FFF2-40B4-BE49-F238E27FC236}">
                <a16:creationId xmlns:a16="http://schemas.microsoft.com/office/drawing/2014/main" id="{8307A2B1-637E-0743-82AC-BF839A66C00E}"/>
              </a:ext>
            </a:extLst>
          </p:cNvPr>
          <p:cNvSpPr>
            <a:spLocks noChangeArrowheads="1"/>
          </p:cNvSpPr>
          <p:nvPr/>
        </p:nvSpPr>
        <p:spPr bwMode="auto">
          <a:xfrm>
            <a:off x="5589588" y="5889626"/>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7" name="Rectangle 557">
            <a:extLst>
              <a:ext uri="{FF2B5EF4-FFF2-40B4-BE49-F238E27FC236}">
                <a16:creationId xmlns:a16="http://schemas.microsoft.com/office/drawing/2014/main" id="{54A60492-7721-9040-86AA-D1D145D96448}"/>
              </a:ext>
            </a:extLst>
          </p:cNvPr>
          <p:cNvSpPr>
            <a:spLocks noChangeArrowheads="1"/>
          </p:cNvSpPr>
          <p:nvPr/>
        </p:nvSpPr>
        <p:spPr bwMode="auto">
          <a:xfrm>
            <a:off x="5599113" y="588010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59" name="Rectangle 559">
            <a:extLst>
              <a:ext uri="{FF2B5EF4-FFF2-40B4-BE49-F238E27FC236}">
                <a16:creationId xmlns:a16="http://schemas.microsoft.com/office/drawing/2014/main" id="{9A7F6B14-050E-D54F-B38D-43DE5FE5BD42}"/>
              </a:ext>
            </a:extLst>
          </p:cNvPr>
          <p:cNvSpPr>
            <a:spLocks noChangeArrowheads="1"/>
          </p:cNvSpPr>
          <p:nvPr/>
        </p:nvSpPr>
        <p:spPr bwMode="auto">
          <a:xfrm>
            <a:off x="5608638" y="58753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0" name="Rectangle 560">
            <a:extLst>
              <a:ext uri="{FF2B5EF4-FFF2-40B4-BE49-F238E27FC236}">
                <a16:creationId xmlns:a16="http://schemas.microsoft.com/office/drawing/2014/main" id="{7F4AEFCD-FFD9-CE4F-8CE2-2EA65114259D}"/>
              </a:ext>
            </a:extLst>
          </p:cNvPr>
          <p:cNvSpPr>
            <a:spLocks noChangeArrowheads="1"/>
          </p:cNvSpPr>
          <p:nvPr/>
        </p:nvSpPr>
        <p:spPr bwMode="auto">
          <a:xfrm>
            <a:off x="5613401" y="587057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1" name="Rectangle 561">
            <a:extLst>
              <a:ext uri="{FF2B5EF4-FFF2-40B4-BE49-F238E27FC236}">
                <a16:creationId xmlns:a16="http://schemas.microsoft.com/office/drawing/2014/main" id="{BB5B61D7-1A68-B040-AB07-B1214658EF42}"/>
              </a:ext>
            </a:extLst>
          </p:cNvPr>
          <p:cNvSpPr>
            <a:spLocks noChangeArrowheads="1"/>
          </p:cNvSpPr>
          <p:nvPr/>
        </p:nvSpPr>
        <p:spPr bwMode="auto">
          <a:xfrm>
            <a:off x="5618164" y="5865813"/>
            <a:ext cx="3175"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2" name="Rectangle 562">
            <a:extLst>
              <a:ext uri="{FF2B5EF4-FFF2-40B4-BE49-F238E27FC236}">
                <a16:creationId xmlns:a16="http://schemas.microsoft.com/office/drawing/2014/main" id="{CEA792F5-363F-0842-B982-1298333F3A6E}"/>
              </a:ext>
            </a:extLst>
          </p:cNvPr>
          <p:cNvSpPr>
            <a:spLocks noChangeArrowheads="1"/>
          </p:cNvSpPr>
          <p:nvPr/>
        </p:nvSpPr>
        <p:spPr bwMode="auto">
          <a:xfrm>
            <a:off x="5621338" y="586105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3" name="Rectangle 563">
            <a:extLst>
              <a:ext uri="{FF2B5EF4-FFF2-40B4-BE49-F238E27FC236}">
                <a16:creationId xmlns:a16="http://schemas.microsoft.com/office/drawing/2014/main" id="{5D65AE6B-365B-1641-812B-DC41E5C37BBD}"/>
              </a:ext>
            </a:extLst>
          </p:cNvPr>
          <p:cNvSpPr>
            <a:spLocks noChangeArrowheads="1"/>
          </p:cNvSpPr>
          <p:nvPr/>
        </p:nvSpPr>
        <p:spPr bwMode="auto">
          <a:xfrm>
            <a:off x="5626101" y="586105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4" name="Rectangle 564">
            <a:extLst>
              <a:ext uri="{FF2B5EF4-FFF2-40B4-BE49-F238E27FC236}">
                <a16:creationId xmlns:a16="http://schemas.microsoft.com/office/drawing/2014/main" id="{C5D2CB5A-4DA5-E64E-AA42-9639619A9803}"/>
              </a:ext>
            </a:extLst>
          </p:cNvPr>
          <p:cNvSpPr>
            <a:spLocks noChangeArrowheads="1"/>
          </p:cNvSpPr>
          <p:nvPr/>
        </p:nvSpPr>
        <p:spPr bwMode="auto">
          <a:xfrm>
            <a:off x="5630863" y="585628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5" name="Rectangle 565">
            <a:extLst>
              <a:ext uri="{FF2B5EF4-FFF2-40B4-BE49-F238E27FC236}">
                <a16:creationId xmlns:a16="http://schemas.microsoft.com/office/drawing/2014/main" id="{1D6602C9-1A59-CF49-ACDA-1904EB06CCB9}"/>
              </a:ext>
            </a:extLst>
          </p:cNvPr>
          <p:cNvSpPr>
            <a:spLocks noChangeArrowheads="1"/>
          </p:cNvSpPr>
          <p:nvPr/>
        </p:nvSpPr>
        <p:spPr bwMode="auto">
          <a:xfrm>
            <a:off x="5635626" y="5853114"/>
            <a:ext cx="4763"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6" name="Rectangle 566">
            <a:extLst>
              <a:ext uri="{FF2B5EF4-FFF2-40B4-BE49-F238E27FC236}">
                <a16:creationId xmlns:a16="http://schemas.microsoft.com/office/drawing/2014/main" id="{91744792-E5FD-EB45-9EA6-1D661F7DCAD0}"/>
              </a:ext>
            </a:extLst>
          </p:cNvPr>
          <p:cNvSpPr>
            <a:spLocks noChangeArrowheads="1"/>
          </p:cNvSpPr>
          <p:nvPr/>
        </p:nvSpPr>
        <p:spPr bwMode="auto">
          <a:xfrm>
            <a:off x="5754688" y="576580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7" name="Rectangle 567">
            <a:extLst>
              <a:ext uri="{FF2B5EF4-FFF2-40B4-BE49-F238E27FC236}">
                <a16:creationId xmlns:a16="http://schemas.microsoft.com/office/drawing/2014/main" id="{5396554D-90E5-E242-AC99-5078D096C077}"/>
              </a:ext>
            </a:extLst>
          </p:cNvPr>
          <p:cNvSpPr>
            <a:spLocks noChangeArrowheads="1"/>
          </p:cNvSpPr>
          <p:nvPr/>
        </p:nvSpPr>
        <p:spPr bwMode="auto">
          <a:xfrm>
            <a:off x="5759451" y="5765801"/>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8" name="Rectangle 568">
            <a:extLst>
              <a:ext uri="{FF2B5EF4-FFF2-40B4-BE49-F238E27FC236}">
                <a16:creationId xmlns:a16="http://schemas.microsoft.com/office/drawing/2014/main" id="{6121D9AD-6C06-6949-AD90-492E2CE54F99}"/>
              </a:ext>
            </a:extLst>
          </p:cNvPr>
          <p:cNvSpPr>
            <a:spLocks noChangeArrowheads="1"/>
          </p:cNvSpPr>
          <p:nvPr/>
        </p:nvSpPr>
        <p:spPr bwMode="auto">
          <a:xfrm>
            <a:off x="5762626" y="57610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69" name="Rectangle 569">
            <a:extLst>
              <a:ext uri="{FF2B5EF4-FFF2-40B4-BE49-F238E27FC236}">
                <a16:creationId xmlns:a16="http://schemas.microsoft.com/office/drawing/2014/main" id="{D69D8FA3-3440-9740-8391-1F803A1B8BDD}"/>
              </a:ext>
            </a:extLst>
          </p:cNvPr>
          <p:cNvSpPr>
            <a:spLocks noChangeArrowheads="1"/>
          </p:cNvSpPr>
          <p:nvPr/>
        </p:nvSpPr>
        <p:spPr bwMode="auto">
          <a:xfrm>
            <a:off x="5767388" y="575627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1" name="Rectangle 571">
            <a:extLst>
              <a:ext uri="{FF2B5EF4-FFF2-40B4-BE49-F238E27FC236}">
                <a16:creationId xmlns:a16="http://schemas.microsoft.com/office/drawing/2014/main" id="{CAB118C5-96C3-C34B-A818-B728F657F99F}"/>
              </a:ext>
            </a:extLst>
          </p:cNvPr>
          <p:cNvSpPr>
            <a:spLocks noChangeArrowheads="1"/>
          </p:cNvSpPr>
          <p:nvPr/>
        </p:nvSpPr>
        <p:spPr bwMode="auto">
          <a:xfrm>
            <a:off x="5776913" y="5753101"/>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2" name="Rectangle 572">
            <a:extLst>
              <a:ext uri="{FF2B5EF4-FFF2-40B4-BE49-F238E27FC236}">
                <a16:creationId xmlns:a16="http://schemas.microsoft.com/office/drawing/2014/main" id="{E69FDA18-2437-5D47-AF07-4F9AE4F0CF68}"/>
              </a:ext>
            </a:extLst>
          </p:cNvPr>
          <p:cNvSpPr>
            <a:spLocks noChangeArrowheads="1"/>
          </p:cNvSpPr>
          <p:nvPr/>
        </p:nvSpPr>
        <p:spPr bwMode="auto">
          <a:xfrm>
            <a:off x="5781676" y="57483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3" name="Rectangle 573">
            <a:extLst>
              <a:ext uri="{FF2B5EF4-FFF2-40B4-BE49-F238E27FC236}">
                <a16:creationId xmlns:a16="http://schemas.microsoft.com/office/drawing/2014/main" id="{AA958CCB-A989-174A-B348-63891DEE3988}"/>
              </a:ext>
            </a:extLst>
          </p:cNvPr>
          <p:cNvSpPr>
            <a:spLocks noChangeArrowheads="1"/>
          </p:cNvSpPr>
          <p:nvPr/>
        </p:nvSpPr>
        <p:spPr bwMode="auto">
          <a:xfrm>
            <a:off x="5786438" y="574357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4" name="Rectangle 574">
            <a:extLst>
              <a:ext uri="{FF2B5EF4-FFF2-40B4-BE49-F238E27FC236}">
                <a16:creationId xmlns:a16="http://schemas.microsoft.com/office/drawing/2014/main" id="{657E8829-B9A4-4F48-A07F-EB031F650564}"/>
              </a:ext>
            </a:extLst>
          </p:cNvPr>
          <p:cNvSpPr>
            <a:spLocks noChangeArrowheads="1"/>
          </p:cNvSpPr>
          <p:nvPr/>
        </p:nvSpPr>
        <p:spPr bwMode="auto">
          <a:xfrm>
            <a:off x="5791201" y="5743576"/>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5" name="Rectangle 575">
            <a:extLst>
              <a:ext uri="{FF2B5EF4-FFF2-40B4-BE49-F238E27FC236}">
                <a16:creationId xmlns:a16="http://schemas.microsoft.com/office/drawing/2014/main" id="{A0D597CF-997B-B749-A1BC-A9B3CB4BD52F}"/>
              </a:ext>
            </a:extLst>
          </p:cNvPr>
          <p:cNvSpPr>
            <a:spLocks noChangeArrowheads="1"/>
          </p:cNvSpPr>
          <p:nvPr/>
        </p:nvSpPr>
        <p:spPr bwMode="auto">
          <a:xfrm>
            <a:off x="5794376" y="573881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6" name="Rectangle 576">
            <a:extLst>
              <a:ext uri="{FF2B5EF4-FFF2-40B4-BE49-F238E27FC236}">
                <a16:creationId xmlns:a16="http://schemas.microsoft.com/office/drawing/2014/main" id="{5B97427F-535E-AB41-B90A-8C077678FCE2}"/>
              </a:ext>
            </a:extLst>
          </p:cNvPr>
          <p:cNvSpPr>
            <a:spLocks noChangeArrowheads="1"/>
          </p:cNvSpPr>
          <p:nvPr/>
        </p:nvSpPr>
        <p:spPr bwMode="auto">
          <a:xfrm>
            <a:off x="5799138" y="573405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7" name="Rectangle 577">
            <a:extLst>
              <a:ext uri="{FF2B5EF4-FFF2-40B4-BE49-F238E27FC236}">
                <a16:creationId xmlns:a16="http://schemas.microsoft.com/office/drawing/2014/main" id="{361DD5A5-9588-F642-9F7A-D89FC3A61554}"/>
              </a:ext>
            </a:extLst>
          </p:cNvPr>
          <p:cNvSpPr>
            <a:spLocks noChangeArrowheads="1"/>
          </p:cNvSpPr>
          <p:nvPr/>
        </p:nvSpPr>
        <p:spPr bwMode="auto">
          <a:xfrm>
            <a:off x="5803901" y="572928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78" name="Rectangle 578">
            <a:extLst>
              <a:ext uri="{FF2B5EF4-FFF2-40B4-BE49-F238E27FC236}">
                <a16:creationId xmlns:a16="http://schemas.microsoft.com/office/drawing/2014/main" id="{A532A4D9-E3E8-FC45-AFE9-2A60A471AC78}"/>
              </a:ext>
            </a:extLst>
          </p:cNvPr>
          <p:cNvSpPr>
            <a:spLocks noChangeArrowheads="1"/>
          </p:cNvSpPr>
          <p:nvPr/>
        </p:nvSpPr>
        <p:spPr bwMode="auto">
          <a:xfrm>
            <a:off x="5808663" y="572928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0" name="Rectangle 580">
            <a:extLst>
              <a:ext uri="{FF2B5EF4-FFF2-40B4-BE49-F238E27FC236}">
                <a16:creationId xmlns:a16="http://schemas.microsoft.com/office/drawing/2014/main" id="{3C3E82D2-F7CC-3244-B387-585DA74D0A01}"/>
              </a:ext>
            </a:extLst>
          </p:cNvPr>
          <p:cNvSpPr>
            <a:spLocks noChangeArrowheads="1"/>
          </p:cNvSpPr>
          <p:nvPr/>
        </p:nvSpPr>
        <p:spPr bwMode="auto">
          <a:xfrm>
            <a:off x="5818188" y="571976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2" name="Rectangle 582">
            <a:extLst>
              <a:ext uri="{FF2B5EF4-FFF2-40B4-BE49-F238E27FC236}">
                <a16:creationId xmlns:a16="http://schemas.microsoft.com/office/drawing/2014/main" id="{D9980AC1-F686-D440-895F-8DBD87F2807C}"/>
              </a:ext>
            </a:extLst>
          </p:cNvPr>
          <p:cNvSpPr>
            <a:spLocks noChangeArrowheads="1"/>
          </p:cNvSpPr>
          <p:nvPr/>
        </p:nvSpPr>
        <p:spPr bwMode="auto">
          <a:xfrm>
            <a:off x="5827714" y="5716589"/>
            <a:ext cx="3175"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3" name="Rectangle 583">
            <a:extLst>
              <a:ext uri="{FF2B5EF4-FFF2-40B4-BE49-F238E27FC236}">
                <a16:creationId xmlns:a16="http://schemas.microsoft.com/office/drawing/2014/main" id="{622F651D-06DC-A54F-9DFF-CBB43D5D9388}"/>
              </a:ext>
            </a:extLst>
          </p:cNvPr>
          <p:cNvSpPr>
            <a:spLocks noChangeArrowheads="1"/>
          </p:cNvSpPr>
          <p:nvPr/>
        </p:nvSpPr>
        <p:spPr bwMode="auto">
          <a:xfrm>
            <a:off x="5830888" y="571182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4" name="Rectangle 584">
            <a:extLst>
              <a:ext uri="{FF2B5EF4-FFF2-40B4-BE49-F238E27FC236}">
                <a16:creationId xmlns:a16="http://schemas.microsoft.com/office/drawing/2014/main" id="{C351776F-2E23-084F-96F6-30DB0B7D44C9}"/>
              </a:ext>
            </a:extLst>
          </p:cNvPr>
          <p:cNvSpPr>
            <a:spLocks noChangeArrowheads="1"/>
          </p:cNvSpPr>
          <p:nvPr/>
        </p:nvSpPr>
        <p:spPr bwMode="auto">
          <a:xfrm>
            <a:off x="5835651" y="570706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5" name="Rectangle 585">
            <a:extLst>
              <a:ext uri="{FF2B5EF4-FFF2-40B4-BE49-F238E27FC236}">
                <a16:creationId xmlns:a16="http://schemas.microsoft.com/office/drawing/2014/main" id="{F0769DB5-11D2-AA41-BF90-7B93F8F57CED}"/>
              </a:ext>
            </a:extLst>
          </p:cNvPr>
          <p:cNvSpPr>
            <a:spLocks noChangeArrowheads="1"/>
          </p:cNvSpPr>
          <p:nvPr/>
        </p:nvSpPr>
        <p:spPr bwMode="auto">
          <a:xfrm>
            <a:off x="5840413" y="570706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6" name="Rectangle 586">
            <a:extLst>
              <a:ext uri="{FF2B5EF4-FFF2-40B4-BE49-F238E27FC236}">
                <a16:creationId xmlns:a16="http://schemas.microsoft.com/office/drawing/2014/main" id="{9DAEA334-EF6B-F641-AB40-CBFD1516A48D}"/>
              </a:ext>
            </a:extLst>
          </p:cNvPr>
          <p:cNvSpPr>
            <a:spLocks noChangeArrowheads="1"/>
          </p:cNvSpPr>
          <p:nvPr/>
        </p:nvSpPr>
        <p:spPr bwMode="auto">
          <a:xfrm>
            <a:off x="5845176" y="570230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7" name="Rectangle 587">
            <a:extLst>
              <a:ext uri="{FF2B5EF4-FFF2-40B4-BE49-F238E27FC236}">
                <a16:creationId xmlns:a16="http://schemas.microsoft.com/office/drawing/2014/main" id="{91109234-F7E9-084A-B90B-BFDA1D4E65C6}"/>
              </a:ext>
            </a:extLst>
          </p:cNvPr>
          <p:cNvSpPr>
            <a:spLocks noChangeArrowheads="1"/>
          </p:cNvSpPr>
          <p:nvPr/>
        </p:nvSpPr>
        <p:spPr bwMode="auto">
          <a:xfrm>
            <a:off x="5849938" y="56975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8" name="Rectangle 588">
            <a:extLst>
              <a:ext uri="{FF2B5EF4-FFF2-40B4-BE49-F238E27FC236}">
                <a16:creationId xmlns:a16="http://schemas.microsoft.com/office/drawing/2014/main" id="{36B9B956-7659-7B40-9AA4-75028168E46D}"/>
              </a:ext>
            </a:extLst>
          </p:cNvPr>
          <p:cNvSpPr>
            <a:spLocks noChangeArrowheads="1"/>
          </p:cNvSpPr>
          <p:nvPr/>
        </p:nvSpPr>
        <p:spPr bwMode="auto">
          <a:xfrm>
            <a:off x="5854701" y="569277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89" name="Rectangle 589">
            <a:extLst>
              <a:ext uri="{FF2B5EF4-FFF2-40B4-BE49-F238E27FC236}">
                <a16:creationId xmlns:a16="http://schemas.microsoft.com/office/drawing/2014/main" id="{1700B76F-505A-084E-A3C7-265028F6CE10}"/>
              </a:ext>
            </a:extLst>
          </p:cNvPr>
          <p:cNvSpPr>
            <a:spLocks noChangeArrowheads="1"/>
          </p:cNvSpPr>
          <p:nvPr/>
        </p:nvSpPr>
        <p:spPr bwMode="auto">
          <a:xfrm>
            <a:off x="5859464" y="5692776"/>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2" name="Rectangle 592">
            <a:extLst>
              <a:ext uri="{FF2B5EF4-FFF2-40B4-BE49-F238E27FC236}">
                <a16:creationId xmlns:a16="http://schemas.microsoft.com/office/drawing/2014/main" id="{7B933937-BE25-E140-92A4-3FD841620A56}"/>
              </a:ext>
            </a:extLst>
          </p:cNvPr>
          <p:cNvSpPr>
            <a:spLocks noChangeArrowheads="1"/>
          </p:cNvSpPr>
          <p:nvPr/>
        </p:nvSpPr>
        <p:spPr bwMode="auto">
          <a:xfrm>
            <a:off x="5986463" y="559752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3" name="Rectangle 593">
            <a:extLst>
              <a:ext uri="{FF2B5EF4-FFF2-40B4-BE49-F238E27FC236}">
                <a16:creationId xmlns:a16="http://schemas.microsoft.com/office/drawing/2014/main" id="{095831C4-E336-F445-B9A4-ECF15E9302D8}"/>
              </a:ext>
            </a:extLst>
          </p:cNvPr>
          <p:cNvSpPr>
            <a:spLocks noChangeArrowheads="1"/>
          </p:cNvSpPr>
          <p:nvPr/>
        </p:nvSpPr>
        <p:spPr bwMode="auto">
          <a:xfrm>
            <a:off x="5991226" y="559752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4" name="Rectangle 594">
            <a:extLst>
              <a:ext uri="{FF2B5EF4-FFF2-40B4-BE49-F238E27FC236}">
                <a16:creationId xmlns:a16="http://schemas.microsoft.com/office/drawing/2014/main" id="{84B7AF20-E1F2-0F44-9D44-7F2E3E444B54}"/>
              </a:ext>
            </a:extLst>
          </p:cNvPr>
          <p:cNvSpPr>
            <a:spLocks noChangeArrowheads="1"/>
          </p:cNvSpPr>
          <p:nvPr/>
        </p:nvSpPr>
        <p:spPr bwMode="auto">
          <a:xfrm>
            <a:off x="5995989" y="5592763"/>
            <a:ext cx="3175"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6" name="Rectangle 596">
            <a:extLst>
              <a:ext uri="{FF2B5EF4-FFF2-40B4-BE49-F238E27FC236}">
                <a16:creationId xmlns:a16="http://schemas.microsoft.com/office/drawing/2014/main" id="{19F03815-3C25-9E45-A04D-2904F9700A00}"/>
              </a:ext>
            </a:extLst>
          </p:cNvPr>
          <p:cNvSpPr>
            <a:spLocks noChangeArrowheads="1"/>
          </p:cNvSpPr>
          <p:nvPr/>
        </p:nvSpPr>
        <p:spPr bwMode="auto">
          <a:xfrm>
            <a:off x="6003926" y="55832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7" name="Rectangle 597">
            <a:extLst>
              <a:ext uri="{FF2B5EF4-FFF2-40B4-BE49-F238E27FC236}">
                <a16:creationId xmlns:a16="http://schemas.microsoft.com/office/drawing/2014/main" id="{39984B49-ED56-024F-BFFE-FD270C5F1FC7}"/>
              </a:ext>
            </a:extLst>
          </p:cNvPr>
          <p:cNvSpPr>
            <a:spLocks noChangeArrowheads="1"/>
          </p:cNvSpPr>
          <p:nvPr/>
        </p:nvSpPr>
        <p:spPr bwMode="auto">
          <a:xfrm>
            <a:off x="6008688" y="55832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8" name="Rectangle 598">
            <a:extLst>
              <a:ext uri="{FF2B5EF4-FFF2-40B4-BE49-F238E27FC236}">
                <a16:creationId xmlns:a16="http://schemas.microsoft.com/office/drawing/2014/main" id="{31969155-8F7A-8646-844D-D668170B8FBD}"/>
              </a:ext>
            </a:extLst>
          </p:cNvPr>
          <p:cNvSpPr>
            <a:spLocks noChangeArrowheads="1"/>
          </p:cNvSpPr>
          <p:nvPr/>
        </p:nvSpPr>
        <p:spPr bwMode="auto">
          <a:xfrm>
            <a:off x="6013451" y="5580064"/>
            <a:ext cx="4763"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199" name="Rectangle 599">
            <a:extLst>
              <a:ext uri="{FF2B5EF4-FFF2-40B4-BE49-F238E27FC236}">
                <a16:creationId xmlns:a16="http://schemas.microsoft.com/office/drawing/2014/main" id="{B7417475-F70A-2241-9703-A0E41934B21F}"/>
              </a:ext>
            </a:extLst>
          </p:cNvPr>
          <p:cNvSpPr>
            <a:spLocks noChangeArrowheads="1"/>
          </p:cNvSpPr>
          <p:nvPr/>
        </p:nvSpPr>
        <p:spPr bwMode="auto">
          <a:xfrm>
            <a:off x="6018213" y="557530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200" name="Rectangle 600">
            <a:extLst>
              <a:ext uri="{FF2B5EF4-FFF2-40B4-BE49-F238E27FC236}">
                <a16:creationId xmlns:a16="http://schemas.microsoft.com/office/drawing/2014/main" id="{9DE4B481-FE2C-534D-8551-68775D9157B1}"/>
              </a:ext>
            </a:extLst>
          </p:cNvPr>
          <p:cNvSpPr>
            <a:spLocks noChangeArrowheads="1"/>
          </p:cNvSpPr>
          <p:nvPr/>
        </p:nvSpPr>
        <p:spPr bwMode="auto">
          <a:xfrm>
            <a:off x="6022976" y="557530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201" name="Rectangle 601">
            <a:extLst>
              <a:ext uri="{FF2B5EF4-FFF2-40B4-BE49-F238E27FC236}">
                <a16:creationId xmlns:a16="http://schemas.microsoft.com/office/drawing/2014/main" id="{C2B8A4D7-E536-8643-B901-9BEE8AEDC607}"/>
              </a:ext>
            </a:extLst>
          </p:cNvPr>
          <p:cNvSpPr>
            <a:spLocks noChangeArrowheads="1"/>
          </p:cNvSpPr>
          <p:nvPr/>
        </p:nvSpPr>
        <p:spPr bwMode="auto">
          <a:xfrm>
            <a:off x="6027738" y="55705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203" name="Rectangle 603">
            <a:extLst>
              <a:ext uri="{FF2B5EF4-FFF2-40B4-BE49-F238E27FC236}">
                <a16:creationId xmlns:a16="http://schemas.microsoft.com/office/drawing/2014/main" id="{3C5F7394-41C2-7643-B5DC-EDB7B4C13736}"/>
              </a:ext>
            </a:extLst>
          </p:cNvPr>
          <p:cNvSpPr>
            <a:spLocks noChangeArrowheads="1"/>
          </p:cNvSpPr>
          <p:nvPr/>
        </p:nvSpPr>
        <p:spPr bwMode="auto">
          <a:xfrm>
            <a:off x="6035676" y="556101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204" name="Rectangle 604">
            <a:extLst>
              <a:ext uri="{FF2B5EF4-FFF2-40B4-BE49-F238E27FC236}">
                <a16:creationId xmlns:a16="http://schemas.microsoft.com/office/drawing/2014/main" id="{A2858EDC-DBD0-794D-9C08-9829D2B0D866}"/>
              </a:ext>
            </a:extLst>
          </p:cNvPr>
          <p:cNvSpPr>
            <a:spLocks noChangeArrowheads="1"/>
          </p:cNvSpPr>
          <p:nvPr/>
        </p:nvSpPr>
        <p:spPr bwMode="auto">
          <a:xfrm>
            <a:off x="6040438" y="556101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08" name="Rectangle 1008">
            <a:extLst>
              <a:ext uri="{FF2B5EF4-FFF2-40B4-BE49-F238E27FC236}">
                <a16:creationId xmlns:a16="http://schemas.microsoft.com/office/drawing/2014/main" id="{EFC1861A-B1A3-B24D-A599-574D3C67C1D0}"/>
              </a:ext>
            </a:extLst>
          </p:cNvPr>
          <p:cNvSpPr>
            <a:spLocks noChangeArrowheads="1"/>
          </p:cNvSpPr>
          <p:nvPr/>
        </p:nvSpPr>
        <p:spPr bwMode="auto">
          <a:xfrm>
            <a:off x="9677401" y="292100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09" name="Rectangle 1009">
            <a:extLst>
              <a:ext uri="{FF2B5EF4-FFF2-40B4-BE49-F238E27FC236}">
                <a16:creationId xmlns:a16="http://schemas.microsoft.com/office/drawing/2014/main" id="{766EE259-BC8C-9946-A2A0-A15C63B77296}"/>
              </a:ext>
            </a:extLst>
          </p:cNvPr>
          <p:cNvSpPr>
            <a:spLocks noChangeArrowheads="1"/>
          </p:cNvSpPr>
          <p:nvPr/>
        </p:nvSpPr>
        <p:spPr bwMode="auto">
          <a:xfrm>
            <a:off x="9682163" y="29162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1" name="Rectangle 1011">
            <a:extLst>
              <a:ext uri="{FF2B5EF4-FFF2-40B4-BE49-F238E27FC236}">
                <a16:creationId xmlns:a16="http://schemas.microsoft.com/office/drawing/2014/main" id="{7E618B22-0D7B-6F41-869C-C2C9C372C582}"/>
              </a:ext>
            </a:extLst>
          </p:cNvPr>
          <p:cNvSpPr>
            <a:spLocks noChangeArrowheads="1"/>
          </p:cNvSpPr>
          <p:nvPr/>
        </p:nvSpPr>
        <p:spPr bwMode="auto">
          <a:xfrm>
            <a:off x="9690101" y="291147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2" name="Rectangle 1012">
            <a:extLst>
              <a:ext uri="{FF2B5EF4-FFF2-40B4-BE49-F238E27FC236}">
                <a16:creationId xmlns:a16="http://schemas.microsoft.com/office/drawing/2014/main" id="{984D0891-6165-9143-BB76-C6C9E7E9C59A}"/>
              </a:ext>
            </a:extLst>
          </p:cNvPr>
          <p:cNvSpPr>
            <a:spLocks noChangeArrowheads="1"/>
          </p:cNvSpPr>
          <p:nvPr/>
        </p:nvSpPr>
        <p:spPr bwMode="auto">
          <a:xfrm>
            <a:off x="9694863" y="2908301"/>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3" name="Rectangle 1013">
            <a:extLst>
              <a:ext uri="{FF2B5EF4-FFF2-40B4-BE49-F238E27FC236}">
                <a16:creationId xmlns:a16="http://schemas.microsoft.com/office/drawing/2014/main" id="{4A8EC049-547B-144D-ADB8-E06C301AEC33}"/>
              </a:ext>
            </a:extLst>
          </p:cNvPr>
          <p:cNvSpPr>
            <a:spLocks noChangeArrowheads="1"/>
          </p:cNvSpPr>
          <p:nvPr/>
        </p:nvSpPr>
        <p:spPr bwMode="auto">
          <a:xfrm>
            <a:off x="9699626" y="2908301"/>
            <a:ext cx="4763"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4" name="Rectangle 1014">
            <a:extLst>
              <a:ext uri="{FF2B5EF4-FFF2-40B4-BE49-F238E27FC236}">
                <a16:creationId xmlns:a16="http://schemas.microsoft.com/office/drawing/2014/main" id="{0CA8A62D-1B06-1343-90B8-CC5B46238AE8}"/>
              </a:ext>
            </a:extLst>
          </p:cNvPr>
          <p:cNvSpPr>
            <a:spLocks noChangeArrowheads="1"/>
          </p:cNvSpPr>
          <p:nvPr/>
        </p:nvSpPr>
        <p:spPr bwMode="auto">
          <a:xfrm>
            <a:off x="9704388" y="29035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5" name="Rectangle 1015">
            <a:extLst>
              <a:ext uri="{FF2B5EF4-FFF2-40B4-BE49-F238E27FC236}">
                <a16:creationId xmlns:a16="http://schemas.microsoft.com/office/drawing/2014/main" id="{E3105C9B-5FA4-834B-815C-FE02FEC635C7}"/>
              </a:ext>
            </a:extLst>
          </p:cNvPr>
          <p:cNvSpPr>
            <a:spLocks noChangeArrowheads="1"/>
          </p:cNvSpPr>
          <p:nvPr/>
        </p:nvSpPr>
        <p:spPr bwMode="auto">
          <a:xfrm>
            <a:off x="9709151" y="289877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6" name="Rectangle 1016">
            <a:extLst>
              <a:ext uri="{FF2B5EF4-FFF2-40B4-BE49-F238E27FC236}">
                <a16:creationId xmlns:a16="http://schemas.microsoft.com/office/drawing/2014/main" id="{2F16A89F-4784-4E4D-A73F-6E782E8B2DE3}"/>
              </a:ext>
            </a:extLst>
          </p:cNvPr>
          <p:cNvSpPr>
            <a:spLocks noChangeArrowheads="1"/>
          </p:cNvSpPr>
          <p:nvPr/>
        </p:nvSpPr>
        <p:spPr bwMode="auto">
          <a:xfrm>
            <a:off x="9713913" y="289401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7" name="Rectangle 1017">
            <a:extLst>
              <a:ext uri="{FF2B5EF4-FFF2-40B4-BE49-F238E27FC236}">
                <a16:creationId xmlns:a16="http://schemas.microsoft.com/office/drawing/2014/main" id="{179023AA-C7F3-5647-B82F-8CDE114DC752}"/>
              </a:ext>
            </a:extLst>
          </p:cNvPr>
          <p:cNvSpPr>
            <a:spLocks noChangeArrowheads="1"/>
          </p:cNvSpPr>
          <p:nvPr/>
        </p:nvSpPr>
        <p:spPr bwMode="auto">
          <a:xfrm>
            <a:off x="9718676" y="2894013"/>
            <a:ext cx="3175"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8" name="Rectangle 1018">
            <a:extLst>
              <a:ext uri="{FF2B5EF4-FFF2-40B4-BE49-F238E27FC236}">
                <a16:creationId xmlns:a16="http://schemas.microsoft.com/office/drawing/2014/main" id="{9EE0EF14-39C9-3F4A-A81D-BAB40ACD9129}"/>
              </a:ext>
            </a:extLst>
          </p:cNvPr>
          <p:cNvSpPr>
            <a:spLocks noChangeArrowheads="1"/>
          </p:cNvSpPr>
          <p:nvPr/>
        </p:nvSpPr>
        <p:spPr bwMode="auto">
          <a:xfrm>
            <a:off x="9721851" y="288925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19" name="Rectangle 1019">
            <a:extLst>
              <a:ext uri="{FF2B5EF4-FFF2-40B4-BE49-F238E27FC236}">
                <a16:creationId xmlns:a16="http://schemas.microsoft.com/office/drawing/2014/main" id="{70ABFA4C-F509-C545-848C-5B4BB4BDF488}"/>
              </a:ext>
            </a:extLst>
          </p:cNvPr>
          <p:cNvSpPr>
            <a:spLocks noChangeArrowheads="1"/>
          </p:cNvSpPr>
          <p:nvPr/>
        </p:nvSpPr>
        <p:spPr bwMode="auto">
          <a:xfrm>
            <a:off x="9840913" y="280352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0" name="Rectangle 1020">
            <a:extLst>
              <a:ext uri="{FF2B5EF4-FFF2-40B4-BE49-F238E27FC236}">
                <a16:creationId xmlns:a16="http://schemas.microsoft.com/office/drawing/2014/main" id="{730C34C4-32DD-E348-A91D-F5A8516F4C06}"/>
              </a:ext>
            </a:extLst>
          </p:cNvPr>
          <p:cNvSpPr>
            <a:spLocks noChangeArrowheads="1"/>
          </p:cNvSpPr>
          <p:nvPr/>
        </p:nvSpPr>
        <p:spPr bwMode="auto">
          <a:xfrm>
            <a:off x="9845676" y="279876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1" name="Rectangle 1021">
            <a:extLst>
              <a:ext uri="{FF2B5EF4-FFF2-40B4-BE49-F238E27FC236}">
                <a16:creationId xmlns:a16="http://schemas.microsoft.com/office/drawing/2014/main" id="{1BF4CE71-E92E-EE48-BA41-AEDC4757CA12}"/>
              </a:ext>
            </a:extLst>
          </p:cNvPr>
          <p:cNvSpPr>
            <a:spLocks noChangeArrowheads="1"/>
          </p:cNvSpPr>
          <p:nvPr/>
        </p:nvSpPr>
        <p:spPr bwMode="auto">
          <a:xfrm>
            <a:off x="9850438" y="279876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2" name="Rectangle 1022">
            <a:extLst>
              <a:ext uri="{FF2B5EF4-FFF2-40B4-BE49-F238E27FC236}">
                <a16:creationId xmlns:a16="http://schemas.microsoft.com/office/drawing/2014/main" id="{06A53A52-540B-A942-A82D-89227AEF9863}"/>
              </a:ext>
            </a:extLst>
          </p:cNvPr>
          <p:cNvSpPr>
            <a:spLocks noChangeArrowheads="1"/>
          </p:cNvSpPr>
          <p:nvPr/>
        </p:nvSpPr>
        <p:spPr bwMode="auto">
          <a:xfrm>
            <a:off x="9855201" y="2794001"/>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3" name="Rectangle 1023">
            <a:extLst>
              <a:ext uri="{FF2B5EF4-FFF2-40B4-BE49-F238E27FC236}">
                <a16:creationId xmlns:a16="http://schemas.microsoft.com/office/drawing/2014/main" id="{AA24BD38-4406-FD46-AB0D-797869D5402D}"/>
              </a:ext>
            </a:extLst>
          </p:cNvPr>
          <p:cNvSpPr>
            <a:spLocks noChangeArrowheads="1"/>
          </p:cNvSpPr>
          <p:nvPr/>
        </p:nvSpPr>
        <p:spPr bwMode="auto">
          <a:xfrm>
            <a:off x="9858376" y="27892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4" name="Rectangle 1024">
            <a:extLst>
              <a:ext uri="{FF2B5EF4-FFF2-40B4-BE49-F238E27FC236}">
                <a16:creationId xmlns:a16="http://schemas.microsoft.com/office/drawing/2014/main" id="{C677AA1A-487D-8B46-AD98-4EA3A7AF0942}"/>
              </a:ext>
            </a:extLst>
          </p:cNvPr>
          <p:cNvSpPr>
            <a:spLocks noChangeArrowheads="1"/>
          </p:cNvSpPr>
          <p:nvPr/>
        </p:nvSpPr>
        <p:spPr bwMode="auto">
          <a:xfrm>
            <a:off x="9863138" y="2784476"/>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5" name="Rectangle 1025">
            <a:extLst>
              <a:ext uri="{FF2B5EF4-FFF2-40B4-BE49-F238E27FC236}">
                <a16:creationId xmlns:a16="http://schemas.microsoft.com/office/drawing/2014/main" id="{A703DDDD-210F-5D4D-A3D7-38F27E197F18}"/>
              </a:ext>
            </a:extLst>
          </p:cNvPr>
          <p:cNvSpPr>
            <a:spLocks noChangeArrowheads="1"/>
          </p:cNvSpPr>
          <p:nvPr/>
        </p:nvSpPr>
        <p:spPr bwMode="auto">
          <a:xfrm>
            <a:off x="9867901" y="278447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6" name="Rectangle 1026">
            <a:extLst>
              <a:ext uri="{FF2B5EF4-FFF2-40B4-BE49-F238E27FC236}">
                <a16:creationId xmlns:a16="http://schemas.microsoft.com/office/drawing/2014/main" id="{D3A77C58-94BC-4B42-A9BE-5FB11CCC7492}"/>
              </a:ext>
            </a:extLst>
          </p:cNvPr>
          <p:cNvSpPr>
            <a:spLocks noChangeArrowheads="1"/>
          </p:cNvSpPr>
          <p:nvPr/>
        </p:nvSpPr>
        <p:spPr bwMode="auto">
          <a:xfrm>
            <a:off x="9872663" y="277971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8" name="Rectangle 1028">
            <a:extLst>
              <a:ext uri="{FF2B5EF4-FFF2-40B4-BE49-F238E27FC236}">
                <a16:creationId xmlns:a16="http://schemas.microsoft.com/office/drawing/2014/main" id="{ED04F7C5-98D3-1B4F-9453-5970A22952F9}"/>
              </a:ext>
            </a:extLst>
          </p:cNvPr>
          <p:cNvSpPr>
            <a:spLocks noChangeArrowheads="1"/>
          </p:cNvSpPr>
          <p:nvPr/>
        </p:nvSpPr>
        <p:spPr bwMode="auto">
          <a:xfrm>
            <a:off x="9882188" y="2774951"/>
            <a:ext cx="4762"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29" name="Rectangle 1029">
            <a:extLst>
              <a:ext uri="{FF2B5EF4-FFF2-40B4-BE49-F238E27FC236}">
                <a16:creationId xmlns:a16="http://schemas.microsoft.com/office/drawing/2014/main" id="{596951DB-335F-C047-91A4-D36BECE2D587}"/>
              </a:ext>
            </a:extLst>
          </p:cNvPr>
          <p:cNvSpPr>
            <a:spLocks noChangeArrowheads="1"/>
          </p:cNvSpPr>
          <p:nvPr/>
        </p:nvSpPr>
        <p:spPr bwMode="auto">
          <a:xfrm>
            <a:off x="9886951" y="2771776"/>
            <a:ext cx="4763"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0" name="Rectangle 1030">
            <a:extLst>
              <a:ext uri="{FF2B5EF4-FFF2-40B4-BE49-F238E27FC236}">
                <a16:creationId xmlns:a16="http://schemas.microsoft.com/office/drawing/2014/main" id="{CD9F8BDA-CA91-8D4B-A335-FF31C202B516}"/>
              </a:ext>
            </a:extLst>
          </p:cNvPr>
          <p:cNvSpPr>
            <a:spLocks noChangeArrowheads="1"/>
          </p:cNvSpPr>
          <p:nvPr/>
        </p:nvSpPr>
        <p:spPr bwMode="auto">
          <a:xfrm>
            <a:off x="9891714" y="2767013"/>
            <a:ext cx="3175"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2" name="Rectangle 1032">
            <a:extLst>
              <a:ext uri="{FF2B5EF4-FFF2-40B4-BE49-F238E27FC236}">
                <a16:creationId xmlns:a16="http://schemas.microsoft.com/office/drawing/2014/main" id="{3D2E42A8-E725-134F-972B-551513C5D25E}"/>
              </a:ext>
            </a:extLst>
          </p:cNvPr>
          <p:cNvSpPr>
            <a:spLocks noChangeArrowheads="1"/>
          </p:cNvSpPr>
          <p:nvPr/>
        </p:nvSpPr>
        <p:spPr bwMode="auto">
          <a:xfrm>
            <a:off x="9899651" y="276225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3" name="Rectangle 1033">
            <a:extLst>
              <a:ext uri="{FF2B5EF4-FFF2-40B4-BE49-F238E27FC236}">
                <a16:creationId xmlns:a16="http://schemas.microsoft.com/office/drawing/2014/main" id="{7DE2B1E3-2A74-654B-9CD4-5F914D2F20CE}"/>
              </a:ext>
            </a:extLst>
          </p:cNvPr>
          <p:cNvSpPr>
            <a:spLocks noChangeArrowheads="1"/>
          </p:cNvSpPr>
          <p:nvPr/>
        </p:nvSpPr>
        <p:spPr bwMode="auto">
          <a:xfrm>
            <a:off x="9904413" y="275748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4" name="Rectangle 1034">
            <a:extLst>
              <a:ext uri="{FF2B5EF4-FFF2-40B4-BE49-F238E27FC236}">
                <a16:creationId xmlns:a16="http://schemas.microsoft.com/office/drawing/2014/main" id="{3C6BA470-15B9-0D43-99BB-B358B70B4573}"/>
              </a:ext>
            </a:extLst>
          </p:cNvPr>
          <p:cNvSpPr>
            <a:spLocks noChangeArrowheads="1"/>
          </p:cNvSpPr>
          <p:nvPr/>
        </p:nvSpPr>
        <p:spPr bwMode="auto">
          <a:xfrm>
            <a:off x="9909176" y="2752726"/>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5" name="Rectangle 1035">
            <a:extLst>
              <a:ext uri="{FF2B5EF4-FFF2-40B4-BE49-F238E27FC236}">
                <a16:creationId xmlns:a16="http://schemas.microsoft.com/office/drawing/2014/main" id="{81D9C822-4E38-AC42-AC61-B59F0F301B24}"/>
              </a:ext>
            </a:extLst>
          </p:cNvPr>
          <p:cNvSpPr>
            <a:spLocks noChangeArrowheads="1"/>
          </p:cNvSpPr>
          <p:nvPr/>
        </p:nvSpPr>
        <p:spPr bwMode="auto">
          <a:xfrm>
            <a:off x="9913938" y="2747963"/>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6" name="Rectangle 1036">
            <a:extLst>
              <a:ext uri="{FF2B5EF4-FFF2-40B4-BE49-F238E27FC236}">
                <a16:creationId xmlns:a16="http://schemas.microsoft.com/office/drawing/2014/main" id="{1F040B56-758D-3D4F-974C-B85FADBA396C}"/>
              </a:ext>
            </a:extLst>
          </p:cNvPr>
          <p:cNvSpPr>
            <a:spLocks noChangeArrowheads="1"/>
          </p:cNvSpPr>
          <p:nvPr/>
        </p:nvSpPr>
        <p:spPr bwMode="auto">
          <a:xfrm>
            <a:off x="9918701" y="2747963"/>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7" name="Rectangle 1037">
            <a:extLst>
              <a:ext uri="{FF2B5EF4-FFF2-40B4-BE49-F238E27FC236}">
                <a16:creationId xmlns:a16="http://schemas.microsoft.com/office/drawing/2014/main" id="{7F104C8A-EA78-E544-8C4C-221B86079688}"/>
              </a:ext>
            </a:extLst>
          </p:cNvPr>
          <p:cNvSpPr>
            <a:spLocks noChangeArrowheads="1"/>
          </p:cNvSpPr>
          <p:nvPr/>
        </p:nvSpPr>
        <p:spPr bwMode="auto">
          <a:xfrm>
            <a:off x="9923464" y="2743201"/>
            <a:ext cx="3175"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8" name="Rectangle 1038">
            <a:extLst>
              <a:ext uri="{FF2B5EF4-FFF2-40B4-BE49-F238E27FC236}">
                <a16:creationId xmlns:a16="http://schemas.microsoft.com/office/drawing/2014/main" id="{C89E8A00-801F-CA4F-A23A-7CE6D59872B3}"/>
              </a:ext>
            </a:extLst>
          </p:cNvPr>
          <p:cNvSpPr>
            <a:spLocks noChangeArrowheads="1"/>
          </p:cNvSpPr>
          <p:nvPr/>
        </p:nvSpPr>
        <p:spPr bwMode="auto">
          <a:xfrm>
            <a:off x="9926638" y="2738438"/>
            <a:ext cx="4762"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39" name="Rectangle 1039">
            <a:extLst>
              <a:ext uri="{FF2B5EF4-FFF2-40B4-BE49-F238E27FC236}">
                <a16:creationId xmlns:a16="http://schemas.microsoft.com/office/drawing/2014/main" id="{0A5D7863-A2BC-DF4A-B43B-B822993108DE}"/>
              </a:ext>
            </a:extLst>
          </p:cNvPr>
          <p:cNvSpPr>
            <a:spLocks noChangeArrowheads="1"/>
          </p:cNvSpPr>
          <p:nvPr/>
        </p:nvSpPr>
        <p:spPr bwMode="auto">
          <a:xfrm>
            <a:off x="9931401" y="27384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40" name="Rectangle 1040">
            <a:extLst>
              <a:ext uri="{FF2B5EF4-FFF2-40B4-BE49-F238E27FC236}">
                <a16:creationId xmlns:a16="http://schemas.microsoft.com/office/drawing/2014/main" id="{19DFCC00-0E44-AB49-9DD8-3B2CC6C5360B}"/>
              </a:ext>
            </a:extLst>
          </p:cNvPr>
          <p:cNvSpPr>
            <a:spLocks noChangeArrowheads="1"/>
          </p:cNvSpPr>
          <p:nvPr/>
        </p:nvSpPr>
        <p:spPr bwMode="auto">
          <a:xfrm>
            <a:off x="9936163" y="2735264"/>
            <a:ext cx="4762" cy="3175"/>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41" name="Rectangle 1041">
            <a:extLst>
              <a:ext uri="{FF2B5EF4-FFF2-40B4-BE49-F238E27FC236}">
                <a16:creationId xmlns:a16="http://schemas.microsoft.com/office/drawing/2014/main" id="{C64FCC9A-BA89-A045-AAE9-F8388EC309DF}"/>
              </a:ext>
            </a:extLst>
          </p:cNvPr>
          <p:cNvSpPr>
            <a:spLocks noChangeArrowheads="1"/>
          </p:cNvSpPr>
          <p:nvPr/>
        </p:nvSpPr>
        <p:spPr bwMode="auto">
          <a:xfrm>
            <a:off x="9940926" y="2730501"/>
            <a:ext cx="4763" cy="4763"/>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6643" name="Rectangle 1043">
            <a:extLst>
              <a:ext uri="{FF2B5EF4-FFF2-40B4-BE49-F238E27FC236}">
                <a16:creationId xmlns:a16="http://schemas.microsoft.com/office/drawing/2014/main" id="{219187BA-6CDF-EC48-BD96-3D785FDBDD7E}"/>
              </a:ext>
            </a:extLst>
          </p:cNvPr>
          <p:cNvSpPr>
            <a:spLocks noChangeArrowheads="1"/>
          </p:cNvSpPr>
          <p:nvPr/>
        </p:nvSpPr>
        <p:spPr bwMode="auto">
          <a:xfrm>
            <a:off x="9950451" y="2725738"/>
            <a:ext cx="4763" cy="476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5706" name="Text Box 1056"/>
          <p:cNvSpPr txBox="1">
            <a:spLocks noChangeArrowheads="1"/>
          </p:cNvSpPr>
          <p:nvPr/>
        </p:nvSpPr>
        <p:spPr bwMode="auto">
          <a:xfrm>
            <a:off x="1874838" y="1"/>
            <a:ext cx="8710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2400" dirty="0">
                <a:solidFill>
                  <a:schemeClr val="tx1"/>
                </a:solidFill>
              </a:rPr>
              <a:t>Alkali vs. Silica diagram for Hawaiian </a:t>
            </a:r>
            <a:r>
              <a:rPr lang="en-US" altLang="en-US" sz="2400" dirty="0" err="1">
                <a:solidFill>
                  <a:schemeClr val="tx1"/>
                </a:solidFill>
              </a:rPr>
              <a:t>volcanics</a:t>
            </a:r>
            <a:r>
              <a:rPr lang="en-US" altLang="en-US" sz="2400" dirty="0">
                <a:solidFill>
                  <a:schemeClr val="tx1"/>
                </a:solidFill>
              </a:rPr>
              <a:t>:</a:t>
            </a:r>
          </a:p>
          <a:p>
            <a:pPr>
              <a:spcBef>
                <a:spcPct val="0"/>
              </a:spcBef>
              <a:buClrTx/>
              <a:buSzTx/>
              <a:buFontTx/>
              <a:buNone/>
            </a:pPr>
            <a:r>
              <a:rPr lang="en-US" altLang="en-US" sz="2400" dirty="0">
                <a:solidFill>
                  <a:schemeClr val="tx1"/>
                </a:solidFill>
              </a:rPr>
              <a:t>	Seems to be two distinct groupings: </a:t>
            </a:r>
            <a:r>
              <a:rPr lang="en-US" altLang="en-US" sz="2400" i="1" dirty="0">
                <a:solidFill>
                  <a:srgbClr val="FF0000"/>
                </a:solidFill>
              </a:rPr>
              <a:t>alkaline</a:t>
            </a:r>
            <a:r>
              <a:rPr lang="en-US" altLang="en-US" sz="2400" dirty="0">
                <a:solidFill>
                  <a:schemeClr val="bg2"/>
                </a:solidFill>
              </a:rPr>
              <a:t> </a:t>
            </a:r>
            <a:r>
              <a:rPr lang="en-US" altLang="en-US" sz="2400" dirty="0">
                <a:solidFill>
                  <a:schemeClr val="tx1"/>
                </a:solidFill>
              </a:rPr>
              <a:t>and</a:t>
            </a:r>
            <a:r>
              <a:rPr lang="en-US" altLang="en-US" sz="2400" dirty="0">
                <a:solidFill>
                  <a:schemeClr val="bg2"/>
                </a:solidFill>
              </a:rPr>
              <a:t> </a:t>
            </a:r>
            <a:r>
              <a:rPr lang="en-US" altLang="en-US" sz="2400" i="1" dirty="0" err="1">
                <a:solidFill>
                  <a:srgbClr val="FF0000"/>
                </a:solidFill>
              </a:rPr>
              <a:t>subalkaline</a:t>
            </a:r>
            <a:endParaRPr lang="en-US" altLang="en-US" sz="2400" i="1" dirty="0">
              <a:solidFill>
                <a:srgbClr val="FF0000"/>
              </a:solidFill>
            </a:endParaRPr>
          </a:p>
        </p:txBody>
      </p:sp>
      <p:sp>
        <p:nvSpPr>
          <p:cNvPr id="25707" name="Text Box 1058"/>
          <p:cNvSpPr txBox="1">
            <a:spLocks noChangeArrowheads="1"/>
          </p:cNvSpPr>
          <p:nvPr/>
        </p:nvSpPr>
        <p:spPr bwMode="auto">
          <a:xfrm>
            <a:off x="8283575" y="4498975"/>
            <a:ext cx="1790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lgn="r">
              <a:spcBef>
                <a:spcPct val="50000"/>
              </a:spcBef>
              <a:buClrTx/>
              <a:buSzTx/>
              <a:buFontTx/>
              <a:buNone/>
            </a:pPr>
            <a:r>
              <a:rPr lang="en-US" altLang="en-US" sz="1200" dirty="0" smtClean="0">
                <a:solidFill>
                  <a:srgbClr val="000066"/>
                </a:solidFill>
                <a:latin typeface="Arial" panose="020B0604020202020204" pitchFamily="34" charset="0"/>
                <a:cs typeface="Arial" panose="020B0604020202020204" pitchFamily="34" charset="0"/>
              </a:rPr>
              <a:t>Total </a:t>
            </a:r>
            <a:r>
              <a:rPr lang="en-US" altLang="en-US" sz="1200" dirty="0">
                <a:solidFill>
                  <a:srgbClr val="000066"/>
                </a:solidFill>
                <a:latin typeface="Arial" panose="020B0604020202020204" pitchFamily="34" charset="0"/>
                <a:cs typeface="Arial" panose="020B0604020202020204" pitchFamily="34" charset="0"/>
              </a:rPr>
              <a:t>alkalis vs. silica diagram for the alkaline and sub-alkaline rocks of Hawaii. After MacDonald (1968).</a:t>
            </a:r>
            <a:r>
              <a:rPr lang="en-US" altLang="en-US" sz="1200" dirty="0">
                <a:solidFill>
                  <a:srgbClr val="000066"/>
                </a:solidFill>
              </a:rPr>
              <a:t> GSA Memoir 116</a:t>
            </a:r>
          </a:p>
        </p:txBody>
      </p:sp>
    </p:spTree>
    <p:extLst>
      <p:ext uri="{BB962C8B-B14F-4D97-AF65-F5344CB8AC3E}">
        <p14:creationId xmlns:p14="http://schemas.microsoft.com/office/powerpoint/2010/main" val="2684289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Melts</a:t>
            </a:r>
            <a:r>
              <a:rPr lang="en-US" altLang="nb-NO" dirty="0" smtClean="0">
                <a:solidFill>
                  <a:schemeClr val="bg2"/>
                </a:solidFill>
                <a:effectLst/>
              </a:rPr>
              <a:t> </a:t>
            </a:r>
            <a:r>
              <a:rPr lang="en-US" altLang="nb-NO" dirty="0" smtClean="0">
                <a:solidFill>
                  <a:srgbClr val="FF0000"/>
                </a:solidFill>
                <a:effectLst/>
              </a:rPr>
              <a:t>can</a:t>
            </a:r>
            <a:r>
              <a:rPr lang="en-US" altLang="nb-NO" dirty="0" smtClean="0">
                <a:solidFill>
                  <a:schemeClr val="bg2"/>
                </a:solidFill>
                <a:effectLst/>
              </a:rPr>
              <a:t> </a:t>
            </a:r>
            <a:r>
              <a:rPr lang="en-US" altLang="nb-NO" dirty="0" smtClean="0">
                <a:effectLst/>
              </a:rPr>
              <a:t>be created under realistic circumstances</a:t>
            </a:r>
          </a:p>
        </p:txBody>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nb-NO" dirty="0" smtClean="0">
                <a:solidFill>
                  <a:srgbClr val="FF0000"/>
                </a:solidFill>
                <a:effectLst/>
              </a:rPr>
              <a:t>Plates separate</a:t>
            </a:r>
            <a:r>
              <a:rPr lang="en-US" altLang="nb-NO" dirty="0" smtClean="0">
                <a:solidFill>
                  <a:schemeClr val="bg2"/>
                </a:solidFill>
                <a:effectLst/>
              </a:rPr>
              <a:t> </a:t>
            </a:r>
            <a:r>
              <a:rPr lang="en-US" altLang="nb-NO" dirty="0" smtClean="0">
                <a:effectLst/>
              </a:rPr>
              <a:t>and mantle rises at mid-ocean ridges</a:t>
            </a:r>
          </a:p>
          <a:p>
            <a:pPr lvl="1"/>
            <a:r>
              <a:rPr lang="en-US" altLang="nb-NO" sz="3200" dirty="0" err="1"/>
              <a:t>Adibatic</a:t>
            </a:r>
            <a:r>
              <a:rPr lang="en-US" altLang="nb-NO" sz="3200" dirty="0"/>
              <a:t> rise </a:t>
            </a:r>
            <a:r>
              <a:rPr lang="en-US" altLang="nb-NO" sz="3200" dirty="0">
                <a:latin typeface="Symbol" panose="05050102010706020507" pitchFamily="18" charset="2"/>
              </a:rPr>
              <a:t>®</a:t>
            </a:r>
            <a:r>
              <a:rPr lang="en-US" altLang="nb-NO" sz="3200" dirty="0"/>
              <a:t> decompression melting</a:t>
            </a:r>
          </a:p>
          <a:p>
            <a:r>
              <a:rPr lang="en-US" altLang="nb-NO" dirty="0" smtClean="0">
                <a:solidFill>
                  <a:srgbClr val="FF0000"/>
                </a:solidFill>
                <a:effectLst/>
              </a:rPr>
              <a:t>Hot spots</a:t>
            </a:r>
            <a:r>
              <a:rPr lang="en-US" altLang="nb-NO" dirty="0" smtClean="0">
                <a:solidFill>
                  <a:schemeClr val="bg2"/>
                </a:solidFill>
                <a:effectLst/>
              </a:rPr>
              <a:t> </a:t>
            </a:r>
            <a:r>
              <a:rPr lang="en-US" altLang="nb-NO" sz="2000" dirty="0">
                <a:latin typeface="Symbol" panose="05050102010706020507" pitchFamily="18" charset="2"/>
              </a:rPr>
              <a:t>®</a:t>
            </a:r>
            <a:r>
              <a:rPr lang="en-US" altLang="nb-NO" dirty="0" smtClean="0">
                <a:effectLst/>
              </a:rPr>
              <a:t> localized plumes of melt</a:t>
            </a:r>
          </a:p>
          <a:p>
            <a:r>
              <a:rPr lang="en-US" altLang="nb-NO" dirty="0" smtClean="0">
                <a:solidFill>
                  <a:srgbClr val="FF0000"/>
                </a:solidFill>
                <a:effectLst/>
              </a:rPr>
              <a:t>Fluid fluxing</a:t>
            </a:r>
            <a:r>
              <a:rPr lang="en-US" altLang="nb-NO" dirty="0" smtClean="0">
                <a:solidFill>
                  <a:schemeClr val="bg2"/>
                </a:solidFill>
                <a:effectLst/>
              </a:rPr>
              <a:t> </a:t>
            </a:r>
            <a:r>
              <a:rPr lang="en-US" altLang="nb-NO" dirty="0" smtClean="0">
                <a:effectLst/>
              </a:rPr>
              <a:t>may give LVL</a:t>
            </a:r>
          </a:p>
          <a:p>
            <a:pPr lvl="1"/>
            <a:r>
              <a:rPr lang="en-US" altLang="nb-NO" sz="3200" dirty="0"/>
              <a:t>Also important in subduction zones and other settings</a:t>
            </a:r>
          </a:p>
        </p:txBody>
      </p:sp>
    </p:spTree>
    <p:extLst>
      <p:ext uri="{BB962C8B-B14F-4D97-AF65-F5344CB8AC3E}">
        <p14:creationId xmlns:p14="http://schemas.microsoft.com/office/powerpoint/2010/main" val="23224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normAutofit/>
          </a:bodyPr>
          <a:lstStyle/>
          <a:p>
            <a:r>
              <a:rPr lang="nb-NO" dirty="0" smtClean="0"/>
              <a:t>Is </a:t>
            </a:r>
            <a:r>
              <a:rPr lang="nb-NO" dirty="0" smtClean="0"/>
              <a:t>melting </a:t>
            </a:r>
            <a:r>
              <a:rPr lang="nb-NO" dirty="0" err="1" smtClean="0"/>
              <a:t>of</a:t>
            </a:r>
            <a:r>
              <a:rPr lang="nb-NO" dirty="0" smtClean="0"/>
              <a:t> mantle </a:t>
            </a:r>
            <a:r>
              <a:rPr lang="nb-NO" dirty="0" err="1" smtClean="0"/>
              <a:t>enough</a:t>
            </a:r>
            <a:r>
              <a:rPr lang="nb-NO" dirty="0" smtClean="0"/>
              <a:t> to </a:t>
            </a:r>
            <a:r>
              <a:rPr lang="nb-NO" dirty="0" err="1" smtClean="0"/>
              <a:t>produce</a:t>
            </a:r>
            <a:r>
              <a:rPr lang="nb-NO" dirty="0" smtClean="0"/>
              <a:t> </a:t>
            </a:r>
            <a:r>
              <a:rPr lang="nb-NO" dirty="0" err="1" smtClean="0"/>
              <a:t>Alkaline</a:t>
            </a:r>
            <a:r>
              <a:rPr lang="nb-NO" dirty="0" smtClean="0"/>
              <a:t> and </a:t>
            </a:r>
            <a:r>
              <a:rPr lang="nb-NO" dirty="0" err="1" smtClean="0"/>
              <a:t>Tholiitic</a:t>
            </a:r>
            <a:r>
              <a:rPr lang="nb-NO" dirty="0" smtClean="0"/>
              <a:t> </a:t>
            </a:r>
            <a:r>
              <a:rPr lang="nb-NO" dirty="0" err="1" smtClean="0"/>
              <a:t>basaltic</a:t>
            </a:r>
            <a:r>
              <a:rPr lang="nb-NO" dirty="0" smtClean="0"/>
              <a:t> magma? </a:t>
            </a:r>
            <a:endParaRPr lang="nb-NO" dirty="0"/>
          </a:p>
        </p:txBody>
      </p:sp>
    </p:spTree>
    <p:extLst>
      <p:ext uri="{BB962C8B-B14F-4D97-AF65-F5344CB8AC3E}">
        <p14:creationId xmlns:p14="http://schemas.microsoft.com/office/powerpoint/2010/main" val="59353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36826" y="111125"/>
            <a:ext cx="7902575" cy="2209800"/>
          </a:xfrm>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Generation of </a:t>
            </a:r>
            <a:r>
              <a:rPr lang="en-US" altLang="nb-NO" dirty="0" smtClean="0">
                <a:solidFill>
                  <a:srgbClr val="FF0000"/>
                </a:solidFill>
                <a:effectLst/>
              </a:rPr>
              <a:t>tholeiitic</a:t>
            </a:r>
            <a:r>
              <a:rPr lang="en-US" altLang="nb-NO" dirty="0" smtClean="0">
                <a:solidFill>
                  <a:schemeClr val="bg2"/>
                </a:solidFill>
                <a:effectLst/>
              </a:rPr>
              <a:t> </a:t>
            </a:r>
            <a:r>
              <a:rPr lang="en-US" altLang="nb-NO" dirty="0" smtClean="0">
                <a:effectLst/>
              </a:rPr>
              <a:t>and</a:t>
            </a:r>
            <a:r>
              <a:rPr lang="en-US" altLang="nb-NO" dirty="0" smtClean="0">
                <a:solidFill>
                  <a:schemeClr val="bg2"/>
                </a:solidFill>
                <a:effectLst/>
              </a:rPr>
              <a:t> </a:t>
            </a:r>
            <a:r>
              <a:rPr lang="en-US" altLang="nb-NO" dirty="0" smtClean="0">
                <a:solidFill>
                  <a:srgbClr val="FF0000"/>
                </a:solidFill>
                <a:effectLst/>
              </a:rPr>
              <a:t>alkaline</a:t>
            </a:r>
            <a:r>
              <a:rPr lang="en-US" altLang="nb-NO" dirty="0" smtClean="0">
                <a:solidFill>
                  <a:schemeClr val="bg2"/>
                </a:solidFill>
                <a:effectLst/>
              </a:rPr>
              <a:t> </a:t>
            </a:r>
            <a:r>
              <a:rPr lang="en-US" altLang="nb-NO" dirty="0" smtClean="0">
                <a:effectLst/>
              </a:rPr>
              <a:t>basalts from a </a:t>
            </a:r>
            <a:r>
              <a:rPr lang="en-US" altLang="nb-NO" i="1" dirty="0" smtClean="0">
                <a:solidFill>
                  <a:srgbClr val="FF0000"/>
                </a:solidFill>
                <a:effectLst/>
              </a:rPr>
              <a:t>chemically</a:t>
            </a:r>
            <a:r>
              <a:rPr lang="en-US" altLang="nb-NO" dirty="0" smtClean="0">
                <a:solidFill>
                  <a:srgbClr val="FF0000"/>
                </a:solidFill>
                <a:effectLst/>
              </a:rPr>
              <a:t> uniform</a:t>
            </a:r>
            <a:r>
              <a:rPr lang="en-US" altLang="nb-NO" dirty="0" smtClean="0">
                <a:solidFill>
                  <a:schemeClr val="bg2"/>
                </a:solidFill>
                <a:effectLst/>
              </a:rPr>
              <a:t> </a:t>
            </a:r>
            <a:r>
              <a:rPr lang="en-US" altLang="nb-NO" dirty="0" smtClean="0">
                <a:effectLst/>
              </a:rPr>
              <a:t>mantle</a:t>
            </a:r>
          </a:p>
        </p:txBody>
      </p:sp>
      <p:sp>
        <p:nvSpPr>
          <p:cNvPr id="15363" name="Rectangle 3"/>
          <p:cNvSpPr>
            <a:spLocks noGrp="1" noChangeArrowheads="1"/>
          </p:cNvSpPr>
          <p:nvPr>
            <p:ph type="body" idx="1"/>
          </p:nvPr>
        </p:nvSpPr>
        <p:spPr>
          <a:xfrm>
            <a:off x="1892300" y="2443164"/>
            <a:ext cx="7772400" cy="3559175"/>
          </a:xfrm>
          <a:noFill/>
          <a:extLst>
            <a:ext uri="{909E8E84-426E-40DD-AFC4-6F175D3DCCD1}">
              <a14:hiddenFill xmlns:a14="http://schemas.microsoft.com/office/drawing/2010/main">
                <a:solidFill>
                  <a:srgbClr val="FFFFFF"/>
                </a:solidFill>
              </a14:hiddenFill>
            </a:ext>
          </a:extLst>
        </p:spPr>
        <p:txBody>
          <a:bodyPr/>
          <a:lstStyle/>
          <a:p>
            <a:pPr>
              <a:buFont typeface="Monotype Sorts" pitchFamily="2" charset="2"/>
              <a:buNone/>
            </a:pPr>
            <a:r>
              <a:rPr lang="en-US" altLang="nb-NO" dirty="0" smtClean="0">
                <a:effectLst/>
              </a:rPr>
              <a:t>Variables (other than X)</a:t>
            </a:r>
          </a:p>
          <a:p>
            <a:pPr lvl="1"/>
            <a:r>
              <a:rPr lang="en-US" altLang="nb-NO" sz="3200" dirty="0">
                <a:solidFill>
                  <a:srgbClr val="FF0000"/>
                </a:solidFill>
              </a:rPr>
              <a:t>Temperature</a:t>
            </a:r>
          </a:p>
          <a:p>
            <a:pPr lvl="1"/>
            <a:r>
              <a:rPr lang="en-US" altLang="nb-NO" sz="3200" dirty="0">
                <a:solidFill>
                  <a:srgbClr val="FF0000"/>
                </a:solidFill>
              </a:rPr>
              <a:t>Pressure</a:t>
            </a:r>
          </a:p>
        </p:txBody>
      </p:sp>
      <p:sp>
        <p:nvSpPr>
          <p:cNvPr id="15364" name="Line 4"/>
          <p:cNvSpPr>
            <a:spLocks noChangeShapeType="1"/>
          </p:cNvSpPr>
          <p:nvPr/>
        </p:nvSpPr>
        <p:spPr bwMode="auto">
          <a:xfrm>
            <a:off x="3278188" y="2241550"/>
            <a:ext cx="2582862" cy="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pic>
        <p:nvPicPr>
          <p:cNvPr id="15365" name="Picture 122" descr="Fig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2343150"/>
            <a:ext cx="4424362"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23"/>
          <p:cNvSpPr>
            <a:spLocks noChangeArrowheads="1"/>
          </p:cNvSpPr>
          <p:nvPr/>
        </p:nvSpPr>
        <p:spPr bwMode="auto">
          <a:xfrm>
            <a:off x="1881189" y="5313363"/>
            <a:ext cx="4167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10.2</a:t>
            </a:r>
            <a:r>
              <a:rPr lang="en-US" altLang="nb-NO" sz="1200">
                <a:solidFill>
                  <a:schemeClr val="bg2"/>
                </a:solidFill>
                <a:latin typeface="Arial" panose="020B0604020202020204" pitchFamily="34" charset="0"/>
              </a:rPr>
              <a:t>  Phase diagram of aluminous lherzolite with melting interval (gray), sub-solidus reactions, and geothermal gradient. After </a:t>
            </a:r>
            <a:r>
              <a:rPr lang="en-US" altLang="nb-NO" sz="1200">
                <a:solidFill>
                  <a:schemeClr val="bg2"/>
                </a:solidFill>
                <a:latin typeface="Arial" panose="020B0604020202020204" pitchFamily="34" charset="0"/>
                <a:cs typeface="Times New Roman" panose="02020603050405020304" pitchFamily="18" charset="0"/>
              </a:rPr>
              <a:t>Wyllie, P. J. (1981). Geol. Rundsch. 70, 128-153.</a:t>
            </a:r>
            <a:r>
              <a:rPr lang="en-US" altLang="nb-NO" sz="1200">
                <a:solidFill>
                  <a:schemeClr val="bg2"/>
                </a:solidFill>
                <a:latin typeface="Arial" panose="020B0604020202020204" pitchFamily="34" charset="0"/>
              </a:rPr>
              <a:t> </a:t>
            </a:r>
          </a:p>
        </p:txBody>
      </p:sp>
    </p:spTree>
    <p:extLst>
      <p:ext uri="{BB962C8B-B14F-4D97-AF65-F5344CB8AC3E}">
        <p14:creationId xmlns:p14="http://schemas.microsoft.com/office/powerpoint/2010/main" val="3906458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Pressure effects:</a:t>
            </a:r>
          </a:p>
        </p:txBody>
      </p:sp>
      <p:sp>
        <p:nvSpPr>
          <p:cNvPr id="16387" name="Rectangle 49"/>
          <p:cNvSpPr>
            <a:spLocks noChangeArrowheads="1"/>
          </p:cNvSpPr>
          <p:nvPr/>
        </p:nvSpPr>
        <p:spPr bwMode="auto">
          <a:xfrm>
            <a:off x="1746250" y="3998914"/>
            <a:ext cx="28844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10.8 </a:t>
            </a:r>
            <a:r>
              <a:rPr lang="en-US" altLang="nb-NO" sz="1200">
                <a:solidFill>
                  <a:schemeClr val="bg2"/>
                </a:solidFill>
                <a:latin typeface="Arial" panose="020B0604020202020204" pitchFamily="34" charset="0"/>
              </a:rPr>
              <a:t>Change in the eutectic (first melt) composition with increasing pressure from 1 to 3 GPa projected onto the base of the basalt tetrahedron. </a:t>
            </a:r>
            <a:r>
              <a:rPr lang="en-US" altLang="nb-NO" sz="1200">
                <a:solidFill>
                  <a:schemeClr val="bg2"/>
                </a:solidFill>
                <a:latin typeface="Arial" panose="020B0604020202020204" pitchFamily="34" charset="0"/>
                <a:cs typeface="Arial" panose="020B0604020202020204" pitchFamily="34" charset="0"/>
              </a:rPr>
              <a:t>After Kushiro (1968), </a:t>
            </a:r>
            <a:r>
              <a:rPr lang="en-US" altLang="nb-NO" sz="1200">
                <a:solidFill>
                  <a:schemeClr val="bg2"/>
                </a:solidFill>
                <a:latin typeface="Arial" panose="020B0604020202020204" pitchFamily="34" charset="0"/>
                <a:cs typeface="Times New Roman" panose="02020603050405020304" pitchFamily="18" charset="0"/>
              </a:rPr>
              <a:t>J. Geophys. Res., 73, 619-634.</a:t>
            </a:r>
            <a:r>
              <a:rPr lang="en-US" altLang="nb-NO" sz="1200">
                <a:solidFill>
                  <a:schemeClr val="bg2"/>
                </a:solidFill>
                <a:latin typeface="Arial" panose="020B0604020202020204" pitchFamily="34" charset="0"/>
                <a:cs typeface="Arial" panose="020B0604020202020204" pitchFamily="34" charset="0"/>
              </a:rPr>
              <a:t> </a:t>
            </a:r>
          </a:p>
        </p:txBody>
      </p:sp>
      <p:pic>
        <p:nvPicPr>
          <p:cNvPr id="16388" name="Picture 60" descr="Fig 1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24388" y="1654176"/>
            <a:ext cx="6043612" cy="5203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82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52625" y="49214"/>
            <a:ext cx="9377984" cy="661987"/>
          </a:xfrm>
          <a:noFill/>
          <a:extLst>
            <a:ext uri="{909E8E84-426E-40DD-AFC4-6F175D3DCCD1}">
              <a14:hiddenFill xmlns:a14="http://schemas.microsoft.com/office/drawing/2010/main">
                <a:solidFill>
                  <a:srgbClr val="FFFFFF"/>
                </a:solidFill>
              </a14:hiddenFill>
            </a:ext>
          </a:extLst>
        </p:spPr>
        <p:txBody>
          <a:bodyPr>
            <a:noAutofit/>
          </a:bodyPr>
          <a:lstStyle/>
          <a:p>
            <a:r>
              <a:rPr lang="en-US" altLang="nb-NO" sz="2800" dirty="0"/>
              <a:t>Liquids and residuum of melted </a:t>
            </a:r>
            <a:r>
              <a:rPr lang="en-US" altLang="nb-NO" sz="2800" dirty="0" smtClean="0"/>
              <a:t>mantle (experimental)</a:t>
            </a:r>
            <a:endParaRPr lang="en-US" altLang="nb-NO" sz="2800" dirty="0"/>
          </a:p>
        </p:txBody>
      </p:sp>
      <p:sp>
        <p:nvSpPr>
          <p:cNvPr id="17411" name="Rectangle 119"/>
          <p:cNvSpPr>
            <a:spLocks noChangeArrowheads="1"/>
          </p:cNvSpPr>
          <p:nvPr/>
        </p:nvSpPr>
        <p:spPr bwMode="auto">
          <a:xfrm>
            <a:off x="1524000" y="6521451"/>
            <a:ext cx="5786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10.9</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Arial" panose="020B0604020202020204" pitchFamily="34" charset="0"/>
              </a:rPr>
              <a:t>After Green and Ringwood (1967).</a:t>
            </a:r>
            <a:r>
              <a:rPr lang="en-US" altLang="nb-NO" sz="1200">
                <a:solidFill>
                  <a:schemeClr val="bg2"/>
                </a:solidFill>
                <a:latin typeface="Arial" panose="020B0604020202020204" pitchFamily="34" charset="0"/>
              </a:rPr>
              <a:t> </a:t>
            </a:r>
            <a:r>
              <a:rPr lang="en-US" altLang="nb-NO" sz="1200" i="1">
                <a:solidFill>
                  <a:schemeClr val="bg2"/>
                </a:solidFill>
                <a:latin typeface="Arial" panose="020B0604020202020204" pitchFamily="34" charset="0"/>
                <a:cs typeface="Times New Roman" panose="02020603050405020304" pitchFamily="18" charset="0"/>
              </a:rPr>
              <a:t>Earth Planet. Sci. Lett.</a:t>
            </a:r>
            <a:r>
              <a:rPr lang="en-US" altLang="nb-NO" sz="1200">
                <a:solidFill>
                  <a:schemeClr val="bg2"/>
                </a:solidFill>
                <a:latin typeface="Arial" panose="020B0604020202020204" pitchFamily="34" charset="0"/>
                <a:cs typeface="Times New Roman" panose="02020603050405020304" pitchFamily="18" charset="0"/>
              </a:rPr>
              <a:t> 2, 151-160.</a:t>
            </a:r>
            <a:r>
              <a:rPr lang="en-US" altLang="nb-NO" sz="1200">
                <a:solidFill>
                  <a:schemeClr val="bg2"/>
                </a:solidFill>
                <a:latin typeface="Arial" panose="020B0604020202020204" pitchFamily="34" charset="0"/>
              </a:rPr>
              <a:t> </a:t>
            </a:r>
          </a:p>
        </p:txBody>
      </p:sp>
      <p:pic>
        <p:nvPicPr>
          <p:cNvPr id="17412" name="Picture 121" descr="Fig 10-9"/>
          <p:cNvPicPr>
            <a:picLocks noChangeAspect="1" noChangeArrowheads="1"/>
          </p:cNvPicPr>
          <p:nvPr/>
        </p:nvPicPr>
        <p:blipFill>
          <a:blip r:embed="rId3">
            <a:extLst>
              <a:ext uri="{28A0092B-C50C-407E-A947-70E740481C1C}">
                <a14:useLocalDpi xmlns:a14="http://schemas.microsoft.com/office/drawing/2010/main" val="0"/>
              </a:ext>
            </a:extLst>
          </a:blip>
          <a:srcRect l="488" t="246" r="807" b="957"/>
          <a:stretch>
            <a:fillRect/>
          </a:stretch>
        </p:blipFill>
        <p:spPr bwMode="auto">
          <a:xfrm>
            <a:off x="1966913" y="708025"/>
            <a:ext cx="84582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176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90750" y="252413"/>
            <a:ext cx="7772400" cy="1143000"/>
          </a:xfrm>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Initial Conclusions:</a:t>
            </a:r>
          </a:p>
        </p:txBody>
      </p:sp>
      <p:sp>
        <p:nvSpPr>
          <p:cNvPr id="18435" name="Rectangle 3"/>
          <p:cNvSpPr>
            <a:spLocks noGrp="1" noChangeArrowheads="1"/>
          </p:cNvSpPr>
          <p:nvPr>
            <p:ph type="body" idx="1"/>
          </p:nvPr>
        </p:nvSpPr>
        <p:spPr>
          <a:xfrm>
            <a:off x="1755776" y="1539875"/>
            <a:ext cx="8818563" cy="4770438"/>
          </a:xfrm>
          <a:noFill/>
          <a:extLst>
            <a:ext uri="{909E8E84-426E-40DD-AFC4-6F175D3DCCD1}">
              <a14:hiddenFill xmlns:a14="http://schemas.microsoft.com/office/drawing/2010/main">
                <a:solidFill>
                  <a:srgbClr val="FFFFFF"/>
                </a:solidFill>
              </a14:hiddenFill>
            </a:ext>
          </a:extLst>
        </p:spPr>
        <p:txBody>
          <a:bodyPr/>
          <a:lstStyle/>
          <a:p>
            <a:r>
              <a:rPr lang="en-US" altLang="nb-NO" dirty="0" err="1" smtClean="0">
                <a:effectLst/>
              </a:rPr>
              <a:t>Tholeiites</a:t>
            </a:r>
            <a:r>
              <a:rPr lang="en-US" altLang="nb-NO" dirty="0" smtClean="0">
                <a:effectLst/>
              </a:rPr>
              <a:t> favored by </a:t>
            </a:r>
            <a:r>
              <a:rPr lang="en-US" altLang="nb-NO" dirty="0" smtClean="0">
                <a:solidFill>
                  <a:srgbClr val="FF0000"/>
                </a:solidFill>
                <a:effectLst/>
              </a:rPr>
              <a:t>shallower melting</a:t>
            </a:r>
          </a:p>
          <a:p>
            <a:pPr lvl="1"/>
            <a:r>
              <a:rPr lang="en-US" altLang="nb-NO" sz="3200" dirty="0"/>
              <a:t>25% melting at </a:t>
            </a:r>
            <a:r>
              <a:rPr lang="en-US" altLang="nb-NO" dirty="0"/>
              <a:t>&lt;</a:t>
            </a:r>
            <a:r>
              <a:rPr lang="en-US" altLang="nb-NO" sz="3200" dirty="0"/>
              <a:t>30 km </a:t>
            </a:r>
            <a:r>
              <a:rPr lang="en-US" altLang="nb-NO" dirty="0">
                <a:latin typeface="Symbol" panose="05050102010706020507" pitchFamily="18" charset="2"/>
              </a:rPr>
              <a:t>®</a:t>
            </a:r>
            <a:r>
              <a:rPr lang="en-US" altLang="nb-NO" sz="3200" dirty="0"/>
              <a:t> </a:t>
            </a:r>
            <a:r>
              <a:rPr lang="en-US" altLang="nb-NO" sz="3200" dirty="0" err="1"/>
              <a:t>tholeiite</a:t>
            </a:r>
            <a:endParaRPr lang="en-US" altLang="nb-NO" sz="3200" dirty="0"/>
          </a:p>
          <a:p>
            <a:pPr lvl="1"/>
            <a:r>
              <a:rPr lang="en-US" altLang="nb-NO" sz="3200" dirty="0"/>
              <a:t>25% melting at 60 km </a:t>
            </a:r>
            <a:r>
              <a:rPr lang="en-US" altLang="nb-NO" dirty="0">
                <a:latin typeface="Symbol" panose="05050102010706020507" pitchFamily="18" charset="2"/>
              </a:rPr>
              <a:t>®</a:t>
            </a:r>
            <a:r>
              <a:rPr lang="en-US" altLang="nb-NO" sz="3200" dirty="0"/>
              <a:t> olivine basalt</a:t>
            </a:r>
          </a:p>
          <a:p>
            <a:r>
              <a:rPr lang="en-US" altLang="nb-NO" dirty="0" err="1" smtClean="0">
                <a:effectLst/>
              </a:rPr>
              <a:t>Tholeiites</a:t>
            </a:r>
            <a:r>
              <a:rPr lang="en-US" altLang="nb-NO" dirty="0" smtClean="0">
                <a:effectLst/>
              </a:rPr>
              <a:t> favored by </a:t>
            </a:r>
            <a:r>
              <a:rPr lang="en-US" altLang="nb-NO" dirty="0" smtClean="0">
                <a:solidFill>
                  <a:srgbClr val="FF0000"/>
                </a:solidFill>
                <a:effectLst/>
              </a:rPr>
              <a:t>greater % partial melting (F)</a:t>
            </a:r>
          </a:p>
          <a:p>
            <a:pPr lvl="1"/>
            <a:r>
              <a:rPr lang="en-US" altLang="nb-NO" sz="3200" dirty="0"/>
              <a:t>20 % melting at 60 km </a:t>
            </a:r>
            <a:r>
              <a:rPr lang="en-US" altLang="nb-NO" dirty="0">
                <a:latin typeface="Symbol" panose="05050102010706020507" pitchFamily="18" charset="2"/>
              </a:rPr>
              <a:t>®</a:t>
            </a:r>
            <a:r>
              <a:rPr lang="en-US" altLang="nb-NO" sz="3200" dirty="0"/>
              <a:t> alkaline basalt</a:t>
            </a:r>
          </a:p>
          <a:p>
            <a:pPr lvl="2"/>
            <a:r>
              <a:rPr lang="en-US" altLang="nb-NO" sz="2800" dirty="0"/>
              <a:t>incompatibles (alkalis) </a:t>
            </a:r>
            <a:r>
              <a:rPr lang="en-US" altLang="nb-NO" dirty="0" smtClean="0">
                <a:effectLst/>
                <a:latin typeface="Symbol" panose="05050102010706020507" pitchFamily="18" charset="2"/>
              </a:rPr>
              <a:t>®</a:t>
            </a:r>
            <a:r>
              <a:rPr lang="en-US" altLang="nb-NO" sz="2800" dirty="0"/>
              <a:t> initial melts</a:t>
            </a:r>
          </a:p>
          <a:p>
            <a:pPr lvl="1"/>
            <a:r>
              <a:rPr lang="en-US" altLang="nb-NO" sz="3200" dirty="0"/>
              <a:t>30 % melting at 60 km </a:t>
            </a:r>
            <a:r>
              <a:rPr lang="en-US" altLang="nb-NO" dirty="0">
                <a:latin typeface="Symbol" panose="05050102010706020507" pitchFamily="18" charset="2"/>
              </a:rPr>
              <a:t>®</a:t>
            </a:r>
            <a:r>
              <a:rPr lang="en-US" altLang="nb-NO" sz="3200" dirty="0"/>
              <a:t> </a:t>
            </a:r>
            <a:r>
              <a:rPr lang="en-US" altLang="nb-NO" sz="3200" dirty="0" err="1"/>
              <a:t>tholeiite</a:t>
            </a:r>
            <a:endParaRPr lang="en-US" altLang="nb-NO" sz="3200" dirty="0"/>
          </a:p>
        </p:txBody>
      </p:sp>
    </p:spTree>
    <p:extLst>
      <p:ext uri="{BB962C8B-B14F-4D97-AF65-F5344CB8AC3E}">
        <p14:creationId xmlns:p14="http://schemas.microsoft.com/office/powerpoint/2010/main" val="740287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22475" y="120650"/>
            <a:ext cx="77724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nb-NO" dirty="0"/>
              <a:t>Crystal Fractionation of magmas as they rise</a:t>
            </a:r>
          </a:p>
        </p:txBody>
      </p:sp>
      <p:sp>
        <p:nvSpPr>
          <p:cNvPr id="19460" name="Rectangle 182"/>
          <p:cNvSpPr>
            <a:spLocks noChangeArrowheads="1"/>
          </p:cNvSpPr>
          <p:nvPr/>
        </p:nvSpPr>
        <p:spPr bwMode="auto">
          <a:xfrm>
            <a:off x="1524001" y="5808663"/>
            <a:ext cx="4043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10.10</a:t>
            </a:r>
            <a:r>
              <a:rPr lang="en-US" altLang="nb-NO" sz="1200">
                <a:solidFill>
                  <a:schemeClr val="bg2"/>
                </a:solidFill>
                <a:latin typeface="Arial" panose="020B0604020202020204" pitchFamily="34" charset="0"/>
              </a:rPr>
              <a:t> Schematic representation of the fractional crystallization scheme of Green and Ringwood (1967) and Green (1969). </a:t>
            </a:r>
            <a:r>
              <a:rPr lang="en-US" altLang="nb-NO" sz="1200">
                <a:solidFill>
                  <a:schemeClr val="bg2"/>
                </a:solidFill>
                <a:latin typeface="Arial" panose="020B0604020202020204" pitchFamily="34" charset="0"/>
                <a:cs typeface="Arial" panose="020B0604020202020204" pitchFamily="34" charset="0"/>
              </a:rPr>
              <a:t>After Wyllie (1971).</a:t>
            </a:r>
            <a:r>
              <a:rPr lang="en-US" altLang="nb-NO" sz="1200">
                <a:solidFill>
                  <a:schemeClr val="bg2"/>
                </a:solidFill>
                <a:latin typeface="Arial" panose="020B0604020202020204" pitchFamily="34" charset="0"/>
              </a:rPr>
              <a:t> </a:t>
            </a:r>
            <a:r>
              <a:rPr lang="en-US" altLang="nb-NO" sz="1200" i="1">
                <a:solidFill>
                  <a:schemeClr val="bg2"/>
                </a:solidFill>
                <a:latin typeface="Arial" panose="020B0604020202020204" pitchFamily="34" charset="0"/>
                <a:cs typeface="Times New Roman" panose="02020603050405020304" pitchFamily="18" charset="0"/>
              </a:rPr>
              <a:t>The Dynamic Earth: Textbook in Geosciences</a:t>
            </a:r>
            <a:r>
              <a:rPr lang="en-US" altLang="nb-NO" sz="1200">
                <a:solidFill>
                  <a:schemeClr val="bg2"/>
                </a:solidFill>
                <a:latin typeface="Arial" panose="020B0604020202020204" pitchFamily="34" charset="0"/>
                <a:cs typeface="Times New Roman" panose="02020603050405020304" pitchFamily="18" charset="0"/>
              </a:rPr>
              <a:t>. John Wiley &amp; Sons.</a:t>
            </a:r>
            <a:r>
              <a:rPr lang="en-US" altLang="nb-NO" sz="1200">
                <a:solidFill>
                  <a:schemeClr val="bg2"/>
                </a:solidFill>
                <a:latin typeface="Arial" panose="020B0604020202020204" pitchFamily="34" charset="0"/>
              </a:rPr>
              <a:t> </a:t>
            </a:r>
          </a:p>
        </p:txBody>
      </p:sp>
      <p:pic>
        <p:nvPicPr>
          <p:cNvPr id="19461" name="Picture 187" descr="Fig 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64" y="768350"/>
            <a:ext cx="5138737"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490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9"/>
          <p:cNvSpPr>
            <a:spLocks noChangeArrowheads="1"/>
          </p:cNvSpPr>
          <p:nvPr/>
        </p:nvSpPr>
        <p:spPr bwMode="auto">
          <a:xfrm>
            <a:off x="1524000" y="6521451"/>
            <a:ext cx="2573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10.11</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Arial" panose="020B0604020202020204" pitchFamily="34" charset="0"/>
              </a:rPr>
              <a:t>After Kushiro (2001).</a:t>
            </a:r>
            <a:r>
              <a:rPr lang="en-US" altLang="nb-NO" sz="1200">
                <a:solidFill>
                  <a:schemeClr val="bg2"/>
                </a:solidFill>
                <a:latin typeface="Arial" panose="020B0604020202020204" pitchFamily="34" charset="0"/>
              </a:rPr>
              <a:t> </a:t>
            </a:r>
          </a:p>
        </p:txBody>
      </p:sp>
      <p:pic>
        <p:nvPicPr>
          <p:cNvPr id="20483" name="Picture 4" descr="Fig10-11New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935039"/>
            <a:ext cx="657066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a:xfrm>
            <a:off x="2030413" y="134939"/>
            <a:ext cx="7772400" cy="661987"/>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nb-NO" sz="2000" dirty="0"/>
              <a:t>Other, more recent experiments on melting of fertile (initially garnet-bearing) </a:t>
            </a:r>
            <a:r>
              <a:rPr lang="en-US" altLang="nb-NO" sz="2000" dirty="0" err="1"/>
              <a:t>lherzolite</a:t>
            </a:r>
            <a:r>
              <a:rPr lang="en-US" altLang="nb-NO" sz="2000" dirty="0"/>
              <a:t> confirm that alkaline basalts are favored by high P and low F</a:t>
            </a:r>
          </a:p>
        </p:txBody>
      </p:sp>
    </p:spTree>
    <p:extLst>
      <p:ext uri="{BB962C8B-B14F-4D97-AF65-F5344CB8AC3E}">
        <p14:creationId xmlns:p14="http://schemas.microsoft.com/office/powerpoint/2010/main" val="4108626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84701" y="74613"/>
            <a:ext cx="3071813" cy="996950"/>
          </a:xfrm>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Summary</a:t>
            </a:r>
          </a:p>
        </p:txBody>
      </p:sp>
      <p:sp>
        <p:nvSpPr>
          <p:cNvPr id="28675" name="Rectangle 3"/>
          <p:cNvSpPr>
            <a:spLocks noGrp="1" noChangeArrowheads="1"/>
          </p:cNvSpPr>
          <p:nvPr>
            <p:ph type="body" idx="1"/>
          </p:nvPr>
        </p:nvSpPr>
        <p:spPr>
          <a:xfrm>
            <a:off x="2286001" y="1017588"/>
            <a:ext cx="7802563" cy="4400550"/>
          </a:xfrm>
          <a:noFill/>
          <a:extLst>
            <a:ext uri="{909E8E84-426E-40DD-AFC4-6F175D3DCCD1}">
              <a14:hiddenFill xmlns:a14="http://schemas.microsoft.com/office/drawing/2010/main">
                <a:solidFill>
                  <a:srgbClr val="FFFFFF"/>
                </a:solidFill>
              </a14:hiddenFill>
            </a:ext>
          </a:extLst>
        </p:spPr>
        <p:txBody>
          <a:bodyPr/>
          <a:lstStyle/>
          <a:p>
            <a:r>
              <a:rPr lang="en-US" altLang="nb-NO" dirty="0" smtClean="0">
                <a:effectLst/>
              </a:rPr>
              <a:t>A chemically homogeneous mantle can yield a variety of basalt types</a:t>
            </a:r>
          </a:p>
          <a:p>
            <a:r>
              <a:rPr lang="en-US" altLang="nb-NO" dirty="0" smtClean="0">
                <a:effectLst/>
              </a:rPr>
              <a:t>Alkaline basalts are favored over </a:t>
            </a:r>
            <a:r>
              <a:rPr lang="en-US" altLang="nb-NO" dirty="0" err="1" smtClean="0">
                <a:effectLst/>
              </a:rPr>
              <a:t>tholeiites</a:t>
            </a:r>
            <a:r>
              <a:rPr lang="en-US" altLang="nb-NO" dirty="0" smtClean="0">
                <a:effectLst/>
              </a:rPr>
              <a:t> by deeper melting and by low % PM</a:t>
            </a:r>
          </a:p>
          <a:p>
            <a:r>
              <a:rPr lang="en-US" altLang="nb-NO" dirty="0" smtClean="0">
                <a:effectLst/>
              </a:rPr>
              <a:t>Fractionation at moderate to high depths can also create alkaline basalts from </a:t>
            </a:r>
            <a:r>
              <a:rPr lang="en-US" altLang="nb-NO" dirty="0" err="1" smtClean="0">
                <a:effectLst/>
              </a:rPr>
              <a:t>tholeiites</a:t>
            </a:r>
            <a:endParaRPr lang="en-US" altLang="nb-NO" dirty="0" smtClean="0">
              <a:effectLst/>
            </a:endParaRPr>
          </a:p>
        </p:txBody>
      </p:sp>
      <p:sp>
        <p:nvSpPr>
          <p:cNvPr id="2" name="TextBox 1"/>
          <p:cNvSpPr txBox="1"/>
          <p:nvPr/>
        </p:nvSpPr>
        <p:spPr>
          <a:xfrm>
            <a:off x="2286001" y="4740965"/>
            <a:ext cx="7478329" cy="461665"/>
          </a:xfrm>
          <a:prstGeom prst="rect">
            <a:avLst/>
          </a:prstGeom>
          <a:noFill/>
        </p:spPr>
        <p:txBody>
          <a:bodyPr wrap="none" rtlCol="0">
            <a:spAutoFit/>
          </a:bodyPr>
          <a:lstStyle/>
          <a:p>
            <a:r>
              <a:rPr lang="nb-NO" sz="2400" dirty="0" err="1" smtClean="0"/>
              <a:t>Why</a:t>
            </a:r>
            <a:r>
              <a:rPr lang="nb-NO" sz="2400" dirty="0" smtClean="0"/>
              <a:t> </a:t>
            </a:r>
            <a:r>
              <a:rPr lang="nb-NO" sz="2400" dirty="0" err="1" smtClean="0"/>
              <a:t>alkaline</a:t>
            </a:r>
            <a:r>
              <a:rPr lang="nb-NO" sz="2400" dirty="0" smtClean="0"/>
              <a:t> magma </a:t>
            </a:r>
            <a:r>
              <a:rPr lang="nb-NO" sz="2400" dirty="0" err="1" smtClean="0"/>
              <a:t>can</a:t>
            </a:r>
            <a:r>
              <a:rPr lang="nb-NO" sz="2400" dirty="0" smtClean="0"/>
              <a:t> be </a:t>
            </a:r>
            <a:r>
              <a:rPr lang="nb-NO" sz="2400" dirty="0" err="1" smtClean="0"/>
              <a:t>produced</a:t>
            </a:r>
            <a:r>
              <a:rPr lang="nb-NO" sz="2400" dirty="0" smtClean="0"/>
              <a:t> at </a:t>
            </a:r>
            <a:r>
              <a:rPr lang="nb-NO" sz="2400" dirty="0" err="1" smtClean="0"/>
              <a:t>low</a:t>
            </a:r>
            <a:r>
              <a:rPr lang="nb-NO" sz="2400" dirty="0" smtClean="0"/>
              <a:t> %PM??</a:t>
            </a:r>
            <a:endParaRPr lang="nb-NO" sz="2400" dirty="0"/>
          </a:p>
        </p:txBody>
      </p:sp>
    </p:spTree>
    <p:extLst>
      <p:ext uri="{BB962C8B-B14F-4D97-AF65-F5344CB8AC3E}">
        <p14:creationId xmlns:p14="http://schemas.microsoft.com/office/powerpoint/2010/main" val="2526806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4"/>
          <p:cNvGrpSpPr>
            <a:grpSpLocks/>
          </p:cNvGrpSpPr>
          <p:nvPr/>
        </p:nvGrpSpPr>
        <p:grpSpPr bwMode="auto">
          <a:xfrm>
            <a:off x="2530475" y="1606551"/>
            <a:ext cx="6973888" cy="4665663"/>
            <a:chOff x="634" y="1012"/>
            <a:chExt cx="4393" cy="2939"/>
          </a:xfrm>
        </p:grpSpPr>
        <p:sp>
          <p:nvSpPr>
            <p:cNvPr id="26628" name="Freeform 4"/>
            <p:cNvSpPr>
              <a:spLocks/>
            </p:cNvSpPr>
            <p:nvPr/>
          </p:nvSpPr>
          <p:spPr bwMode="auto">
            <a:xfrm>
              <a:off x="1601" y="1108"/>
              <a:ext cx="3426" cy="2072"/>
            </a:xfrm>
            <a:custGeom>
              <a:avLst/>
              <a:gdLst>
                <a:gd name="T0" fmla="*/ 0 w 2438"/>
                <a:gd name="T1" fmla="*/ 0 h 1384"/>
                <a:gd name="T2" fmla="*/ 3425 w 2438"/>
                <a:gd name="T3" fmla="*/ 0 h 1384"/>
                <a:gd name="T4" fmla="*/ 3425 w 2438"/>
                <a:gd name="T5" fmla="*/ 2071 h 1384"/>
                <a:gd name="T6" fmla="*/ 0 w 2438"/>
                <a:gd name="T7" fmla="*/ 2071 h 1384"/>
                <a:gd name="T8" fmla="*/ 0 w 2438"/>
                <a:gd name="T9" fmla="*/ 0 h 1384"/>
                <a:gd name="T10" fmla="*/ 0 60000 65536"/>
                <a:gd name="T11" fmla="*/ 0 60000 65536"/>
                <a:gd name="T12" fmla="*/ 0 60000 65536"/>
                <a:gd name="T13" fmla="*/ 0 60000 65536"/>
                <a:gd name="T14" fmla="*/ 0 60000 65536"/>
                <a:gd name="T15" fmla="*/ 0 w 2438"/>
                <a:gd name="T16" fmla="*/ 0 h 1384"/>
                <a:gd name="T17" fmla="*/ 2438 w 2438"/>
                <a:gd name="T18" fmla="*/ 1384 h 1384"/>
              </a:gdLst>
              <a:ahLst/>
              <a:cxnLst>
                <a:cxn ang="T10">
                  <a:pos x="T0" y="T1"/>
                </a:cxn>
                <a:cxn ang="T11">
                  <a:pos x="T2" y="T3"/>
                </a:cxn>
                <a:cxn ang="T12">
                  <a:pos x="T4" y="T5"/>
                </a:cxn>
                <a:cxn ang="T13">
                  <a:pos x="T6" y="T7"/>
                </a:cxn>
                <a:cxn ang="T14">
                  <a:pos x="T8" y="T9"/>
                </a:cxn>
              </a:cxnLst>
              <a:rect l="T15" t="T16" r="T17" b="T18"/>
              <a:pathLst>
                <a:path w="2438" h="1384">
                  <a:moveTo>
                    <a:pt x="0" y="0"/>
                  </a:moveTo>
                  <a:lnTo>
                    <a:pt x="2437" y="0"/>
                  </a:lnTo>
                  <a:lnTo>
                    <a:pt x="2437" y="1383"/>
                  </a:lnTo>
                  <a:lnTo>
                    <a:pt x="0" y="1383"/>
                  </a:lnTo>
                  <a:lnTo>
                    <a:pt x="0"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nb-NO"/>
            </a:p>
          </p:txBody>
        </p:sp>
        <p:sp>
          <p:nvSpPr>
            <p:cNvPr id="26629" name="Freeform 5"/>
            <p:cNvSpPr>
              <a:spLocks/>
            </p:cNvSpPr>
            <p:nvPr/>
          </p:nvSpPr>
          <p:spPr bwMode="auto">
            <a:xfrm>
              <a:off x="1601" y="1108"/>
              <a:ext cx="3426" cy="2072"/>
            </a:xfrm>
            <a:custGeom>
              <a:avLst/>
              <a:gdLst>
                <a:gd name="T0" fmla="*/ 0 w 2438"/>
                <a:gd name="T1" fmla="*/ 0 h 1384"/>
                <a:gd name="T2" fmla="*/ 3425 w 2438"/>
                <a:gd name="T3" fmla="*/ 0 h 1384"/>
                <a:gd name="T4" fmla="*/ 3425 w 2438"/>
                <a:gd name="T5" fmla="*/ 2071 h 1384"/>
                <a:gd name="T6" fmla="*/ 0 w 2438"/>
                <a:gd name="T7" fmla="*/ 2071 h 1384"/>
                <a:gd name="T8" fmla="*/ 0 w 2438"/>
                <a:gd name="T9" fmla="*/ 0 h 1384"/>
                <a:gd name="T10" fmla="*/ 0 60000 65536"/>
                <a:gd name="T11" fmla="*/ 0 60000 65536"/>
                <a:gd name="T12" fmla="*/ 0 60000 65536"/>
                <a:gd name="T13" fmla="*/ 0 60000 65536"/>
                <a:gd name="T14" fmla="*/ 0 60000 65536"/>
                <a:gd name="T15" fmla="*/ 0 w 2438"/>
                <a:gd name="T16" fmla="*/ 0 h 1384"/>
                <a:gd name="T17" fmla="*/ 2438 w 2438"/>
                <a:gd name="T18" fmla="*/ 1384 h 1384"/>
              </a:gdLst>
              <a:ahLst/>
              <a:cxnLst>
                <a:cxn ang="T10">
                  <a:pos x="T0" y="T1"/>
                </a:cxn>
                <a:cxn ang="T11">
                  <a:pos x="T2" y="T3"/>
                </a:cxn>
                <a:cxn ang="T12">
                  <a:pos x="T4" y="T5"/>
                </a:cxn>
                <a:cxn ang="T13">
                  <a:pos x="T6" y="T7"/>
                </a:cxn>
                <a:cxn ang="T14">
                  <a:pos x="T8" y="T9"/>
                </a:cxn>
              </a:cxnLst>
              <a:rect l="T15" t="T16" r="T17" b="T18"/>
              <a:pathLst>
                <a:path w="2438" h="1384">
                  <a:moveTo>
                    <a:pt x="0" y="0"/>
                  </a:moveTo>
                  <a:lnTo>
                    <a:pt x="2437" y="0"/>
                  </a:lnTo>
                  <a:lnTo>
                    <a:pt x="2437" y="1383"/>
                  </a:lnTo>
                  <a:lnTo>
                    <a:pt x="0" y="1383"/>
                  </a:lnTo>
                  <a:lnTo>
                    <a:pt x="0" y="0"/>
                  </a:lnTo>
                </a:path>
              </a:pathLst>
            </a:custGeom>
            <a:noFill/>
            <a:ln w="12700" cap="rnd">
              <a:solidFill>
                <a:srgbClr val="808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630" name="Line 6"/>
            <p:cNvSpPr>
              <a:spLocks noChangeShapeType="1"/>
            </p:cNvSpPr>
            <p:nvPr/>
          </p:nvSpPr>
          <p:spPr bwMode="auto">
            <a:xfrm>
              <a:off x="1601" y="1108"/>
              <a:ext cx="0" cy="20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1" name="Line 7"/>
            <p:cNvSpPr>
              <a:spLocks noChangeShapeType="1"/>
            </p:cNvSpPr>
            <p:nvPr/>
          </p:nvSpPr>
          <p:spPr bwMode="auto">
            <a:xfrm>
              <a:off x="1601" y="3178"/>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2" name="Line 8"/>
            <p:cNvSpPr>
              <a:spLocks noChangeShapeType="1"/>
            </p:cNvSpPr>
            <p:nvPr/>
          </p:nvSpPr>
          <p:spPr bwMode="auto">
            <a:xfrm>
              <a:off x="1601" y="2978"/>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3" name="Line 9"/>
            <p:cNvSpPr>
              <a:spLocks noChangeShapeType="1"/>
            </p:cNvSpPr>
            <p:nvPr/>
          </p:nvSpPr>
          <p:spPr bwMode="auto">
            <a:xfrm>
              <a:off x="1601" y="2764"/>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4" name="Line 10"/>
            <p:cNvSpPr>
              <a:spLocks noChangeShapeType="1"/>
            </p:cNvSpPr>
            <p:nvPr/>
          </p:nvSpPr>
          <p:spPr bwMode="auto">
            <a:xfrm>
              <a:off x="1601" y="2563"/>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5" name="Line 11"/>
            <p:cNvSpPr>
              <a:spLocks noChangeShapeType="1"/>
            </p:cNvSpPr>
            <p:nvPr/>
          </p:nvSpPr>
          <p:spPr bwMode="auto">
            <a:xfrm>
              <a:off x="1601" y="2350"/>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6" name="Line 12"/>
            <p:cNvSpPr>
              <a:spLocks noChangeShapeType="1"/>
            </p:cNvSpPr>
            <p:nvPr/>
          </p:nvSpPr>
          <p:spPr bwMode="auto">
            <a:xfrm>
              <a:off x="1601" y="2148"/>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7" name="Line 13"/>
            <p:cNvSpPr>
              <a:spLocks noChangeShapeType="1"/>
            </p:cNvSpPr>
            <p:nvPr/>
          </p:nvSpPr>
          <p:spPr bwMode="auto">
            <a:xfrm>
              <a:off x="1601" y="1937"/>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8" name="Line 14"/>
            <p:cNvSpPr>
              <a:spLocks noChangeShapeType="1"/>
            </p:cNvSpPr>
            <p:nvPr/>
          </p:nvSpPr>
          <p:spPr bwMode="auto">
            <a:xfrm>
              <a:off x="1601" y="1735"/>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39" name="Line 15"/>
            <p:cNvSpPr>
              <a:spLocks noChangeShapeType="1"/>
            </p:cNvSpPr>
            <p:nvPr/>
          </p:nvSpPr>
          <p:spPr bwMode="auto">
            <a:xfrm>
              <a:off x="1601" y="1522"/>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0" name="Line 16"/>
            <p:cNvSpPr>
              <a:spLocks noChangeShapeType="1"/>
            </p:cNvSpPr>
            <p:nvPr/>
          </p:nvSpPr>
          <p:spPr bwMode="auto">
            <a:xfrm>
              <a:off x="1601" y="1322"/>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1" name="Line 17"/>
            <p:cNvSpPr>
              <a:spLocks noChangeShapeType="1"/>
            </p:cNvSpPr>
            <p:nvPr/>
          </p:nvSpPr>
          <p:spPr bwMode="auto">
            <a:xfrm>
              <a:off x="1601" y="1108"/>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2" name="Line 18"/>
            <p:cNvSpPr>
              <a:spLocks noChangeShapeType="1"/>
            </p:cNvSpPr>
            <p:nvPr/>
          </p:nvSpPr>
          <p:spPr bwMode="auto">
            <a:xfrm>
              <a:off x="1601" y="3178"/>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3" name="Line 19"/>
            <p:cNvSpPr>
              <a:spLocks noChangeShapeType="1"/>
            </p:cNvSpPr>
            <p:nvPr/>
          </p:nvSpPr>
          <p:spPr bwMode="auto">
            <a:xfrm>
              <a:off x="1601" y="2764"/>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4" name="Line 20"/>
            <p:cNvSpPr>
              <a:spLocks noChangeShapeType="1"/>
            </p:cNvSpPr>
            <p:nvPr/>
          </p:nvSpPr>
          <p:spPr bwMode="auto">
            <a:xfrm>
              <a:off x="1601" y="2350"/>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5" name="Line 21"/>
            <p:cNvSpPr>
              <a:spLocks noChangeShapeType="1"/>
            </p:cNvSpPr>
            <p:nvPr/>
          </p:nvSpPr>
          <p:spPr bwMode="auto">
            <a:xfrm>
              <a:off x="1601" y="1937"/>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6" name="Line 22"/>
            <p:cNvSpPr>
              <a:spLocks noChangeShapeType="1"/>
            </p:cNvSpPr>
            <p:nvPr/>
          </p:nvSpPr>
          <p:spPr bwMode="auto">
            <a:xfrm>
              <a:off x="1601" y="1522"/>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7" name="Line 23"/>
            <p:cNvSpPr>
              <a:spLocks noChangeShapeType="1"/>
            </p:cNvSpPr>
            <p:nvPr/>
          </p:nvSpPr>
          <p:spPr bwMode="auto">
            <a:xfrm>
              <a:off x="1601" y="1108"/>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8" name="Line 24"/>
            <p:cNvSpPr>
              <a:spLocks noChangeShapeType="1"/>
            </p:cNvSpPr>
            <p:nvPr/>
          </p:nvSpPr>
          <p:spPr bwMode="auto">
            <a:xfrm>
              <a:off x="1601" y="3178"/>
              <a:ext cx="34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49" name="Line 25"/>
            <p:cNvSpPr>
              <a:spLocks noChangeShapeType="1"/>
            </p:cNvSpPr>
            <p:nvPr/>
          </p:nvSpPr>
          <p:spPr bwMode="auto">
            <a:xfrm flipV="1">
              <a:off x="1601"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0" name="Line 26"/>
            <p:cNvSpPr>
              <a:spLocks noChangeShapeType="1"/>
            </p:cNvSpPr>
            <p:nvPr/>
          </p:nvSpPr>
          <p:spPr bwMode="auto">
            <a:xfrm flipV="1">
              <a:off x="1812"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1" name="Line 27"/>
            <p:cNvSpPr>
              <a:spLocks noChangeShapeType="1"/>
            </p:cNvSpPr>
            <p:nvPr/>
          </p:nvSpPr>
          <p:spPr bwMode="auto">
            <a:xfrm flipV="1">
              <a:off x="2027"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2" name="Line 28"/>
            <p:cNvSpPr>
              <a:spLocks noChangeShapeType="1"/>
            </p:cNvSpPr>
            <p:nvPr/>
          </p:nvSpPr>
          <p:spPr bwMode="auto">
            <a:xfrm flipV="1">
              <a:off x="2241"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3" name="Line 29"/>
            <p:cNvSpPr>
              <a:spLocks noChangeShapeType="1"/>
            </p:cNvSpPr>
            <p:nvPr/>
          </p:nvSpPr>
          <p:spPr bwMode="auto">
            <a:xfrm flipV="1">
              <a:off x="2454"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4" name="Line 30"/>
            <p:cNvSpPr>
              <a:spLocks noChangeShapeType="1"/>
            </p:cNvSpPr>
            <p:nvPr/>
          </p:nvSpPr>
          <p:spPr bwMode="auto">
            <a:xfrm flipV="1">
              <a:off x="2665"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5" name="Line 31"/>
            <p:cNvSpPr>
              <a:spLocks noChangeShapeType="1"/>
            </p:cNvSpPr>
            <p:nvPr/>
          </p:nvSpPr>
          <p:spPr bwMode="auto">
            <a:xfrm flipV="1">
              <a:off x="2880"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6" name="Line 32"/>
            <p:cNvSpPr>
              <a:spLocks noChangeShapeType="1"/>
            </p:cNvSpPr>
            <p:nvPr/>
          </p:nvSpPr>
          <p:spPr bwMode="auto">
            <a:xfrm flipV="1">
              <a:off x="3094"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7" name="Line 33"/>
            <p:cNvSpPr>
              <a:spLocks noChangeShapeType="1"/>
            </p:cNvSpPr>
            <p:nvPr/>
          </p:nvSpPr>
          <p:spPr bwMode="auto">
            <a:xfrm flipV="1">
              <a:off x="3320"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8" name="Line 34"/>
            <p:cNvSpPr>
              <a:spLocks noChangeShapeType="1"/>
            </p:cNvSpPr>
            <p:nvPr/>
          </p:nvSpPr>
          <p:spPr bwMode="auto">
            <a:xfrm flipV="1">
              <a:off x="3531"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59" name="Line 35"/>
            <p:cNvSpPr>
              <a:spLocks noChangeShapeType="1"/>
            </p:cNvSpPr>
            <p:nvPr/>
          </p:nvSpPr>
          <p:spPr bwMode="auto">
            <a:xfrm flipV="1">
              <a:off x="3746"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0" name="Line 36"/>
            <p:cNvSpPr>
              <a:spLocks noChangeShapeType="1"/>
            </p:cNvSpPr>
            <p:nvPr/>
          </p:nvSpPr>
          <p:spPr bwMode="auto">
            <a:xfrm flipV="1">
              <a:off x="3959"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1" name="Line 37"/>
            <p:cNvSpPr>
              <a:spLocks noChangeShapeType="1"/>
            </p:cNvSpPr>
            <p:nvPr/>
          </p:nvSpPr>
          <p:spPr bwMode="auto">
            <a:xfrm flipV="1">
              <a:off x="4173"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2" name="Line 38"/>
            <p:cNvSpPr>
              <a:spLocks noChangeShapeType="1"/>
            </p:cNvSpPr>
            <p:nvPr/>
          </p:nvSpPr>
          <p:spPr bwMode="auto">
            <a:xfrm flipV="1">
              <a:off x="4383"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3" name="Line 39"/>
            <p:cNvSpPr>
              <a:spLocks noChangeShapeType="1"/>
            </p:cNvSpPr>
            <p:nvPr/>
          </p:nvSpPr>
          <p:spPr bwMode="auto">
            <a:xfrm flipV="1">
              <a:off x="4598"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4" name="Line 40"/>
            <p:cNvSpPr>
              <a:spLocks noChangeShapeType="1"/>
            </p:cNvSpPr>
            <p:nvPr/>
          </p:nvSpPr>
          <p:spPr bwMode="auto">
            <a:xfrm flipV="1">
              <a:off x="4812"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5" name="Line 41"/>
            <p:cNvSpPr>
              <a:spLocks noChangeShapeType="1"/>
            </p:cNvSpPr>
            <p:nvPr/>
          </p:nvSpPr>
          <p:spPr bwMode="auto">
            <a:xfrm flipV="1">
              <a:off x="5026" y="3156"/>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6" name="Line 42"/>
            <p:cNvSpPr>
              <a:spLocks noChangeShapeType="1"/>
            </p:cNvSpPr>
            <p:nvPr/>
          </p:nvSpPr>
          <p:spPr bwMode="auto">
            <a:xfrm flipV="1">
              <a:off x="1601"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7" name="Line 43"/>
            <p:cNvSpPr>
              <a:spLocks noChangeShapeType="1"/>
            </p:cNvSpPr>
            <p:nvPr/>
          </p:nvSpPr>
          <p:spPr bwMode="auto">
            <a:xfrm flipV="1">
              <a:off x="2027"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8" name="Line 44"/>
            <p:cNvSpPr>
              <a:spLocks noChangeShapeType="1"/>
            </p:cNvSpPr>
            <p:nvPr/>
          </p:nvSpPr>
          <p:spPr bwMode="auto">
            <a:xfrm flipV="1">
              <a:off x="2454"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69" name="Line 45"/>
            <p:cNvSpPr>
              <a:spLocks noChangeShapeType="1"/>
            </p:cNvSpPr>
            <p:nvPr/>
          </p:nvSpPr>
          <p:spPr bwMode="auto">
            <a:xfrm flipV="1">
              <a:off x="2880"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70" name="Line 46"/>
            <p:cNvSpPr>
              <a:spLocks noChangeShapeType="1"/>
            </p:cNvSpPr>
            <p:nvPr/>
          </p:nvSpPr>
          <p:spPr bwMode="auto">
            <a:xfrm flipV="1">
              <a:off x="3320"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71" name="Line 47"/>
            <p:cNvSpPr>
              <a:spLocks noChangeShapeType="1"/>
            </p:cNvSpPr>
            <p:nvPr/>
          </p:nvSpPr>
          <p:spPr bwMode="auto">
            <a:xfrm flipV="1">
              <a:off x="3746"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72" name="Line 48"/>
            <p:cNvSpPr>
              <a:spLocks noChangeShapeType="1"/>
            </p:cNvSpPr>
            <p:nvPr/>
          </p:nvSpPr>
          <p:spPr bwMode="auto">
            <a:xfrm flipV="1">
              <a:off x="4173"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73" name="Line 49"/>
            <p:cNvSpPr>
              <a:spLocks noChangeShapeType="1"/>
            </p:cNvSpPr>
            <p:nvPr/>
          </p:nvSpPr>
          <p:spPr bwMode="auto">
            <a:xfrm flipV="1">
              <a:off x="4598"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74" name="Line 50"/>
            <p:cNvSpPr>
              <a:spLocks noChangeShapeType="1"/>
            </p:cNvSpPr>
            <p:nvPr/>
          </p:nvSpPr>
          <p:spPr bwMode="auto">
            <a:xfrm flipV="1">
              <a:off x="5026" y="314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26675" name="Rectangle 51"/>
            <p:cNvSpPr>
              <a:spLocks noChangeArrowheads="1"/>
            </p:cNvSpPr>
            <p:nvPr/>
          </p:nvSpPr>
          <p:spPr bwMode="auto">
            <a:xfrm>
              <a:off x="1205" y="3081"/>
              <a:ext cx="3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0.00</a:t>
              </a:r>
            </a:p>
          </p:txBody>
        </p:sp>
        <p:sp>
          <p:nvSpPr>
            <p:cNvPr id="26676" name="Rectangle 52"/>
            <p:cNvSpPr>
              <a:spLocks noChangeArrowheads="1"/>
            </p:cNvSpPr>
            <p:nvPr/>
          </p:nvSpPr>
          <p:spPr bwMode="auto">
            <a:xfrm>
              <a:off x="1205" y="2666"/>
              <a:ext cx="3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2.00</a:t>
              </a:r>
            </a:p>
          </p:txBody>
        </p:sp>
        <p:sp>
          <p:nvSpPr>
            <p:cNvPr id="26677" name="Rectangle 53"/>
            <p:cNvSpPr>
              <a:spLocks noChangeArrowheads="1"/>
            </p:cNvSpPr>
            <p:nvPr/>
          </p:nvSpPr>
          <p:spPr bwMode="auto">
            <a:xfrm>
              <a:off x="1205" y="2253"/>
              <a:ext cx="3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4.00</a:t>
              </a:r>
            </a:p>
          </p:txBody>
        </p:sp>
        <p:sp>
          <p:nvSpPr>
            <p:cNvPr id="26678" name="Rectangle 54"/>
            <p:cNvSpPr>
              <a:spLocks noChangeArrowheads="1"/>
            </p:cNvSpPr>
            <p:nvPr/>
          </p:nvSpPr>
          <p:spPr bwMode="auto">
            <a:xfrm>
              <a:off x="1205" y="1838"/>
              <a:ext cx="3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6.00</a:t>
              </a:r>
            </a:p>
          </p:txBody>
        </p:sp>
        <p:sp>
          <p:nvSpPr>
            <p:cNvPr id="26679" name="Rectangle 55"/>
            <p:cNvSpPr>
              <a:spLocks noChangeArrowheads="1"/>
            </p:cNvSpPr>
            <p:nvPr/>
          </p:nvSpPr>
          <p:spPr bwMode="auto">
            <a:xfrm>
              <a:off x="1205" y="1425"/>
              <a:ext cx="36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8.00</a:t>
              </a:r>
            </a:p>
          </p:txBody>
        </p:sp>
        <p:sp>
          <p:nvSpPr>
            <p:cNvPr id="26680" name="Rectangle 56"/>
            <p:cNvSpPr>
              <a:spLocks noChangeArrowheads="1"/>
            </p:cNvSpPr>
            <p:nvPr/>
          </p:nvSpPr>
          <p:spPr bwMode="auto">
            <a:xfrm>
              <a:off x="1129" y="1012"/>
              <a:ext cx="4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10.00</a:t>
              </a:r>
            </a:p>
          </p:txBody>
        </p:sp>
        <p:sp>
          <p:nvSpPr>
            <p:cNvPr id="26681" name="Rectangle 57"/>
            <p:cNvSpPr>
              <a:spLocks noChangeArrowheads="1"/>
            </p:cNvSpPr>
            <p:nvPr/>
          </p:nvSpPr>
          <p:spPr bwMode="auto">
            <a:xfrm>
              <a:off x="2658" y="3418"/>
              <a:ext cx="11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800" b="1">
                  <a:solidFill>
                    <a:schemeClr val="bg2"/>
                  </a:solidFill>
                  <a:latin typeface="Arial" panose="020B0604020202020204" pitchFamily="34" charset="0"/>
                </a:rPr>
                <a:t>atomic number</a:t>
              </a:r>
            </a:p>
          </p:txBody>
        </p:sp>
        <p:sp>
          <p:nvSpPr>
            <p:cNvPr id="26682" name="Rectangle 58"/>
            <p:cNvSpPr>
              <a:spLocks noChangeArrowheads="1"/>
            </p:cNvSpPr>
            <p:nvPr/>
          </p:nvSpPr>
          <p:spPr bwMode="auto">
            <a:xfrm rot="-5400000">
              <a:off x="-18" y="2114"/>
              <a:ext cx="15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2400">
                  <a:solidFill>
                    <a:schemeClr val="bg2"/>
                  </a:solidFill>
                  <a:latin typeface="Arial" panose="020B0604020202020204" pitchFamily="34" charset="0"/>
                </a:rPr>
                <a:t>sample/chondrite</a:t>
              </a:r>
            </a:p>
          </p:txBody>
        </p:sp>
        <p:sp>
          <p:nvSpPr>
            <p:cNvPr id="26683" name="Rectangle 59"/>
            <p:cNvSpPr>
              <a:spLocks noChangeArrowheads="1"/>
            </p:cNvSpPr>
            <p:nvPr/>
          </p:nvSpPr>
          <p:spPr bwMode="auto">
            <a:xfrm>
              <a:off x="1580" y="3190"/>
              <a:ext cx="34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a:solidFill>
                    <a:schemeClr val="bg2"/>
                  </a:solidFill>
                  <a:latin typeface="Arial" panose="020B0604020202020204" pitchFamily="34" charset="0"/>
                </a:rPr>
                <a:t>    La  Ce       Nd      Sm  Eu      Tb                Er        Yb  Lu</a:t>
              </a:r>
            </a:p>
          </p:txBody>
        </p:sp>
        <p:sp>
          <p:nvSpPr>
            <p:cNvPr id="26684" name="Line 60"/>
            <p:cNvSpPr>
              <a:spLocks noChangeShapeType="1"/>
            </p:cNvSpPr>
            <p:nvPr/>
          </p:nvSpPr>
          <p:spPr bwMode="auto">
            <a:xfrm>
              <a:off x="3952" y="3548"/>
              <a:ext cx="396" cy="0"/>
            </a:xfrm>
            <a:prstGeom prst="line">
              <a:avLst/>
            </a:prstGeom>
            <a:noFill/>
            <a:ln w="12700">
              <a:solidFill>
                <a:srgbClr val="0070C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sp>
          <p:nvSpPr>
            <p:cNvPr id="26685" name="Rectangle 61"/>
            <p:cNvSpPr>
              <a:spLocks noChangeArrowheads="1"/>
            </p:cNvSpPr>
            <p:nvPr/>
          </p:nvSpPr>
          <p:spPr bwMode="auto">
            <a:xfrm>
              <a:off x="2553" y="3720"/>
              <a:ext cx="1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800" b="1">
                  <a:solidFill>
                    <a:schemeClr val="bg2"/>
                  </a:solidFill>
                  <a:latin typeface="Arial" panose="020B0604020202020204" pitchFamily="34" charset="0"/>
                </a:rPr>
                <a:t>increasing incompatibility</a:t>
              </a:r>
            </a:p>
          </p:txBody>
        </p:sp>
        <p:sp>
          <p:nvSpPr>
            <p:cNvPr id="26686" name="Line 62"/>
            <p:cNvSpPr>
              <a:spLocks noChangeShapeType="1"/>
            </p:cNvSpPr>
            <p:nvPr/>
          </p:nvSpPr>
          <p:spPr bwMode="auto">
            <a:xfrm flipH="1">
              <a:off x="2161" y="3851"/>
              <a:ext cx="389" cy="4"/>
            </a:xfrm>
            <a:prstGeom prst="line">
              <a:avLst/>
            </a:prstGeom>
            <a:noFill/>
            <a:ln w="127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grpSp>
      <p:sp>
        <p:nvSpPr>
          <p:cNvPr id="63" name="Rectangle 87"/>
          <p:cNvSpPr>
            <a:spLocks noChangeArrowheads="1"/>
          </p:cNvSpPr>
          <p:nvPr/>
        </p:nvSpPr>
        <p:spPr bwMode="auto">
          <a:xfrm>
            <a:off x="2438400" y="309563"/>
            <a:ext cx="7772400" cy="996950"/>
          </a:xfrm>
          <a:prstGeom prst="rect">
            <a:avLst/>
          </a:prstGeom>
          <a:noFill/>
          <a:ln w="9525">
            <a:noFill/>
            <a:miter lim="800000"/>
            <a:headEnd/>
            <a:tailEnd/>
          </a:ln>
          <a:effectLst/>
        </p:spPr>
        <p:txBody>
          <a:bodyPr lIns="92075" tIns="46038" rIns="92075" bIns="46038" anchor="ctr"/>
          <a:lstStyle/>
          <a:p>
            <a:pPr marL="635000" indent="-635000">
              <a:defRPr/>
            </a:pPr>
            <a:r>
              <a:rPr lang="en-US" sz="4800" dirty="0">
                <a:solidFill>
                  <a:srgbClr val="FF66CC"/>
                </a:solidFill>
                <a:effectLst>
                  <a:outerShdw blurRad="38100" dist="38100" dir="2700000" algn="tl">
                    <a:srgbClr val="000000"/>
                  </a:outerShdw>
                </a:effectLst>
              </a:rPr>
              <a:t>Review of REE</a:t>
            </a:r>
          </a:p>
        </p:txBody>
      </p:sp>
    </p:spTree>
    <p:extLst>
      <p:ext uri="{BB962C8B-B14F-4D97-AF65-F5344CB8AC3E}">
        <p14:creationId xmlns:p14="http://schemas.microsoft.com/office/powerpoint/2010/main" val="594930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91"/>
          <p:cNvGrpSpPr>
            <a:grpSpLocks/>
          </p:cNvGrpSpPr>
          <p:nvPr/>
        </p:nvGrpSpPr>
        <p:grpSpPr bwMode="auto">
          <a:xfrm>
            <a:off x="4864391" y="1605116"/>
            <a:ext cx="5456742" cy="5019490"/>
            <a:chOff x="2358" y="1249"/>
            <a:chExt cx="3186" cy="2934"/>
          </a:xfrm>
        </p:grpSpPr>
        <p:grpSp>
          <p:nvGrpSpPr>
            <p:cNvPr id="29700" name="Group 203"/>
            <p:cNvGrpSpPr>
              <a:grpSpLocks/>
            </p:cNvGrpSpPr>
            <p:nvPr/>
          </p:nvGrpSpPr>
          <p:grpSpPr bwMode="auto">
            <a:xfrm>
              <a:off x="2428" y="1444"/>
              <a:ext cx="3093" cy="2570"/>
              <a:chOff x="2428" y="1444"/>
              <a:chExt cx="3093" cy="2570"/>
            </a:xfrm>
          </p:grpSpPr>
          <p:sp>
            <p:nvSpPr>
              <p:cNvPr id="30723" name="Freeform 3">
                <a:extLst>
                  <a:ext uri="{FF2B5EF4-FFF2-40B4-BE49-F238E27FC236}">
                    <a16:creationId xmlns:a16="http://schemas.microsoft.com/office/drawing/2014/main" id="{7C6F9F62-B45A-334B-8B5A-BBEEFCEBC590}"/>
                  </a:ext>
                </a:extLst>
              </p:cNvPr>
              <p:cNvSpPr>
                <a:spLocks/>
              </p:cNvSpPr>
              <p:nvPr/>
            </p:nvSpPr>
            <p:spPr bwMode="auto">
              <a:xfrm>
                <a:off x="2439" y="1447"/>
                <a:ext cx="3071" cy="2563"/>
              </a:xfrm>
              <a:custGeom>
                <a:avLst/>
                <a:gdLst/>
                <a:ahLst/>
                <a:cxnLst>
                  <a:cxn ang="0">
                    <a:pos x="1559" y="0"/>
                  </a:cxn>
                  <a:cxn ang="0">
                    <a:pos x="0" y="2559"/>
                  </a:cxn>
                  <a:cxn ang="0">
                    <a:pos x="3071" y="2554"/>
                  </a:cxn>
                  <a:cxn ang="0">
                    <a:pos x="1559" y="0"/>
                  </a:cxn>
                </a:cxnLst>
                <a:rect l="0" t="0" r="r" b="b"/>
                <a:pathLst>
                  <a:path w="3071" h="2559">
                    <a:moveTo>
                      <a:pt x="1559" y="0"/>
                    </a:moveTo>
                    <a:lnTo>
                      <a:pt x="0" y="2559"/>
                    </a:lnTo>
                    <a:lnTo>
                      <a:pt x="3071" y="2554"/>
                    </a:lnTo>
                    <a:lnTo>
                      <a:pt x="1559" y="0"/>
                    </a:lnTo>
                    <a:close/>
                  </a:path>
                </a:pathLst>
              </a:custGeom>
              <a:solidFill>
                <a:srgbClr val="21A16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24" name="Freeform 4">
                <a:extLst>
                  <a:ext uri="{FF2B5EF4-FFF2-40B4-BE49-F238E27FC236}">
                    <a16:creationId xmlns:a16="http://schemas.microsoft.com/office/drawing/2014/main" id="{218E6BED-EB21-B048-AFEA-5CF5CC0C57A6}"/>
                  </a:ext>
                </a:extLst>
              </p:cNvPr>
              <p:cNvSpPr>
                <a:spLocks/>
              </p:cNvSpPr>
              <p:nvPr/>
            </p:nvSpPr>
            <p:spPr bwMode="auto">
              <a:xfrm>
                <a:off x="2428" y="1444"/>
                <a:ext cx="3093" cy="2570"/>
              </a:xfrm>
              <a:custGeom>
                <a:avLst/>
                <a:gdLst/>
                <a:ahLst/>
                <a:cxnLst>
                  <a:cxn ang="0">
                    <a:pos x="1570" y="0"/>
                  </a:cxn>
                  <a:cxn ang="0">
                    <a:pos x="0" y="2570"/>
                  </a:cxn>
                  <a:cxn ang="0">
                    <a:pos x="3093" y="2564"/>
                  </a:cxn>
                  <a:cxn ang="0">
                    <a:pos x="1570" y="0"/>
                  </a:cxn>
                  <a:cxn ang="0">
                    <a:pos x="1564" y="11"/>
                  </a:cxn>
                  <a:cxn ang="0">
                    <a:pos x="3076" y="2564"/>
                  </a:cxn>
                  <a:cxn ang="0">
                    <a:pos x="3082" y="2553"/>
                  </a:cxn>
                  <a:cxn ang="0">
                    <a:pos x="11" y="2559"/>
                  </a:cxn>
                  <a:cxn ang="0">
                    <a:pos x="17" y="2570"/>
                  </a:cxn>
                  <a:cxn ang="0">
                    <a:pos x="1575" y="11"/>
                  </a:cxn>
                  <a:cxn ang="0">
                    <a:pos x="1564" y="11"/>
                  </a:cxn>
                  <a:cxn ang="0">
                    <a:pos x="1570" y="0"/>
                  </a:cxn>
                </a:cxnLst>
                <a:rect l="0" t="0" r="r" b="b"/>
                <a:pathLst>
                  <a:path w="3093" h="2570">
                    <a:moveTo>
                      <a:pt x="1570" y="0"/>
                    </a:moveTo>
                    <a:lnTo>
                      <a:pt x="0" y="2570"/>
                    </a:lnTo>
                    <a:lnTo>
                      <a:pt x="3093" y="2564"/>
                    </a:lnTo>
                    <a:lnTo>
                      <a:pt x="1570" y="0"/>
                    </a:lnTo>
                    <a:lnTo>
                      <a:pt x="1564" y="11"/>
                    </a:lnTo>
                    <a:lnTo>
                      <a:pt x="3076" y="2564"/>
                    </a:lnTo>
                    <a:lnTo>
                      <a:pt x="3082" y="2553"/>
                    </a:lnTo>
                    <a:lnTo>
                      <a:pt x="11" y="2559"/>
                    </a:lnTo>
                    <a:lnTo>
                      <a:pt x="17" y="2570"/>
                    </a:lnTo>
                    <a:lnTo>
                      <a:pt x="1575" y="11"/>
                    </a:lnTo>
                    <a:lnTo>
                      <a:pt x="1564" y="11"/>
                    </a:lnTo>
                    <a:lnTo>
                      <a:pt x="1570" y="0"/>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25" name="Freeform 5">
                <a:extLst>
                  <a:ext uri="{FF2B5EF4-FFF2-40B4-BE49-F238E27FC236}">
                    <a16:creationId xmlns:a16="http://schemas.microsoft.com/office/drawing/2014/main" id="{9DF84F2C-5521-9D4B-BF4E-095B85AFE431}"/>
                  </a:ext>
                </a:extLst>
              </p:cNvPr>
              <p:cNvSpPr>
                <a:spLocks/>
              </p:cNvSpPr>
              <p:nvPr/>
            </p:nvSpPr>
            <p:spPr bwMode="auto">
              <a:xfrm>
                <a:off x="5176" y="3483"/>
                <a:ext cx="40" cy="40"/>
              </a:xfrm>
              <a:custGeom>
                <a:avLst/>
                <a:gdLst/>
                <a:ahLst/>
                <a:cxnLst>
                  <a:cxn ang="0">
                    <a:pos x="0" y="23"/>
                  </a:cxn>
                  <a:cxn ang="0">
                    <a:pos x="6" y="40"/>
                  </a:cxn>
                  <a:cxn ang="0">
                    <a:pos x="17" y="40"/>
                  </a:cxn>
                  <a:cxn ang="0">
                    <a:pos x="35" y="34"/>
                  </a:cxn>
                  <a:cxn ang="0">
                    <a:pos x="40" y="23"/>
                  </a:cxn>
                  <a:cxn ang="0">
                    <a:pos x="35" y="6"/>
                  </a:cxn>
                  <a:cxn ang="0">
                    <a:pos x="17" y="0"/>
                  </a:cxn>
                  <a:cxn ang="0">
                    <a:pos x="6" y="6"/>
                  </a:cxn>
                  <a:cxn ang="0">
                    <a:pos x="0" y="23"/>
                  </a:cxn>
                </a:cxnLst>
                <a:rect l="0" t="0" r="r" b="b"/>
                <a:pathLst>
                  <a:path w="40" h="40">
                    <a:moveTo>
                      <a:pt x="0" y="23"/>
                    </a:moveTo>
                    <a:lnTo>
                      <a:pt x="6" y="40"/>
                    </a:lnTo>
                    <a:lnTo>
                      <a:pt x="17" y="40"/>
                    </a:lnTo>
                    <a:lnTo>
                      <a:pt x="35" y="34"/>
                    </a:lnTo>
                    <a:lnTo>
                      <a:pt x="40"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26" name="Freeform 6">
                <a:extLst>
                  <a:ext uri="{FF2B5EF4-FFF2-40B4-BE49-F238E27FC236}">
                    <a16:creationId xmlns:a16="http://schemas.microsoft.com/office/drawing/2014/main" id="{5A7617DD-B4EF-A344-8BAE-CFAC3C4B8058}"/>
                  </a:ext>
                </a:extLst>
              </p:cNvPr>
              <p:cNvSpPr>
                <a:spLocks/>
              </p:cNvSpPr>
              <p:nvPr/>
            </p:nvSpPr>
            <p:spPr bwMode="auto">
              <a:xfrm>
                <a:off x="5146" y="3477"/>
                <a:ext cx="44" cy="40"/>
              </a:xfrm>
              <a:custGeom>
                <a:avLst/>
                <a:gdLst/>
                <a:ahLst/>
                <a:cxnLst>
                  <a:cxn ang="0">
                    <a:pos x="0" y="23"/>
                  </a:cxn>
                  <a:cxn ang="0">
                    <a:pos x="6" y="35"/>
                  </a:cxn>
                  <a:cxn ang="0">
                    <a:pos x="17" y="40"/>
                  </a:cxn>
                  <a:cxn ang="0">
                    <a:pos x="35" y="35"/>
                  </a:cxn>
                  <a:cxn ang="0">
                    <a:pos x="41" y="23"/>
                  </a:cxn>
                  <a:cxn ang="0">
                    <a:pos x="35" y="6"/>
                  </a:cxn>
                  <a:cxn ang="0">
                    <a:pos x="17" y="0"/>
                  </a:cxn>
                  <a:cxn ang="0">
                    <a:pos x="6" y="6"/>
                  </a:cxn>
                  <a:cxn ang="0">
                    <a:pos x="0" y="23"/>
                  </a:cxn>
                </a:cxnLst>
                <a:rect l="0" t="0" r="r" b="b"/>
                <a:pathLst>
                  <a:path w="41" h="40">
                    <a:moveTo>
                      <a:pt x="0" y="23"/>
                    </a:moveTo>
                    <a:lnTo>
                      <a:pt x="6" y="35"/>
                    </a:lnTo>
                    <a:lnTo>
                      <a:pt x="17" y="40"/>
                    </a:lnTo>
                    <a:lnTo>
                      <a:pt x="35" y="35"/>
                    </a:lnTo>
                    <a:lnTo>
                      <a:pt x="41"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27" name="Freeform 7">
                <a:extLst>
                  <a:ext uri="{FF2B5EF4-FFF2-40B4-BE49-F238E27FC236}">
                    <a16:creationId xmlns:a16="http://schemas.microsoft.com/office/drawing/2014/main" id="{8DFC23A6-DC07-934C-BA28-EBFFD0AB3883}"/>
                  </a:ext>
                </a:extLst>
              </p:cNvPr>
              <p:cNvSpPr>
                <a:spLocks/>
              </p:cNvSpPr>
              <p:nvPr/>
            </p:nvSpPr>
            <p:spPr bwMode="auto">
              <a:xfrm>
                <a:off x="5152" y="3437"/>
                <a:ext cx="40" cy="40"/>
              </a:xfrm>
              <a:custGeom>
                <a:avLst/>
                <a:gdLst/>
                <a:ahLst/>
                <a:cxnLst>
                  <a:cxn ang="0">
                    <a:pos x="0" y="23"/>
                  </a:cxn>
                  <a:cxn ang="0">
                    <a:pos x="6" y="34"/>
                  </a:cxn>
                  <a:cxn ang="0">
                    <a:pos x="23" y="40"/>
                  </a:cxn>
                  <a:cxn ang="0">
                    <a:pos x="35" y="34"/>
                  </a:cxn>
                  <a:cxn ang="0">
                    <a:pos x="40" y="23"/>
                  </a:cxn>
                  <a:cxn ang="0">
                    <a:pos x="35" y="5"/>
                  </a:cxn>
                  <a:cxn ang="0">
                    <a:pos x="23" y="0"/>
                  </a:cxn>
                  <a:cxn ang="0">
                    <a:pos x="6" y="5"/>
                  </a:cxn>
                  <a:cxn ang="0">
                    <a:pos x="0" y="23"/>
                  </a:cxn>
                </a:cxnLst>
                <a:rect l="0" t="0" r="r" b="b"/>
                <a:pathLst>
                  <a:path w="40" h="40">
                    <a:moveTo>
                      <a:pt x="0" y="23"/>
                    </a:moveTo>
                    <a:lnTo>
                      <a:pt x="6" y="34"/>
                    </a:lnTo>
                    <a:lnTo>
                      <a:pt x="23" y="40"/>
                    </a:lnTo>
                    <a:lnTo>
                      <a:pt x="35" y="34"/>
                    </a:lnTo>
                    <a:lnTo>
                      <a:pt x="40" y="23"/>
                    </a:lnTo>
                    <a:lnTo>
                      <a:pt x="35"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28" name="Freeform 8">
                <a:extLst>
                  <a:ext uri="{FF2B5EF4-FFF2-40B4-BE49-F238E27FC236}">
                    <a16:creationId xmlns:a16="http://schemas.microsoft.com/office/drawing/2014/main" id="{DDF82986-93C6-A94F-973C-3AE6250D1D9B}"/>
                  </a:ext>
                </a:extLst>
              </p:cNvPr>
              <p:cNvSpPr>
                <a:spLocks/>
              </p:cNvSpPr>
              <p:nvPr/>
            </p:nvSpPr>
            <p:spPr bwMode="auto">
              <a:xfrm>
                <a:off x="5113" y="3373"/>
                <a:ext cx="41" cy="40"/>
              </a:xfrm>
              <a:custGeom>
                <a:avLst/>
                <a:gdLst/>
                <a:ahLst/>
                <a:cxnLst>
                  <a:cxn ang="0">
                    <a:pos x="0" y="23"/>
                  </a:cxn>
                  <a:cxn ang="0">
                    <a:pos x="6" y="35"/>
                  </a:cxn>
                  <a:cxn ang="0">
                    <a:pos x="18" y="40"/>
                  </a:cxn>
                  <a:cxn ang="0">
                    <a:pos x="35" y="35"/>
                  </a:cxn>
                  <a:cxn ang="0">
                    <a:pos x="41" y="23"/>
                  </a:cxn>
                  <a:cxn ang="0">
                    <a:pos x="35" y="6"/>
                  </a:cxn>
                  <a:cxn ang="0">
                    <a:pos x="18" y="0"/>
                  </a:cxn>
                  <a:cxn ang="0">
                    <a:pos x="6" y="6"/>
                  </a:cxn>
                  <a:cxn ang="0">
                    <a:pos x="0" y="23"/>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29" name="Freeform 9">
                <a:extLst>
                  <a:ext uri="{FF2B5EF4-FFF2-40B4-BE49-F238E27FC236}">
                    <a16:creationId xmlns:a16="http://schemas.microsoft.com/office/drawing/2014/main" id="{0C7938E3-351C-F24C-96C1-3EB8166B5008}"/>
                  </a:ext>
                </a:extLst>
              </p:cNvPr>
              <p:cNvSpPr>
                <a:spLocks/>
              </p:cNvSpPr>
              <p:nvPr/>
            </p:nvSpPr>
            <p:spPr bwMode="auto">
              <a:xfrm>
                <a:off x="5013" y="3269"/>
                <a:ext cx="41" cy="40"/>
              </a:xfrm>
              <a:custGeom>
                <a:avLst/>
                <a:gdLst/>
                <a:ahLst/>
                <a:cxnLst>
                  <a:cxn ang="0">
                    <a:pos x="0" y="23"/>
                  </a:cxn>
                  <a:cxn ang="0">
                    <a:pos x="6" y="35"/>
                  </a:cxn>
                  <a:cxn ang="0">
                    <a:pos x="18" y="40"/>
                  </a:cxn>
                  <a:cxn ang="0">
                    <a:pos x="35" y="35"/>
                  </a:cxn>
                  <a:cxn ang="0">
                    <a:pos x="41" y="23"/>
                  </a:cxn>
                  <a:cxn ang="0">
                    <a:pos x="35" y="6"/>
                  </a:cxn>
                  <a:cxn ang="0">
                    <a:pos x="18" y="0"/>
                  </a:cxn>
                  <a:cxn ang="0">
                    <a:pos x="6" y="6"/>
                  </a:cxn>
                  <a:cxn ang="0">
                    <a:pos x="0" y="23"/>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0" name="Freeform 10">
                <a:extLst>
                  <a:ext uri="{FF2B5EF4-FFF2-40B4-BE49-F238E27FC236}">
                    <a16:creationId xmlns:a16="http://schemas.microsoft.com/office/drawing/2014/main" id="{FDE8CD59-5495-D346-98A8-3BC6029854AF}"/>
                  </a:ext>
                </a:extLst>
              </p:cNvPr>
              <p:cNvSpPr>
                <a:spLocks/>
              </p:cNvSpPr>
              <p:nvPr/>
            </p:nvSpPr>
            <p:spPr bwMode="auto">
              <a:xfrm>
                <a:off x="5025" y="3234"/>
                <a:ext cx="40" cy="41"/>
              </a:xfrm>
              <a:custGeom>
                <a:avLst/>
                <a:gdLst/>
                <a:ahLst/>
                <a:cxnLst>
                  <a:cxn ang="0">
                    <a:pos x="0" y="23"/>
                  </a:cxn>
                  <a:cxn ang="0">
                    <a:pos x="6" y="35"/>
                  </a:cxn>
                  <a:cxn ang="0">
                    <a:pos x="17" y="41"/>
                  </a:cxn>
                  <a:cxn ang="0">
                    <a:pos x="35" y="35"/>
                  </a:cxn>
                  <a:cxn ang="0">
                    <a:pos x="40" y="23"/>
                  </a:cxn>
                  <a:cxn ang="0">
                    <a:pos x="35" y="6"/>
                  </a:cxn>
                  <a:cxn ang="0">
                    <a:pos x="17" y="0"/>
                  </a:cxn>
                  <a:cxn ang="0">
                    <a:pos x="6" y="6"/>
                  </a:cxn>
                  <a:cxn ang="0">
                    <a:pos x="0" y="23"/>
                  </a:cxn>
                </a:cxnLst>
                <a:rect l="0" t="0" r="r" b="b"/>
                <a:pathLst>
                  <a:path w="40" h="41">
                    <a:moveTo>
                      <a:pt x="0" y="23"/>
                    </a:moveTo>
                    <a:lnTo>
                      <a:pt x="6" y="35"/>
                    </a:lnTo>
                    <a:lnTo>
                      <a:pt x="17" y="41"/>
                    </a:lnTo>
                    <a:lnTo>
                      <a:pt x="35" y="35"/>
                    </a:lnTo>
                    <a:lnTo>
                      <a:pt x="40"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1" name="Freeform 11">
                <a:extLst>
                  <a:ext uri="{FF2B5EF4-FFF2-40B4-BE49-F238E27FC236}">
                    <a16:creationId xmlns:a16="http://schemas.microsoft.com/office/drawing/2014/main" id="{3753DCAB-5BC0-9241-A93B-9B00F9FE6E64}"/>
                  </a:ext>
                </a:extLst>
              </p:cNvPr>
              <p:cNvSpPr>
                <a:spLocks/>
              </p:cNvSpPr>
              <p:nvPr/>
            </p:nvSpPr>
            <p:spPr bwMode="auto">
              <a:xfrm>
                <a:off x="4950" y="3269"/>
                <a:ext cx="40" cy="40"/>
              </a:xfrm>
              <a:custGeom>
                <a:avLst/>
                <a:gdLst/>
                <a:ahLst/>
                <a:cxnLst>
                  <a:cxn ang="0">
                    <a:pos x="0" y="23"/>
                  </a:cxn>
                  <a:cxn ang="0">
                    <a:pos x="6" y="35"/>
                  </a:cxn>
                  <a:cxn ang="0">
                    <a:pos x="23" y="40"/>
                  </a:cxn>
                  <a:cxn ang="0">
                    <a:pos x="35" y="35"/>
                  </a:cxn>
                  <a:cxn ang="0">
                    <a:pos x="40" y="23"/>
                  </a:cxn>
                  <a:cxn ang="0">
                    <a:pos x="35" y="6"/>
                  </a:cxn>
                  <a:cxn ang="0">
                    <a:pos x="23" y="0"/>
                  </a:cxn>
                  <a:cxn ang="0">
                    <a:pos x="6" y="6"/>
                  </a:cxn>
                  <a:cxn ang="0">
                    <a:pos x="0" y="23"/>
                  </a:cxn>
                </a:cxnLst>
                <a:rect l="0" t="0" r="r" b="b"/>
                <a:pathLst>
                  <a:path w="40" h="40">
                    <a:moveTo>
                      <a:pt x="0" y="23"/>
                    </a:moveTo>
                    <a:lnTo>
                      <a:pt x="6" y="35"/>
                    </a:lnTo>
                    <a:lnTo>
                      <a:pt x="23" y="40"/>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2" name="Freeform 12">
                <a:extLst>
                  <a:ext uri="{FF2B5EF4-FFF2-40B4-BE49-F238E27FC236}">
                    <a16:creationId xmlns:a16="http://schemas.microsoft.com/office/drawing/2014/main" id="{0DCB195C-B4F8-BF4F-9A64-DCA951BDEEF4}"/>
                  </a:ext>
                </a:extLst>
              </p:cNvPr>
              <p:cNvSpPr>
                <a:spLocks/>
              </p:cNvSpPr>
              <p:nvPr/>
            </p:nvSpPr>
            <p:spPr bwMode="auto">
              <a:xfrm>
                <a:off x="4898" y="3171"/>
                <a:ext cx="40" cy="44"/>
              </a:xfrm>
              <a:custGeom>
                <a:avLst/>
                <a:gdLst/>
                <a:ahLst/>
                <a:cxnLst>
                  <a:cxn ang="0">
                    <a:pos x="0" y="23"/>
                  </a:cxn>
                  <a:cxn ang="0">
                    <a:pos x="6" y="40"/>
                  </a:cxn>
                  <a:cxn ang="0">
                    <a:pos x="23" y="40"/>
                  </a:cxn>
                  <a:cxn ang="0">
                    <a:pos x="35" y="34"/>
                  </a:cxn>
                  <a:cxn ang="0">
                    <a:pos x="40" y="23"/>
                  </a:cxn>
                  <a:cxn ang="0">
                    <a:pos x="35" y="6"/>
                  </a:cxn>
                  <a:cxn ang="0">
                    <a:pos x="23" y="0"/>
                  </a:cxn>
                  <a:cxn ang="0">
                    <a:pos x="6" y="6"/>
                  </a:cxn>
                  <a:cxn ang="0">
                    <a:pos x="0" y="23"/>
                  </a:cxn>
                </a:cxnLst>
                <a:rect l="0" t="0" r="r" b="b"/>
                <a:pathLst>
                  <a:path w="40" h="40">
                    <a:moveTo>
                      <a:pt x="0" y="23"/>
                    </a:moveTo>
                    <a:lnTo>
                      <a:pt x="6" y="40"/>
                    </a:lnTo>
                    <a:lnTo>
                      <a:pt x="23" y="40"/>
                    </a:lnTo>
                    <a:lnTo>
                      <a:pt x="35" y="34"/>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3" name="Freeform 13">
                <a:extLst>
                  <a:ext uri="{FF2B5EF4-FFF2-40B4-BE49-F238E27FC236}">
                    <a16:creationId xmlns:a16="http://schemas.microsoft.com/office/drawing/2014/main" id="{5B463686-53F6-4849-9E8E-EE6994BA653D}"/>
                  </a:ext>
                </a:extLst>
              </p:cNvPr>
              <p:cNvSpPr>
                <a:spLocks/>
              </p:cNvSpPr>
              <p:nvPr/>
            </p:nvSpPr>
            <p:spPr bwMode="auto">
              <a:xfrm>
                <a:off x="4956" y="3107"/>
                <a:ext cx="44" cy="45"/>
              </a:xfrm>
              <a:custGeom>
                <a:avLst/>
                <a:gdLst/>
                <a:ahLst/>
                <a:cxnLst>
                  <a:cxn ang="0">
                    <a:pos x="0" y="23"/>
                  </a:cxn>
                  <a:cxn ang="0">
                    <a:pos x="5" y="35"/>
                  </a:cxn>
                  <a:cxn ang="0">
                    <a:pos x="17" y="41"/>
                  </a:cxn>
                  <a:cxn ang="0">
                    <a:pos x="34" y="35"/>
                  </a:cxn>
                  <a:cxn ang="0">
                    <a:pos x="40" y="23"/>
                  </a:cxn>
                  <a:cxn ang="0">
                    <a:pos x="34" y="6"/>
                  </a:cxn>
                  <a:cxn ang="0">
                    <a:pos x="17" y="0"/>
                  </a:cxn>
                  <a:cxn ang="0">
                    <a:pos x="5" y="6"/>
                  </a:cxn>
                  <a:cxn ang="0">
                    <a:pos x="0" y="23"/>
                  </a:cxn>
                </a:cxnLst>
                <a:rect l="0" t="0" r="r" b="b"/>
                <a:pathLst>
                  <a:path w="40" h="41">
                    <a:moveTo>
                      <a:pt x="0" y="23"/>
                    </a:moveTo>
                    <a:lnTo>
                      <a:pt x="5" y="35"/>
                    </a:lnTo>
                    <a:lnTo>
                      <a:pt x="17" y="41"/>
                    </a:lnTo>
                    <a:lnTo>
                      <a:pt x="34" y="35"/>
                    </a:lnTo>
                    <a:lnTo>
                      <a:pt x="40" y="23"/>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4" name="Freeform 14">
                <a:extLst>
                  <a:ext uri="{FF2B5EF4-FFF2-40B4-BE49-F238E27FC236}">
                    <a16:creationId xmlns:a16="http://schemas.microsoft.com/office/drawing/2014/main" id="{C4174512-DBF1-3D47-8D6F-1842EB45F49E}"/>
                  </a:ext>
                </a:extLst>
              </p:cNvPr>
              <p:cNvSpPr>
                <a:spLocks/>
              </p:cNvSpPr>
              <p:nvPr/>
            </p:nvSpPr>
            <p:spPr bwMode="auto">
              <a:xfrm>
                <a:off x="4840" y="3142"/>
                <a:ext cx="44" cy="40"/>
              </a:xfrm>
              <a:custGeom>
                <a:avLst/>
                <a:gdLst/>
                <a:ahLst/>
                <a:cxnLst>
                  <a:cxn ang="0">
                    <a:pos x="0" y="17"/>
                  </a:cxn>
                  <a:cxn ang="0">
                    <a:pos x="6" y="35"/>
                  </a:cxn>
                  <a:cxn ang="0">
                    <a:pos x="18" y="40"/>
                  </a:cxn>
                  <a:cxn ang="0">
                    <a:pos x="35" y="35"/>
                  </a:cxn>
                  <a:cxn ang="0">
                    <a:pos x="41" y="17"/>
                  </a:cxn>
                  <a:cxn ang="0">
                    <a:pos x="35" y="6"/>
                  </a:cxn>
                  <a:cxn ang="0">
                    <a:pos x="18" y="0"/>
                  </a:cxn>
                  <a:cxn ang="0">
                    <a:pos x="6" y="6"/>
                  </a:cxn>
                  <a:cxn ang="0">
                    <a:pos x="0" y="17"/>
                  </a:cxn>
                </a:cxnLst>
                <a:rect l="0" t="0" r="r" b="b"/>
                <a:pathLst>
                  <a:path w="41" h="40">
                    <a:moveTo>
                      <a:pt x="0" y="17"/>
                    </a:moveTo>
                    <a:lnTo>
                      <a:pt x="6" y="35"/>
                    </a:lnTo>
                    <a:lnTo>
                      <a:pt x="18" y="40"/>
                    </a:lnTo>
                    <a:lnTo>
                      <a:pt x="35" y="35"/>
                    </a:lnTo>
                    <a:lnTo>
                      <a:pt x="41" y="17"/>
                    </a:lnTo>
                    <a:lnTo>
                      <a:pt x="35" y="6"/>
                    </a:lnTo>
                    <a:lnTo>
                      <a:pt x="18"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5" name="Freeform 15">
                <a:extLst>
                  <a:ext uri="{FF2B5EF4-FFF2-40B4-BE49-F238E27FC236}">
                    <a16:creationId xmlns:a16="http://schemas.microsoft.com/office/drawing/2014/main" id="{6D860D1F-1F60-F842-9595-9A271FDFD7DD}"/>
                  </a:ext>
                </a:extLst>
              </p:cNvPr>
              <p:cNvSpPr>
                <a:spLocks/>
              </p:cNvSpPr>
              <p:nvPr/>
            </p:nvSpPr>
            <p:spPr bwMode="auto">
              <a:xfrm>
                <a:off x="4852" y="3125"/>
                <a:ext cx="40" cy="40"/>
              </a:xfrm>
              <a:custGeom>
                <a:avLst/>
                <a:gdLst/>
                <a:ahLst/>
                <a:cxnLst>
                  <a:cxn ang="0">
                    <a:pos x="0" y="17"/>
                  </a:cxn>
                  <a:cxn ang="0">
                    <a:pos x="6" y="34"/>
                  </a:cxn>
                  <a:cxn ang="0">
                    <a:pos x="23" y="40"/>
                  </a:cxn>
                  <a:cxn ang="0">
                    <a:pos x="34" y="34"/>
                  </a:cxn>
                  <a:cxn ang="0">
                    <a:pos x="40" y="17"/>
                  </a:cxn>
                  <a:cxn ang="0">
                    <a:pos x="34" y="5"/>
                  </a:cxn>
                  <a:cxn ang="0">
                    <a:pos x="23" y="0"/>
                  </a:cxn>
                  <a:cxn ang="0">
                    <a:pos x="6" y="5"/>
                  </a:cxn>
                  <a:cxn ang="0">
                    <a:pos x="0" y="17"/>
                  </a:cxn>
                </a:cxnLst>
                <a:rect l="0" t="0" r="r" b="b"/>
                <a:pathLst>
                  <a:path w="40" h="40">
                    <a:moveTo>
                      <a:pt x="0" y="17"/>
                    </a:moveTo>
                    <a:lnTo>
                      <a:pt x="6" y="34"/>
                    </a:lnTo>
                    <a:lnTo>
                      <a:pt x="23" y="40"/>
                    </a:lnTo>
                    <a:lnTo>
                      <a:pt x="34" y="34"/>
                    </a:lnTo>
                    <a:lnTo>
                      <a:pt x="40" y="17"/>
                    </a:lnTo>
                    <a:lnTo>
                      <a:pt x="34"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6" name="Freeform 16">
                <a:extLst>
                  <a:ext uri="{FF2B5EF4-FFF2-40B4-BE49-F238E27FC236}">
                    <a16:creationId xmlns:a16="http://schemas.microsoft.com/office/drawing/2014/main" id="{84B6B446-47DC-3F4F-B886-0378CC6C4382}"/>
                  </a:ext>
                </a:extLst>
              </p:cNvPr>
              <p:cNvSpPr>
                <a:spLocks/>
              </p:cNvSpPr>
              <p:nvPr/>
            </p:nvSpPr>
            <p:spPr bwMode="auto">
              <a:xfrm>
                <a:off x="4840" y="3084"/>
                <a:ext cx="44" cy="41"/>
              </a:xfrm>
              <a:custGeom>
                <a:avLst/>
                <a:gdLst/>
                <a:ahLst/>
                <a:cxnLst>
                  <a:cxn ang="0">
                    <a:pos x="0" y="23"/>
                  </a:cxn>
                  <a:cxn ang="0">
                    <a:pos x="6" y="35"/>
                  </a:cxn>
                  <a:cxn ang="0">
                    <a:pos x="18" y="41"/>
                  </a:cxn>
                  <a:cxn ang="0">
                    <a:pos x="35" y="35"/>
                  </a:cxn>
                  <a:cxn ang="0">
                    <a:pos x="41" y="23"/>
                  </a:cxn>
                  <a:cxn ang="0">
                    <a:pos x="35" y="6"/>
                  </a:cxn>
                  <a:cxn ang="0">
                    <a:pos x="18" y="0"/>
                  </a:cxn>
                  <a:cxn ang="0">
                    <a:pos x="6" y="6"/>
                  </a:cxn>
                  <a:cxn ang="0">
                    <a:pos x="0" y="23"/>
                  </a:cxn>
                </a:cxnLst>
                <a:rect l="0" t="0" r="r" b="b"/>
                <a:pathLst>
                  <a:path w="41" h="41">
                    <a:moveTo>
                      <a:pt x="0" y="23"/>
                    </a:moveTo>
                    <a:lnTo>
                      <a:pt x="6" y="35"/>
                    </a:lnTo>
                    <a:lnTo>
                      <a:pt x="18" y="41"/>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7" name="Freeform 17">
                <a:extLst>
                  <a:ext uri="{FF2B5EF4-FFF2-40B4-BE49-F238E27FC236}">
                    <a16:creationId xmlns:a16="http://schemas.microsoft.com/office/drawing/2014/main" id="{0BADEC6D-7220-F14E-9370-697CC8DD8494}"/>
                  </a:ext>
                </a:extLst>
              </p:cNvPr>
              <p:cNvSpPr>
                <a:spLocks/>
              </p:cNvSpPr>
              <p:nvPr/>
            </p:nvSpPr>
            <p:spPr bwMode="auto">
              <a:xfrm>
                <a:off x="4817" y="3119"/>
                <a:ext cx="44" cy="40"/>
              </a:xfrm>
              <a:custGeom>
                <a:avLst/>
                <a:gdLst/>
                <a:ahLst/>
                <a:cxnLst>
                  <a:cxn ang="0">
                    <a:pos x="0" y="17"/>
                  </a:cxn>
                  <a:cxn ang="0">
                    <a:pos x="6" y="34"/>
                  </a:cxn>
                  <a:cxn ang="0">
                    <a:pos x="23" y="40"/>
                  </a:cxn>
                  <a:cxn ang="0">
                    <a:pos x="35" y="34"/>
                  </a:cxn>
                  <a:cxn ang="0">
                    <a:pos x="41" y="17"/>
                  </a:cxn>
                  <a:cxn ang="0">
                    <a:pos x="35" y="6"/>
                  </a:cxn>
                  <a:cxn ang="0">
                    <a:pos x="17" y="0"/>
                  </a:cxn>
                  <a:cxn ang="0">
                    <a:pos x="6" y="6"/>
                  </a:cxn>
                  <a:cxn ang="0">
                    <a:pos x="0" y="17"/>
                  </a:cxn>
                </a:cxnLst>
                <a:rect l="0" t="0" r="r" b="b"/>
                <a:pathLst>
                  <a:path w="41" h="40">
                    <a:moveTo>
                      <a:pt x="0" y="17"/>
                    </a:moveTo>
                    <a:lnTo>
                      <a:pt x="6" y="34"/>
                    </a:lnTo>
                    <a:lnTo>
                      <a:pt x="23" y="40"/>
                    </a:lnTo>
                    <a:lnTo>
                      <a:pt x="35" y="34"/>
                    </a:lnTo>
                    <a:lnTo>
                      <a:pt x="41" y="17"/>
                    </a:lnTo>
                    <a:lnTo>
                      <a:pt x="35" y="6"/>
                    </a:lnTo>
                    <a:lnTo>
                      <a:pt x="17"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8" name="Freeform 18">
                <a:extLst>
                  <a:ext uri="{FF2B5EF4-FFF2-40B4-BE49-F238E27FC236}">
                    <a16:creationId xmlns:a16="http://schemas.microsoft.com/office/drawing/2014/main" id="{46874CAE-8A29-3640-B9E8-B77A5D351A14}"/>
                  </a:ext>
                </a:extLst>
              </p:cNvPr>
              <p:cNvSpPr>
                <a:spLocks/>
              </p:cNvSpPr>
              <p:nvPr/>
            </p:nvSpPr>
            <p:spPr bwMode="auto">
              <a:xfrm>
                <a:off x="4777" y="3125"/>
                <a:ext cx="40" cy="40"/>
              </a:xfrm>
              <a:custGeom>
                <a:avLst/>
                <a:gdLst/>
                <a:ahLst/>
                <a:cxnLst>
                  <a:cxn ang="0">
                    <a:pos x="0" y="17"/>
                  </a:cxn>
                  <a:cxn ang="0">
                    <a:pos x="5" y="34"/>
                  </a:cxn>
                  <a:cxn ang="0">
                    <a:pos x="17" y="40"/>
                  </a:cxn>
                  <a:cxn ang="0">
                    <a:pos x="34" y="34"/>
                  </a:cxn>
                  <a:cxn ang="0">
                    <a:pos x="40" y="17"/>
                  </a:cxn>
                  <a:cxn ang="0">
                    <a:pos x="34" y="5"/>
                  </a:cxn>
                  <a:cxn ang="0">
                    <a:pos x="17" y="0"/>
                  </a:cxn>
                  <a:cxn ang="0">
                    <a:pos x="5" y="5"/>
                  </a:cxn>
                  <a:cxn ang="0">
                    <a:pos x="0" y="17"/>
                  </a:cxn>
                </a:cxnLst>
                <a:rect l="0" t="0" r="r" b="b"/>
                <a:pathLst>
                  <a:path w="40" h="40">
                    <a:moveTo>
                      <a:pt x="0" y="17"/>
                    </a:moveTo>
                    <a:lnTo>
                      <a:pt x="5" y="34"/>
                    </a:lnTo>
                    <a:lnTo>
                      <a:pt x="17" y="40"/>
                    </a:lnTo>
                    <a:lnTo>
                      <a:pt x="34" y="34"/>
                    </a:lnTo>
                    <a:lnTo>
                      <a:pt x="40" y="17"/>
                    </a:lnTo>
                    <a:lnTo>
                      <a:pt x="34" y="5"/>
                    </a:lnTo>
                    <a:lnTo>
                      <a:pt x="17" y="0"/>
                    </a:lnTo>
                    <a:lnTo>
                      <a:pt x="5"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39" name="Freeform 19">
                <a:extLst>
                  <a:ext uri="{FF2B5EF4-FFF2-40B4-BE49-F238E27FC236}">
                    <a16:creationId xmlns:a16="http://schemas.microsoft.com/office/drawing/2014/main" id="{7B92B7F6-B919-6A49-BD26-7890D3074475}"/>
                  </a:ext>
                </a:extLst>
              </p:cNvPr>
              <p:cNvSpPr>
                <a:spLocks/>
              </p:cNvSpPr>
              <p:nvPr/>
            </p:nvSpPr>
            <p:spPr bwMode="auto">
              <a:xfrm>
                <a:off x="4809" y="3067"/>
                <a:ext cx="40" cy="40"/>
              </a:xfrm>
              <a:custGeom>
                <a:avLst/>
                <a:gdLst/>
                <a:ahLst/>
                <a:cxnLst>
                  <a:cxn ang="0">
                    <a:pos x="0" y="17"/>
                  </a:cxn>
                  <a:cxn ang="0">
                    <a:pos x="5" y="35"/>
                  </a:cxn>
                  <a:cxn ang="0">
                    <a:pos x="23" y="40"/>
                  </a:cxn>
                  <a:cxn ang="0">
                    <a:pos x="34" y="35"/>
                  </a:cxn>
                  <a:cxn ang="0">
                    <a:pos x="40" y="17"/>
                  </a:cxn>
                  <a:cxn ang="0">
                    <a:pos x="34" y="6"/>
                  </a:cxn>
                  <a:cxn ang="0">
                    <a:pos x="23" y="0"/>
                  </a:cxn>
                  <a:cxn ang="0">
                    <a:pos x="5" y="6"/>
                  </a:cxn>
                  <a:cxn ang="0">
                    <a:pos x="0" y="17"/>
                  </a:cxn>
                </a:cxnLst>
                <a:rect l="0" t="0" r="r" b="b"/>
                <a:pathLst>
                  <a:path w="40" h="40">
                    <a:moveTo>
                      <a:pt x="0" y="17"/>
                    </a:moveTo>
                    <a:lnTo>
                      <a:pt x="5" y="35"/>
                    </a:lnTo>
                    <a:lnTo>
                      <a:pt x="23" y="40"/>
                    </a:lnTo>
                    <a:lnTo>
                      <a:pt x="34" y="35"/>
                    </a:lnTo>
                    <a:lnTo>
                      <a:pt x="40" y="17"/>
                    </a:lnTo>
                    <a:lnTo>
                      <a:pt x="34"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0" name="Freeform 20">
                <a:extLst>
                  <a:ext uri="{FF2B5EF4-FFF2-40B4-BE49-F238E27FC236}">
                    <a16:creationId xmlns:a16="http://schemas.microsoft.com/office/drawing/2014/main" id="{2A87ADC5-7325-2F40-8847-19BB6E4C0DF1}"/>
                  </a:ext>
                </a:extLst>
              </p:cNvPr>
              <p:cNvSpPr>
                <a:spLocks/>
              </p:cNvSpPr>
              <p:nvPr/>
            </p:nvSpPr>
            <p:spPr bwMode="auto">
              <a:xfrm>
                <a:off x="4759" y="3084"/>
                <a:ext cx="41" cy="41"/>
              </a:xfrm>
              <a:custGeom>
                <a:avLst/>
                <a:gdLst/>
                <a:ahLst/>
                <a:cxnLst>
                  <a:cxn ang="0">
                    <a:pos x="0" y="18"/>
                  </a:cxn>
                  <a:cxn ang="0">
                    <a:pos x="6" y="35"/>
                  </a:cxn>
                  <a:cxn ang="0">
                    <a:pos x="23" y="41"/>
                  </a:cxn>
                  <a:cxn ang="0">
                    <a:pos x="35" y="35"/>
                  </a:cxn>
                  <a:cxn ang="0">
                    <a:pos x="41" y="18"/>
                  </a:cxn>
                  <a:cxn ang="0">
                    <a:pos x="35" y="6"/>
                  </a:cxn>
                  <a:cxn ang="0">
                    <a:pos x="23" y="0"/>
                  </a:cxn>
                  <a:cxn ang="0">
                    <a:pos x="6" y="6"/>
                  </a:cxn>
                  <a:cxn ang="0">
                    <a:pos x="0" y="18"/>
                  </a:cxn>
                </a:cxnLst>
                <a:rect l="0" t="0" r="r" b="b"/>
                <a:pathLst>
                  <a:path w="41" h="41">
                    <a:moveTo>
                      <a:pt x="0" y="18"/>
                    </a:moveTo>
                    <a:lnTo>
                      <a:pt x="6" y="35"/>
                    </a:lnTo>
                    <a:lnTo>
                      <a:pt x="23" y="41"/>
                    </a:lnTo>
                    <a:lnTo>
                      <a:pt x="35" y="35"/>
                    </a:lnTo>
                    <a:lnTo>
                      <a:pt x="41"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1" name="Freeform 21">
                <a:extLst>
                  <a:ext uri="{FF2B5EF4-FFF2-40B4-BE49-F238E27FC236}">
                    <a16:creationId xmlns:a16="http://schemas.microsoft.com/office/drawing/2014/main" id="{1EAA2581-6A99-8C49-AC21-81F8E979A4F7}"/>
                  </a:ext>
                </a:extLst>
              </p:cNvPr>
              <p:cNvSpPr>
                <a:spLocks/>
              </p:cNvSpPr>
              <p:nvPr/>
            </p:nvSpPr>
            <p:spPr bwMode="auto">
              <a:xfrm>
                <a:off x="4771" y="3055"/>
                <a:ext cx="40" cy="47"/>
              </a:xfrm>
              <a:custGeom>
                <a:avLst/>
                <a:gdLst/>
                <a:ahLst/>
                <a:cxnLst>
                  <a:cxn ang="0">
                    <a:pos x="0" y="23"/>
                  </a:cxn>
                  <a:cxn ang="0">
                    <a:pos x="6" y="41"/>
                  </a:cxn>
                  <a:cxn ang="0">
                    <a:pos x="17" y="47"/>
                  </a:cxn>
                  <a:cxn ang="0">
                    <a:pos x="35" y="41"/>
                  </a:cxn>
                  <a:cxn ang="0">
                    <a:pos x="40" y="23"/>
                  </a:cxn>
                  <a:cxn ang="0">
                    <a:pos x="35" y="6"/>
                  </a:cxn>
                  <a:cxn ang="0">
                    <a:pos x="17" y="0"/>
                  </a:cxn>
                  <a:cxn ang="0">
                    <a:pos x="6" y="12"/>
                  </a:cxn>
                  <a:cxn ang="0">
                    <a:pos x="0" y="23"/>
                  </a:cxn>
                </a:cxnLst>
                <a:rect l="0" t="0" r="r" b="b"/>
                <a:pathLst>
                  <a:path w="40" h="47">
                    <a:moveTo>
                      <a:pt x="0" y="23"/>
                    </a:moveTo>
                    <a:lnTo>
                      <a:pt x="6" y="41"/>
                    </a:lnTo>
                    <a:lnTo>
                      <a:pt x="17" y="47"/>
                    </a:lnTo>
                    <a:lnTo>
                      <a:pt x="35" y="41"/>
                    </a:lnTo>
                    <a:lnTo>
                      <a:pt x="40" y="23"/>
                    </a:lnTo>
                    <a:lnTo>
                      <a:pt x="35" y="6"/>
                    </a:lnTo>
                    <a:lnTo>
                      <a:pt x="17" y="0"/>
                    </a:lnTo>
                    <a:lnTo>
                      <a:pt x="6" y="12"/>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2" name="Freeform 22">
                <a:extLst>
                  <a:ext uri="{FF2B5EF4-FFF2-40B4-BE49-F238E27FC236}">
                    <a16:creationId xmlns:a16="http://schemas.microsoft.com/office/drawing/2014/main" id="{F9F1DB9B-7C1E-0A49-A03E-D485A45FDD72}"/>
                  </a:ext>
                </a:extLst>
              </p:cNvPr>
              <p:cNvSpPr>
                <a:spLocks/>
              </p:cNvSpPr>
              <p:nvPr/>
            </p:nvSpPr>
            <p:spPr bwMode="auto">
              <a:xfrm>
                <a:off x="4733" y="3078"/>
                <a:ext cx="40" cy="41"/>
              </a:xfrm>
              <a:custGeom>
                <a:avLst/>
                <a:gdLst/>
                <a:ahLst/>
                <a:cxnLst>
                  <a:cxn ang="0">
                    <a:pos x="0" y="18"/>
                  </a:cxn>
                  <a:cxn ang="0">
                    <a:pos x="5" y="35"/>
                  </a:cxn>
                  <a:cxn ang="0">
                    <a:pos x="23" y="41"/>
                  </a:cxn>
                  <a:cxn ang="0">
                    <a:pos x="34" y="35"/>
                  </a:cxn>
                  <a:cxn ang="0">
                    <a:pos x="40" y="18"/>
                  </a:cxn>
                  <a:cxn ang="0">
                    <a:pos x="34" y="6"/>
                  </a:cxn>
                  <a:cxn ang="0">
                    <a:pos x="23" y="0"/>
                  </a:cxn>
                  <a:cxn ang="0">
                    <a:pos x="5" y="6"/>
                  </a:cxn>
                  <a:cxn ang="0">
                    <a:pos x="0" y="18"/>
                  </a:cxn>
                </a:cxnLst>
                <a:rect l="0" t="0" r="r" b="b"/>
                <a:pathLst>
                  <a:path w="40" h="41">
                    <a:moveTo>
                      <a:pt x="0" y="18"/>
                    </a:moveTo>
                    <a:lnTo>
                      <a:pt x="5" y="35"/>
                    </a:lnTo>
                    <a:lnTo>
                      <a:pt x="23" y="41"/>
                    </a:lnTo>
                    <a:lnTo>
                      <a:pt x="34" y="35"/>
                    </a:lnTo>
                    <a:lnTo>
                      <a:pt x="40" y="18"/>
                    </a:lnTo>
                    <a:lnTo>
                      <a:pt x="34" y="6"/>
                    </a:lnTo>
                    <a:lnTo>
                      <a:pt x="23" y="0"/>
                    </a:lnTo>
                    <a:lnTo>
                      <a:pt x="5"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3" name="Freeform 23">
                <a:extLst>
                  <a:ext uri="{FF2B5EF4-FFF2-40B4-BE49-F238E27FC236}">
                    <a16:creationId xmlns:a16="http://schemas.microsoft.com/office/drawing/2014/main" id="{064F1620-AA2F-914F-968B-C04F28500E56}"/>
                  </a:ext>
                </a:extLst>
              </p:cNvPr>
              <p:cNvSpPr>
                <a:spLocks/>
              </p:cNvSpPr>
              <p:nvPr/>
            </p:nvSpPr>
            <p:spPr bwMode="auto">
              <a:xfrm>
                <a:off x="4696" y="3067"/>
                <a:ext cx="40" cy="40"/>
              </a:xfrm>
              <a:custGeom>
                <a:avLst/>
                <a:gdLst/>
                <a:ahLst/>
                <a:cxnLst>
                  <a:cxn ang="0">
                    <a:pos x="0" y="23"/>
                  </a:cxn>
                  <a:cxn ang="0">
                    <a:pos x="6" y="35"/>
                  </a:cxn>
                  <a:cxn ang="0">
                    <a:pos x="23" y="40"/>
                  </a:cxn>
                  <a:cxn ang="0">
                    <a:pos x="35" y="35"/>
                  </a:cxn>
                  <a:cxn ang="0">
                    <a:pos x="40" y="23"/>
                  </a:cxn>
                  <a:cxn ang="0">
                    <a:pos x="35" y="6"/>
                  </a:cxn>
                  <a:cxn ang="0">
                    <a:pos x="23" y="0"/>
                  </a:cxn>
                  <a:cxn ang="0">
                    <a:pos x="6" y="6"/>
                  </a:cxn>
                  <a:cxn ang="0">
                    <a:pos x="0" y="23"/>
                  </a:cxn>
                </a:cxnLst>
                <a:rect l="0" t="0" r="r" b="b"/>
                <a:pathLst>
                  <a:path w="40" h="40">
                    <a:moveTo>
                      <a:pt x="0" y="23"/>
                    </a:moveTo>
                    <a:lnTo>
                      <a:pt x="6" y="35"/>
                    </a:lnTo>
                    <a:lnTo>
                      <a:pt x="23" y="40"/>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4" name="Freeform 24">
                <a:extLst>
                  <a:ext uri="{FF2B5EF4-FFF2-40B4-BE49-F238E27FC236}">
                    <a16:creationId xmlns:a16="http://schemas.microsoft.com/office/drawing/2014/main" id="{4C0E3E56-CD2A-B14F-A61A-0257E39EEE9E}"/>
                  </a:ext>
                </a:extLst>
              </p:cNvPr>
              <p:cNvSpPr>
                <a:spLocks/>
              </p:cNvSpPr>
              <p:nvPr/>
            </p:nvSpPr>
            <p:spPr bwMode="auto">
              <a:xfrm>
                <a:off x="4733" y="3055"/>
                <a:ext cx="40" cy="45"/>
              </a:xfrm>
              <a:custGeom>
                <a:avLst/>
                <a:gdLst/>
                <a:ahLst/>
                <a:cxnLst>
                  <a:cxn ang="0">
                    <a:pos x="0" y="18"/>
                  </a:cxn>
                  <a:cxn ang="0">
                    <a:pos x="5" y="35"/>
                  </a:cxn>
                  <a:cxn ang="0">
                    <a:pos x="17" y="41"/>
                  </a:cxn>
                  <a:cxn ang="0">
                    <a:pos x="34" y="35"/>
                  </a:cxn>
                  <a:cxn ang="0">
                    <a:pos x="40" y="18"/>
                  </a:cxn>
                  <a:cxn ang="0">
                    <a:pos x="34" y="6"/>
                  </a:cxn>
                  <a:cxn ang="0">
                    <a:pos x="17" y="0"/>
                  </a:cxn>
                  <a:cxn ang="0">
                    <a:pos x="5" y="6"/>
                  </a:cxn>
                  <a:cxn ang="0">
                    <a:pos x="0" y="18"/>
                  </a:cxn>
                </a:cxnLst>
                <a:rect l="0" t="0" r="r" b="b"/>
                <a:pathLst>
                  <a:path w="40" h="41">
                    <a:moveTo>
                      <a:pt x="0" y="18"/>
                    </a:moveTo>
                    <a:lnTo>
                      <a:pt x="5" y="35"/>
                    </a:lnTo>
                    <a:lnTo>
                      <a:pt x="17" y="41"/>
                    </a:lnTo>
                    <a:lnTo>
                      <a:pt x="34" y="35"/>
                    </a:lnTo>
                    <a:lnTo>
                      <a:pt x="40" y="18"/>
                    </a:lnTo>
                    <a:lnTo>
                      <a:pt x="34" y="6"/>
                    </a:lnTo>
                    <a:lnTo>
                      <a:pt x="17" y="0"/>
                    </a:lnTo>
                    <a:lnTo>
                      <a:pt x="5"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5" name="Freeform 25">
                <a:extLst>
                  <a:ext uri="{FF2B5EF4-FFF2-40B4-BE49-F238E27FC236}">
                    <a16:creationId xmlns:a16="http://schemas.microsoft.com/office/drawing/2014/main" id="{5BA3805C-F217-D344-8B9F-091D32620FAE}"/>
                  </a:ext>
                </a:extLst>
              </p:cNvPr>
              <p:cNvSpPr>
                <a:spLocks/>
              </p:cNvSpPr>
              <p:nvPr/>
            </p:nvSpPr>
            <p:spPr bwMode="auto">
              <a:xfrm>
                <a:off x="4771" y="3015"/>
                <a:ext cx="40" cy="40"/>
              </a:xfrm>
              <a:custGeom>
                <a:avLst/>
                <a:gdLst/>
                <a:ahLst/>
                <a:cxnLst>
                  <a:cxn ang="0">
                    <a:pos x="0" y="17"/>
                  </a:cxn>
                  <a:cxn ang="0">
                    <a:pos x="6" y="35"/>
                  </a:cxn>
                  <a:cxn ang="0">
                    <a:pos x="17" y="40"/>
                  </a:cxn>
                  <a:cxn ang="0">
                    <a:pos x="35" y="35"/>
                  </a:cxn>
                  <a:cxn ang="0">
                    <a:pos x="40" y="17"/>
                  </a:cxn>
                  <a:cxn ang="0">
                    <a:pos x="35" y="6"/>
                  </a:cxn>
                  <a:cxn ang="0">
                    <a:pos x="17" y="0"/>
                  </a:cxn>
                  <a:cxn ang="0">
                    <a:pos x="6" y="6"/>
                  </a:cxn>
                  <a:cxn ang="0">
                    <a:pos x="0" y="17"/>
                  </a:cxn>
                </a:cxnLst>
                <a:rect l="0" t="0" r="r" b="b"/>
                <a:pathLst>
                  <a:path w="40" h="40">
                    <a:moveTo>
                      <a:pt x="0" y="17"/>
                    </a:moveTo>
                    <a:lnTo>
                      <a:pt x="6" y="35"/>
                    </a:lnTo>
                    <a:lnTo>
                      <a:pt x="17" y="40"/>
                    </a:lnTo>
                    <a:lnTo>
                      <a:pt x="35" y="35"/>
                    </a:lnTo>
                    <a:lnTo>
                      <a:pt x="40" y="17"/>
                    </a:lnTo>
                    <a:lnTo>
                      <a:pt x="35" y="6"/>
                    </a:lnTo>
                    <a:lnTo>
                      <a:pt x="17"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6" name="Freeform 26">
                <a:extLst>
                  <a:ext uri="{FF2B5EF4-FFF2-40B4-BE49-F238E27FC236}">
                    <a16:creationId xmlns:a16="http://schemas.microsoft.com/office/drawing/2014/main" id="{124B8C3A-6928-794B-B507-5573E031D22C}"/>
                  </a:ext>
                </a:extLst>
              </p:cNvPr>
              <p:cNvSpPr>
                <a:spLocks/>
              </p:cNvSpPr>
              <p:nvPr/>
            </p:nvSpPr>
            <p:spPr bwMode="auto">
              <a:xfrm>
                <a:off x="4800" y="3009"/>
                <a:ext cx="40" cy="41"/>
              </a:xfrm>
              <a:custGeom>
                <a:avLst/>
                <a:gdLst/>
                <a:ahLst/>
                <a:cxnLst>
                  <a:cxn ang="0">
                    <a:pos x="0" y="17"/>
                  </a:cxn>
                  <a:cxn ang="0">
                    <a:pos x="6" y="35"/>
                  </a:cxn>
                  <a:cxn ang="0">
                    <a:pos x="23" y="41"/>
                  </a:cxn>
                  <a:cxn ang="0">
                    <a:pos x="34" y="35"/>
                  </a:cxn>
                  <a:cxn ang="0">
                    <a:pos x="40" y="17"/>
                  </a:cxn>
                  <a:cxn ang="0">
                    <a:pos x="34" y="6"/>
                  </a:cxn>
                  <a:cxn ang="0">
                    <a:pos x="23" y="0"/>
                  </a:cxn>
                  <a:cxn ang="0">
                    <a:pos x="6" y="6"/>
                  </a:cxn>
                  <a:cxn ang="0">
                    <a:pos x="0" y="17"/>
                  </a:cxn>
                </a:cxnLst>
                <a:rect l="0" t="0" r="r" b="b"/>
                <a:pathLst>
                  <a:path w="40" h="41">
                    <a:moveTo>
                      <a:pt x="0" y="17"/>
                    </a:moveTo>
                    <a:lnTo>
                      <a:pt x="6" y="35"/>
                    </a:lnTo>
                    <a:lnTo>
                      <a:pt x="23" y="41"/>
                    </a:lnTo>
                    <a:lnTo>
                      <a:pt x="34" y="35"/>
                    </a:lnTo>
                    <a:lnTo>
                      <a:pt x="40" y="17"/>
                    </a:lnTo>
                    <a:lnTo>
                      <a:pt x="34"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7" name="Freeform 27">
                <a:extLst>
                  <a:ext uri="{FF2B5EF4-FFF2-40B4-BE49-F238E27FC236}">
                    <a16:creationId xmlns:a16="http://schemas.microsoft.com/office/drawing/2014/main" id="{669D1C8E-B7EA-9E4B-A2DE-AEB623EA8F1E}"/>
                  </a:ext>
                </a:extLst>
              </p:cNvPr>
              <p:cNvSpPr>
                <a:spLocks/>
              </p:cNvSpPr>
              <p:nvPr/>
            </p:nvSpPr>
            <p:spPr bwMode="auto">
              <a:xfrm>
                <a:off x="4809" y="2957"/>
                <a:ext cx="40" cy="41"/>
              </a:xfrm>
              <a:custGeom>
                <a:avLst/>
                <a:gdLst/>
                <a:ahLst/>
                <a:cxnLst>
                  <a:cxn ang="0">
                    <a:pos x="0" y="23"/>
                  </a:cxn>
                  <a:cxn ang="0">
                    <a:pos x="5" y="35"/>
                  </a:cxn>
                  <a:cxn ang="0">
                    <a:pos x="23" y="41"/>
                  </a:cxn>
                  <a:cxn ang="0">
                    <a:pos x="34" y="35"/>
                  </a:cxn>
                  <a:cxn ang="0">
                    <a:pos x="40" y="23"/>
                  </a:cxn>
                  <a:cxn ang="0">
                    <a:pos x="34" y="6"/>
                  </a:cxn>
                  <a:cxn ang="0">
                    <a:pos x="23" y="0"/>
                  </a:cxn>
                  <a:cxn ang="0">
                    <a:pos x="5" y="6"/>
                  </a:cxn>
                  <a:cxn ang="0">
                    <a:pos x="0" y="23"/>
                  </a:cxn>
                </a:cxnLst>
                <a:rect l="0" t="0" r="r" b="b"/>
                <a:pathLst>
                  <a:path w="40" h="41">
                    <a:moveTo>
                      <a:pt x="0" y="23"/>
                    </a:moveTo>
                    <a:lnTo>
                      <a:pt x="5" y="35"/>
                    </a:lnTo>
                    <a:lnTo>
                      <a:pt x="23" y="41"/>
                    </a:lnTo>
                    <a:lnTo>
                      <a:pt x="34" y="35"/>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8" name="Freeform 28">
                <a:extLst>
                  <a:ext uri="{FF2B5EF4-FFF2-40B4-BE49-F238E27FC236}">
                    <a16:creationId xmlns:a16="http://schemas.microsoft.com/office/drawing/2014/main" id="{59A744E3-AE9D-9244-A3AA-E894D0DDE5C1}"/>
                  </a:ext>
                </a:extLst>
              </p:cNvPr>
              <p:cNvSpPr>
                <a:spLocks/>
              </p:cNvSpPr>
              <p:nvPr/>
            </p:nvSpPr>
            <p:spPr bwMode="auto">
              <a:xfrm>
                <a:off x="4771" y="2969"/>
                <a:ext cx="44" cy="40"/>
              </a:xfrm>
              <a:custGeom>
                <a:avLst/>
                <a:gdLst/>
                <a:ahLst/>
                <a:cxnLst>
                  <a:cxn ang="0">
                    <a:pos x="0" y="17"/>
                  </a:cxn>
                  <a:cxn ang="0">
                    <a:pos x="6" y="34"/>
                  </a:cxn>
                  <a:cxn ang="0">
                    <a:pos x="23" y="40"/>
                  </a:cxn>
                  <a:cxn ang="0">
                    <a:pos x="40" y="34"/>
                  </a:cxn>
                  <a:cxn ang="0">
                    <a:pos x="46" y="17"/>
                  </a:cxn>
                  <a:cxn ang="0">
                    <a:pos x="35" y="5"/>
                  </a:cxn>
                  <a:cxn ang="0">
                    <a:pos x="23" y="0"/>
                  </a:cxn>
                  <a:cxn ang="0">
                    <a:pos x="6" y="5"/>
                  </a:cxn>
                  <a:cxn ang="0">
                    <a:pos x="0" y="17"/>
                  </a:cxn>
                </a:cxnLst>
                <a:rect l="0" t="0" r="r" b="b"/>
                <a:pathLst>
                  <a:path w="46" h="40">
                    <a:moveTo>
                      <a:pt x="0" y="17"/>
                    </a:moveTo>
                    <a:lnTo>
                      <a:pt x="6" y="34"/>
                    </a:lnTo>
                    <a:lnTo>
                      <a:pt x="23" y="40"/>
                    </a:lnTo>
                    <a:lnTo>
                      <a:pt x="40" y="34"/>
                    </a:lnTo>
                    <a:lnTo>
                      <a:pt x="46" y="17"/>
                    </a:lnTo>
                    <a:lnTo>
                      <a:pt x="35"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49" name="Freeform 29">
                <a:extLst>
                  <a:ext uri="{FF2B5EF4-FFF2-40B4-BE49-F238E27FC236}">
                    <a16:creationId xmlns:a16="http://schemas.microsoft.com/office/drawing/2014/main" id="{4387282F-246D-9645-A344-E1C07660550C}"/>
                  </a:ext>
                </a:extLst>
              </p:cNvPr>
              <p:cNvSpPr>
                <a:spLocks/>
              </p:cNvSpPr>
              <p:nvPr/>
            </p:nvSpPr>
            <p:spPr bwMode="auto">
              <a:xfrm>
                <a:off x="4707" y="3009"/>
                <a:ext cx="41" cy="41"/>
              </a:xfrm>
              <a:custGeom>
                <a:avLst/>
                <a:gdLst/>
                <a:ahLst/>
                <a:cxnLst>
                  <a:cxn ang="0">
                    <a:pos x="0" y="23"/>
                  </a:cxn>
                  <a:cxn ang="0">
                    <a:pos x="6" y="35"/>
                  </a:cxn>
                  <a:cxn ang="0">
                    <a:pos x="18" y="41"/>
                  </a:cxn>
                  <a:cxn ang="0">
                    <a:pos x="35" y="35"/>
                  </a:cxn>
                  <a:cxn ang="0">
                    <a:pos x="41" y="23"/>
                  </a:cxn>
                  <a:cxn ang="0">
                    <a:pos x="35" y="6"/>
                  </a:cxn>
                  <a:cxn ang="0">
                    <a:pos x="18" y="0"/>
                  </a:cxn>
                  <a:cxn ang="0">
                    <a:pos x="6" y="6"/>
                  </a:cxn>
                  <a:cxn ang="0">
                    <a:pos x="0" y="23"/>
                  </a:cxn>
                </a:cxnLst>
                <a:rect l="0" t="0" r="r" b="b"/>
                <a:pathLst>
                  <a:path w="41" h="41">
                    <a:moveTo>
                      <a:pt x="0" y="23"/>
                    </a:moveTo>
                    <a:lnTo>
                      <a:pt x="6" y="35"/>
                    </a:lnTo>
                    <a:lnTo>
                      <a:pt x="18" y="41"/>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0" name="Freeform 30">
                <a:extLst>
                  <a:ext uri="{FF2B5EF4-FFF2-40B4-BE49-F238E27FC236}">
                    <a16:creationId xmlns:a16="http://schemas.microsoft.com/office/drawing/2014/main" id="{2F7395CC-426D-1A42-9CF5-7046FAF1E4F6}"/>
                  </a:ext>
                </a:extLst>
              </p:cNvPr>
              <p:cNvSpPr>
                <a:spLocks/>
              </p:cNvSpPr>
              <p:nvPr/>
            </p:nvSpPr>
            <p:spPr bwMode="auto">
              <a:xfrm>
                <a:off x="4669" y="3015"/>
                <a:ext cx="40" cy="40"/>
              </a:xfrm>
              <a:custGeom>
                <a:avLst/>
                <a:gdLst/>
                <a:ahLst/>
                <a:cxnLst>
                  <a:cxn ang="0">
                    <a:pos x="0" y="17"/>
                  </a:cxn>
                  <a:cxn ang="0">
                    <a:pos x="6" y="35"/>
                  </a:cxn>
                  <a:cxn ang="0">
                    <a:pos x="23" y="40"/>
                  </a:cxn>
                  <a:cxn ang="0">
                    <a:pos x="35" y="35"/>
                  </a:cxn>
                  <a:cxn ang="0">
                    <a:pos x="40" y="17"/>
                  </a:cxn>
                  <a:cxn ang="0">
                    <a:pos x="35" y="6"/>
                  </a:cxn>
                  <a:cxn ang="0">
                    <a:pos x="23" y="0"/>
                  </a:cxn>
                  <a:cxn ang="0">
                    <a:pos x="6" y="6"/>
                  </a:cxn>
                  <a:cxn ang="0">
                    <a:pos x="0" y="17"/>
                  </a:cxn>
                </a:cxnLst>
                <a:rect l="0" t="0" r="r" b="b"/>
                <a:pathLst>
                  <a:path w="40" h="40">
                    <a:moveTo>
                      <a:pt x="0" y="17"/>
                    </a:moveTo>
                    <a:lnTo>
                      <a:pt x="6" y="35"/>
                    </a:lnTo>
                    <a:lnTo>
                      <a:pt x="23" y="40"/>
                    </a:lnTo>
                    <a:lnTo>
                      <a:pt x="35" y="35"/>
                    </a:lnTo>
                    <a:lnTo>
                      <a:pt x="40" y="17"/>
                    </a:lnTo>
                    <a:lnTo>
                      <a:pt x="35"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1" name="Freeform 31">
                <a:extLst>
                  <a:ext uri="{FF2B5EF4-FFF2-40B4-BE49-F238E27FC236}">
                    <a16:creationId xmlns:a16="http://schemas.microsoft.com/office/drawing/2014/main" id="{E5A69E62-D8D1-EC42-BB13-CA30A3565A8B}"/>
                  </a:ext>
                </a:extLst>
              </p:cNvPr>
              <p:cNvSpPr>
                <a:spLocks/>
              </p:cNvSpPr>
              <p:nvPr/>
            </p:nvSpPr>
            <p:spPr bwMode="auto">
              <a:xfrm>
                <a:off x="4657" y="3003"/>
                <a:ext cx="40" cy="45"/>
              </a:xfrm>
              <a:custGeom>
                <a:avLst/>
                <a:gdLst/>
                <a:ahLst/>
                <a:cxnLst>
                  <a:cxn ang="0">
                    <a:pos x="0" y="23"/>
                  </a:cxn>
                  <a:cxn ang="0">
                    <a:pos x="5" y="35"/>
                  </a:cxn>
                  <a:cxn ang="0">
                    <a:pos x="23" y="41"/>
                  </a:cxn>
                  <a:cxn ang="0">
                    <a:pos x="34" y="35"/>
                  </a:cxn>
                  <a:cxn ang="0">
                    <a:pos x="40" y="23"/>
                  </a:cxn>
                  <a:cxn ang="0">
                    <a:pos x="34" y="6"/>
                  </a:cxn>
                  <a:cxn ang="0">
                    <a:pos x="23" y="0"/>
                  </a:cxn>
                  <a:cxn ang="0">
                    <a:pos x="5" y="6"/>
                  </a:cxn>
                  <a:cxn ang="0">
                    <a:pos x="0" y="23"/>
                  </a:cxn>
                </a:cxnLst>
                <a:rect l="0" t="0" r="r" b="b"/>
                <a:pathLst>
                  <a:path w="40" h="41">
                    <a:moveTo>
                      <a:pt x="0" y="23"/>
                    </a:moveTo>
                    <a:lnTo>
                      <a:pt x="5" y="35"/>
                    </a:lnTo>
                    <a:lnTo>
                      <a:pt x="23" y="41"/>
                    </a:lnTo>
                    <a:lnTo>
                      <a:pt x="34" y="35"/>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2" name="Freeform 32">
                <a:extLst>
                  <a:ext uri="{FF2B5EF4-FFF2-40B4-BE49-F238E27FC236}">
                    <a16:creationId xmlns:a16="http://schemas.microsoft.com/office/drawing/2014/main" id="{50250606-BD39-6145-B6E4-AC3D0706FE4D}"/>
                  </a:ext>
                </a:extLst>
              </p:cNvPr>
              <p:cNvSpPr>
                <a:spLocks/>
              </p:cNvSpPr>
              <p:nvPr/>
            </p:nvSpPr>
            <p:spPr bwMode="auto">
              <a:xfrm>
                <a:off x="4684" y="2969"/>
                <a:ext cx="41" cy="45"/>
              </a:xfrm>
              <a:custGeom>
                <a:avLst/>
                <a:gdLst/>
                <a:ahLst/>
                <a:cxnLst>
                  <a:cxn ang="0">
                    <a:pos x="0" y="23"/>
                  </a:cxn>
                  <a:cxn ang="0">
                    <a:pos x="6" y="40"/>
                  </a:cxn>
                  <a:cxn ang="0">
                    <a:pos x="18" y="46"/>
                  </a:cxn>
                  <a:cxn ang="0">
                    <a:pos x="35" y="40"/>
                  </a:cxn>
                  <a:cxn ang="0">
                    <a:pos x="41" y="23"/>
                  </a:cxn>
                  <a:cxn ang="0">
                    <a:pos x="35" y="5"/>
                  </a:cxn>
                  <a:cxn ang="0">
                    <a:pos x="18" y="0"/>
                  </a:cxn>
                  <a:cxn ang="0">
                    <a:pos x="6" y="5"/>
                  </a:cxn>
                  <a:cxn ang="0">
                    <a:pos x="0" y="23"/>
                  </a:cxn>
                </a:cxnLst>
                <a:rect l="0" t="0" r="r" b="b"/>
                <a:pathLst>
                  <a:path w="41" h="46">
                    <a:moveTo>
                      <a:pt x="0" y="23"/>
                    </a:moveTo>
                    <a:lnTo>
                      <a:pt x="6" y="40"/>
                    </a:lnTo>
                    <a:lnTo>
                      <a:pt x="18" y="46"/>
                    </a:lnTo>
                    <a:lnTo>
                      <a:pt x="35" y="40"/>
                    </a:lnTo>
                    <a:lnTo>
                      <a:pt x="41" y="23"/>
                    </a:lnTo>
                    <a:lnTo>
                      <a:pt x="35" y="5"/>
                    </a:lnTo>
                    <a:lnTo>
                      <a:pt x="18"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3" name="Freeform 33">
                <a:extLst>
                  <a:ext uri="{FF2B5EF4-FFF2-40B4-BE49-F238E27FC236}">
                    <a16:creationId xmlns:a16="http://schemas.microsoft.com/office/drawing/2014/main" id="{F9656795-3498-4C4B-918A-BED71AAD20D0}"/>
                  </a:ext>
                </a:extLst>
              </p:cNvPr>
              <p:cNvSpPr>
                <a:spLocks/>
              </p:cNvSpPr>
              <p:nvPr/>
            </p:nvSpPr>
            <p:spPr bwMode="auto">
              <a:xfrm>
                <a:off x="4702" y="2951"/>
                <a:ext cx="44" cy="47"/>
              </a:xfrm>
              <a:custGeom>
                <a:avLst/>
                <a:gdLst/>
                <a:ahLst/>
                <a:cxnLst>
                  <a:cxn ang="0">
                    <a:pos x="0" y="23"/>
                  </a:cxn>
                  <a:cxn ang="0">
                    <a:pos x="5" y="41"/>
                  </a:cxn>
                  <a:cxn ang="0">
                    <a:pos x="23" y="47"/>
                  </a:cxn>
                  <a:cxn ang="0">
                    <a:pos x="34" y="41"/>
                  </a:cxn>
                  <a:cxn ang="0">
                    <a:pos x="40" y="23"/>
                  </a:cxn>
                  <a:cxn ang="0">
                    <a:pos x="34" y="6"/>
                  </a:cxn>
                  <a:cxn ang="0">
                    <a:pos x="23" y="0"/>
                  </a:cxn>
                  <a:cxn ang="0">
                    <a:pos x="5" y="6"/>
                  </a:cxn>
                  <a:cxn ang="0">
                    <a:pos x="0" y="23"/>
                  </a:cxn>
                </a:cxnLst>
                <a:rect l="0" t="0" r="r" b="b"/>
                <a:pathLst>
                  <a:path w="40" h="47">
                    <a:moveTo>
                      <a:pt x="0" y="23"/>
                    </a:moveTo>
                    <a:lnTo>
                      <a:pt x="5" y="41"/>
                    </a:lnTo>
                    <a:lnTo>
                      <a:pt x="23" y="47"/>
                    </a:lnTo>
                    <a:lnTo>
                      <a:pt x="34" y="41"/>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4" name="Freeform 34">
                <a:extLst>
                  <a:ext uri="{FF2B5EF4-FFF2-40B4-BE49-F238E27FC236}">
                    <a16:creationId xmlns:a16="http://schemas.microsoft.com/office/drawing/2014/main" id="{1EDAD0BF-0772-A84C-9C3D-ED9B609DB9E0}"/>
                  </a:ext>
                </a:extLst>
              </p:cNvPr>
              <p:cNvSpPr>
                <a:spLocks/>
              </p:cNvSpPr>
              <p:nvPr/>
            </p:nvSpPr>
            <p:spPr bwMode="auto">
              <a:xfrm>
                <a:off x="4673" y="2940"/>
                <a:ext cx="40" cy="44"/>
              </a:xfrm>
              <a:custGeom>
                <a:avLst/>
                <a:gdLst/>
                <a:ahLst/>
                <a:cxnLst>
                  <a:cxn ang="0">
                    <a:pos x="0" y="17"/>
                  </a:cxn>
                  <a:cxn ang="0">
                    <a:pos x="6" y="34"/>
                  </a:cxn>
                  <a:cxn ang="0">
                    <a:pos x="17" y="40"/>
                  </a:cxn>
                  <a:cxn ang="0">
                    <a:pos x="34" y="34"/>
                  </a:cxn>
                  <a:cxn ang="0">
                    <a:pos x="40" y="17"/>
                  </a:cxn>
                  <a:cxn ang="0">
                    <a:pos x="34" y="6"/>
                  </a:cxn>
                  <a:cxn ang="0">
                    <a:pos x="17" y="0"/>
                  </a:cxn>
                  <a:cxn ang="0">
                    <a:pos x="6" y="6"/>
                  </a:cxn>
                  <a:cxn ang="0">
                    <a:pos x="0" y="17"/>
                  </a:cxn>
                </a:cxnLst>
                <a:rect l="0" t="0" r="r" b="b"/>
                <a:pathLst>
                  <a:path w="40" h="40">
                    <a:moveTo>
                      <a:pt x="0" y="17"/>
                    </a:moveTo>
                    <a:lnTo>
                      <a:pt x="6" y="34"/>
                    </a:lnTo>
                    <a:lnTo>
                      <a:pt x="17" y="40"/>
                    </a:lnTo>
                    <a:lnTo>
                      <a:pt x="34" y="34"/>
                    </a:lnTo>
                    <a:lnTo>
                      <a:pt x="40" y="17"/>
                    </a:lnTo>
                    <a:lnTo>
                      <a:pt x="34" y="6"/>
                    </a:lnTo>
                    <a:lnTo>
                      <a:pt x="17"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5" name="Freeform 35">
                <a:extLst>
                  <a:ext uri="{FF2B5EF4-FFF2-40B4-BE49-F238E27FC236}">
                    <a16:creationId xmlns:a16="http://schemas.microsoft.com/office/drawing/2014/main" id="{014F2F9C-BD61-794C-9F70-9FB3110342E9}"/>
                  </a:ext>
                </a:extLst>
              </p:cNvPr>
              <p:cNvSpPr>
                <a:spLocks/>
              </p:cNvSpPr>
              <p:nvPr/>
            </p:nvSpPr>
            <p:spPr bwMode="auto">
              <a:xfrm>
                <a:off x="4638" y="2963"/>
                <a:ext cx="44" cy="40"/>
              </a:xfrm>
              <a:custGeom>
                <a:avLst/>
                <a:gdLst/>
                <a:ahLst/>
                <a:cxnLst>
                  <a:cxn ang="0">
                    <a:pos x="0" y="23"/>
                  </a:cxn>
                  <a:cxn ang="0">
                    <a:pos x="6" y="35"/>
                  </a:cxn>
                  <a:cxn ang="0">
                    <a:pos x="23" y="40"/>
                  </a:cxn>
                  <a:cxn ang="0">
                    <a:pos x="35" y="35"/>
                  </a:cxn>
                  <a:cxn ang="0">
                    <a:pos x="41" y="23"/>
                  </a:cxn>
                  <a:cxn ang="0">
                    <a:pos x="35" y="6"/>
                  </a:cxn>
                  <a:cxn ang="0">
                    <a:pos x="23" y="0"/>
                  </a:cxn>
                  <a:cxn ang="0">
                    <a:pos x="6" y="6"/>
                  </a:cxn>
                  <a:cxn ang="0">
                    <a:pos x="0" y="23"/>
                  </a:cxn>
                </a:cxnLst>
                <a:rect l="0" t="0" r="r" b="b"/>
                <a:pathLst>
                  <a:path w="41" h="40">
                    <a:moveTo>
                      <a:pt x="0" y="23"/>
                    </a:moveTo>
                    <a:lnTo>
                      <a:pt x="6" y="35"/>
                    </a:lnTo>
                    <a:lnTo>
                      <a:pt x="23" y="40"/>
                    </a:lnTo>
                    <a:lnTo>
                      <a:pt x="35" y="35"/>
                    </a:lnTo>
                    <a:lnTo>
                      <a:pt x="41"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6" name="Freeform 36">
                <a:extLst>
                  <a:ext uri="{FF2B5EF4-FFF2-40B4-BE49-F238E27FC236}">
                    <a16:creationId xmlns:a16="http://schemas.microsoft.com/office/drawing/2014/main" id="{809341CC-B7EB-AD48-BCBE-1F63A14649E5}"/>
                  </a:ext>
                </a:extLst>
              </p:cNvPr>
              <p:cNvSpPr>
                <a:spLocks/>
              </p:cNvSpPr>
              <p:nvPr/>
            </p:nvSpPr>
            <p:spPr bwMode="auto">
              <a:xfrm>
                <a:off x="4619" y="2969"/>
                <a:ext cx="41" cy="40"/>
              </a:xfrm>
              <a:custGeom>
                <a:avLst/>
                <a:gdLst/>
                <a:ahLst/>
                <a:cxnLst>
                  <a:cxn ang="0">
                    <a:pos x="0" y="23"/>
                  </a:cxn>
                  <a:cxn ang="0">
                    <a:pos x="6" y="34"/>
                  </a:cxn>
                  <a:cxn ang="0">
                    <a:pos x="23" y="40"/>
                  </a:cxn>
                  <a:cxn ang="0">
                    <a:pos x="35" y="34"/>
                  </a:cxn>
                  <a:cxn ang="0">
                    <a:pos x="41" y="23"/>
                  </a:cxn>
                  <a:cxn ang="0">
                    <a:pos x="35" y="5"/>
                  </a:cxn>
                  <a:cxn ang="0">
                    <a:pos x="23" y="0"/>
                  </a:cxn>
                  <a:cxn ang="0">
                    <a:pos x="6" y="5"/>
                  </a:cxn>
                  <a:cxn ang="0">
                    <a:pos x="0" y="23"/>
                  </a:cxn>
                </a:cxnLst>
                <a:rect l="0" t="0" r="r" b="b"/>
                <a:pathLst>
                  <a:path w="41" h="40">
                    <a:moveTo>
                      <a:pt x="0" y="23"/>
                    </a:moveTo>
                    <a:lnTo>
                      <a:pt x="6" y="34"/>
                    </a:lnTo>
                    <a:lnTo>
                      <a:pt x="23" y="40"/>
                    </a:lnTo>
                    <a:lnTo>
                      <a:pt x="35" y="34"/>
                    </a:lnTo>
                    <a:lnTo>
                      <a:pt x="41" y="23"/>
                    </a:lnTo>
                    <a:lnTo>
                      <a:pt x="35"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7" name="Freeform 37">
                <a:extLst>
                  <a:ext uri="{FF2B5EF4-FFF2-40B4-BE49-F238E27FC236}">
                    <a16:creationId xmlns:a16="http://schemas.microsoft.com/office/drawing/2014/main" id="{AC6A2719-46B8-4A43-8D76-7664E112FA2F}"/>
                  </a:ext>
                </a:extLst>
              </p:cNvPr>
              <p:cNvSpPr>
                <a:spLocks/>
              </p:cNvSpPr>
              <p:nvPr/>
            </p:nvSpPr>
            <p:spPr bwMode="auto">
              <a:xfrm>
                <a:off x="4598" y="2946"/>
                <a:ext cx="40" cy="40"/>
              </a:xfrm>
              <a:custGeom>
                <a:avLst/>
                <a:gdLst/>
                <a:ahLst/>
                <a:cxnLst>
                  <a:cxn ang="0">
                    <a:pos x="0" y="23"/>
                  </a:cxn>
                  <a:cxn ang="0">
                    <a:pos x="6" y="34"/>
                  </a:cxn>
                  <a:cxn ang="0">
                    <a:pos x="17" y="40"/>
                  </a:cxn>
                  <a:cxn ang="0">
                    <a:pos x="34" y="34"/>
                  </a:cxn>
                  <a:cxn ang="0">
                    <a:pos x="40" y="23"/>
                  </a:cxn>
                  <a:cxn ang="0">
                    <a:pos x="34" y="5"/>
                  </a:cxn>
                  <a:cxn ang="0">
                    <a:pos x="17" y="0"/>
                  </a:cxn>
                  <a:cxn ang="0">
                    <a:pos x="6" y="5"/>
                  </a:cxn>
                  <a:cxn ang="0">
                    <a:pos x="0" y="23"/>
                  </a:cxn>
                </a:cxnLst>
                <a:rect l="0" t="0" r="r" b="b"/>
                <a:pathLst>
                  <a:path w="40" h="40">
                    <a:moveTo>
                      <a:pt x="0" y="23"/>
                    </a:moveTo>
                    <a:lnTo>
                      <a:pt x="6" y="34"/>
                    </a:lnTo>
                    <a:lnTo>
                      <a:pt x="17" y="40"/>
                    </a:lnTo>
                    <a:lnTo>
                      <a:pt x="34" y="34"/>
                    </a:lnTo>
                    <a:lnTo>
                      <a:pt x="40" y="23"/>
                    </a:lnTo>
                    <a:lnTo>
                      <a:pt x="34" y="5"/>
                    </a:lnTo>
                    <a:lnTo>
                      <a:pt x="17"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8" name="Freeform 38">
                <a:extLst>
                  <a:ext uri="{FF2B5EF4-FFF2-40B4-BE49-F238E27FC236}">
                    <a16:creationId xmlns:a16="http://schemas.microsoft.com/office/drawing/2014/main" id="{1221C8B0-C87F-2641-9225-ECD4EBCDE131}"/>
                  </a:ext>
                </a:extLst>
              </p:cNvPr>
              <p:cNvSpPr>
                <a:spLocks/>
              </p:cNvSpPr>
              <p:nvPr/>
            </p:nvSpPr>
            <p:spPr bwMode="auto">
              <a:xfrm>
                <a:off x="4627" y="2928"/>
                <a:ext cx="44" cy="45"/>
              </a:xfrm>
              <a:custGeom>
                <a:avLst/>
                <a:gdLst/>
                <a:ahLst/>
                <a:cxnLst>
                  <a:cxn ang="0">
                    <a:pos x="0" y="23"/>
                  </a:cxn>
                  <a:cxn ang="0">
                    <a:pos x="5" y="35"/>
                  </a:cxn>
                  <a:cxn ang="0">
                    <a:pos x="23" y="41"/>
                  </a:cxn>
                  <a:cxn ang="0">
                    <a:pos x="34" y="35"/>
                  </a:cxn>
                  <a:cxn ang="0">
                    <a:pos x="40" y="18"/>
                  </a:cxn>
                  <a:cxn ang="0">
                    <a:pos x="34" y="6"/>
                  </a:cxn>
                  <a:cxn ang="0">
                    <a:pos x="17" y="0"/>
                  </a:cxn>
                  <a:cxn ang="0">
                    <a:pos x="5" y="6"/>
                  </a:cxn>
                  <a:cxn ang="0">
                    <a:pos x="0" y="23"/>
                  </a:cxn>
                </a:cxnLst>
                <a:rect l="0" t="0" r="r" b="b"/>
                <a:pathLst>
                  <a:path w="40" h="41">
                    <a:moveTo>
                      <a:pt x="0" y="23"/>
                    </a:moveTo>
                    <a:lnTo>
                      <a:pt x="5" y="35"/>
                    </a:lnTo>
                    <a:lnTo>
                      <a:pt x="23" y="41"/>
                    </a:lnTo>
                    <a:lnTo>
                      <a:pt x="34" y="35"/>
                    </a:lnTo>
                    <a:lnTo>
                      <a:pt x="40" y="18"/>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59" name="Freeform 39">
                <a:extLst>
                  <a:ext uri="{FF2B5EF4-FFF2-40B4-BE49-F238E27FC236}">
                    <a16:creationId xmlns:a16="http://schemas.microsoft.com/office/drawing/2014/main" id="{96CD1272-02AB-0545-9BBD-43F516B02660}"/>
                  </a:ext>
                </a:extLst>
              </p:cNvPr>
              <p:cNvSpPr>
                <a:spLocks/>
              </p:cNvSpPr>
              <p:nvPr/>
            </p:nvSpPr>
            <p:spPr bwMode="auto">
              <a:xfrm>
                <a:off x="4669" y="2905"/>
                <a:ext cx="40" cy="41"/>
              </a:xfrm>
              <a:custGeom>
                <a:avLst/>
                <a:gdLst/>
                <a:ahLst/>
                <a:cxnLst>
                  <a:cxn ang="0">
                    <a:pos x="0" y="23"/>
                  </a:cxn>
                  <a:cxn ang="0">
                    <a:pos x="6" y="35"/>
                  </a:cxn>
                  <a:cxn ang="0">
                    <a:pos x="23" y="41"/>
                  </a:cxn>
                  <a:cxn ang="0">
                    <a:pos x="35" y="35"/>
                  </a:cxn>
                  <a:cxn ang="0">
                    <a:pos x="40" y="23"/>
                  </a:cxn>
                  <a:cxn ang="0">
                    <a:pos x="35" y="6"/>
                  </a:cxn>
                  <a:cxn ang="0">
                    <a:pos x="23" y="0"/>
                  </a:cxn>
                  <a:cxn ang="0">
                    <a:pos x="6" y="6"/>
                  </a:cxn>
                  <a:cxn ang="0">
                    <a:pos x="0" y="23"/>
                  </a:cxn>
                </a:cxnLst>
                <a:rect l="0" t="0" r="r" b="b"/>
                <a:pathLst>
                  <a:path w="40" h="41">
                    <a:moveTo>
                      <a:pt x="0" y="23"/>
                    </a:moveTo>
                    <a:lnTo>
                      <a:pt x="6" y="35"/>
                    </a:lnTo>
                    <a:lnTo>
                      <a:pt x="23" y="41"/>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0" name="Freeform 40">
                <a:extLst>
                  <a:ext uri="{FF2B5EF4-FFF2-40B4-BE49-F238E27FC236}">
                    <a16:creationId xmlns:a16="http://schemas.microsoft.com/office/drawing/2014/main" id="{415F71B2-1CF4-0B48-AA81-237BF4D45BEA}"/>
                  </a:ext>
                </a:extLst>
              </p:cNvPr>
              <p:cNvSpPr>
                <a:spLocks/>
              </p:cNvSpPr>
              <p:nvPr/>
            </p:nvSpPr>
            <p:spPr bwMode="auto">
              <a:xfrm>
                <a:off x="4638" y="2894"/>
                <a:ext cx="44" cy="40"/>
              </a:xfrm>
              <a:custGeom>
                <a:avLst/>
                <a:gdLst/>
                <a:ahLst/>
                <a:cxnLst>
                  <a:cxn ang="0">
                    <a:pos x="0" y="23"/>
                  </a:cxn>
                  <a:cxn ang="0">
                    <a:pos x="6" y="34"/>
                  </a:cxn>
                  <a:cxn ang="0">
                    <a:pos x="23" y="40"/>
                  </a:cxn>
                  <a:cxn ang="0">
                    <a:pos x="35" y="34"/>
                  </a:cxn>
                  <a:cxn ang="0">
                    <a:pos x="41" y="23"/>
                  </a:cxn>
                  <a:cxn ang="0">
                    <a:pos x="35" y="5"/>
                  </a:cxn>
                  <a:cxn ang="0">
                    <a:pos x="23" y="0"/>
                  </a:cxn>
                  <a:cxn ang="0">
                    <a:pos x="6" y="5"/>
                  </a:cxn>
                  <a:cxn ang="0">
                    <a:pos x="0" y="23"/>
                  </a:cxn>
                </a:cxnLst>
                <a:rect l="0" t="0" r="r" b="b"/>
                <a:pathLst>
                  <a:path w="41" h="40">
                    <a:moveTo>
                      <a:pt x="0" y="23"/>
                    </a:moveTo>
                    <a:lnTo>
                      <a:pt x="6" y="34"/>
                    </a:lnTo>
                    <a:lnTo>
                      <a:pt x="23" y="40"/>
                    </a:lnTo>
                    <a:lnTo>
                      <a:pt x="35" y="34"/>
                    </a:lnTo>
                    <a:lnTo>
                      <a:pt x="41" y="23"/>
                    </a:lnTo>
                    <a:lnTo>
                      <a:pt x="35"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1" name="Freeform 41">
                <a:extLst>
                  <a:ext uri="{FF2B5EF4-FFF2-40B4-BE49-F238E27FC236}">
                    <a16:creationId xmlns:a16="http://schemas.microsoft.com/office/drawing/2014/main" id="{B68F1B49-4466-464B-A212-F0E2E23B7872}"/>
                  </a:ext>
                </a:extLst>
              </p:cNvPr>
              <p:cNvSpPr>
                <a:spLocks/>
              </p:cNvSpPr>
              <p:nvPr/>
            </p:nvSpPr>
            <p:spPr bwMode="auto">
              <a:xfrm>
                <a:off x="4606" y="2899"/>
                <a:ext cx="40" cy="41"/>
              </a:xfrm>
              <a:custGeom>
                <a:avLst/>
                <a:gdLst/>
                <a:ahLst/>
                <a:cxnLst>
                  <a:cxn ang="0">
                    <a:pos x="0" y="23"/>
                  </a:cxn>
                  <a:cxn ang="0">
                    <a:pos x="5" y="35"/>
                  </a:cxn>
                  <a:cxn ang="0">
                    <a:pos x="23" y="41"/>
                  </a:cxn>
                  <a:cxn ang="0">
                    <a:pos x="34" y="35"/>
                  </a:cxn>
                  <a:cxn ang="0">
                    <a:pos x="40" y="23"/>
                  </a:cxn>
                  <a:cxn ang="0">
                    <a:pos x="34" y="6"/>
                  </a:cxn>
                  <a:cxn ang="0">
                    <a:pos x="23" y="0"/>
                  </a:cxn>
                  <a:cxn ang="0">
                    <a:pos x="5" y="6"/>
                  </a:cxn>
                  <a:cxn ang="0">
                    <a:pos x="0" y="23"/>
                  </a:cxn>
                </a:cxnLst>
                <a:rect l="0" t="0" r="r" b="b"/>
                <a:pathLst>
                  <a:path w="40" h="41">
                    <a:moveTo>
                      <a:pt x="0" y="23"/>
                    </a:moveTo>
                    <a:lnTo>
                      <a:pt x="5" y="35"/>
                    </a:lnTo>
                    <a:lnTo>
                      <a:pt x="23" y="41"/>
                    </a:lnTo>
                    <a:lnTo>
                      <a:pt x="34" y="35"/>
                    </a:lnTo>
                    <a:lnTo>
                      <a:pt x="40" y="23"/>
                    </a:lnTo>
                    <a:lnTo>
                      <a:pt x="34"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2" name="Freeform 42">
                <a:extLst>
                  <a:ext uri="{FF2B5EF4-FFF2-40B4-BE49-F238E27FC236}">
                    <a16:creationId xmlns:a16="http://schemas.microsoft.com/office/drawing/2014/main" id="{A3E3449C-94AC-7F49-80F1-CC889F89490E}"/>
                  </a:ext>
                </a:extLst>
              </p:cNvPr>
              <p:cNvSpPr>
                <a:spLocks/>
              </p:cNvSpPr>
              <p:nvPr/>
            </p:nvSpPr>
            <p:spPr bwMode="auto">
              <a:xfrm>
                <a:off x="4569" y="2922"/>
                <a:ext cx="40" cy="41"/>
              </a:xfrm>
              <a:custGeom>
                <a:avLst/>
                <a:gdLst/>
                <a:ahLst/>
                <a:cxnLst>
                  <a:cxn ang="0">
                    <a:pos x="0" y="18"/>
                  </a:cxn>
                  <a:cxn ang="0">
                    <a:pos x="6" y="35"/>
                  </a:cxn>
                  <a:cxn ang="0">
                    <a:pos x="23" y="41"/>
                  </a:cxn>
                  <a:cxn ang="0">
                    <a:pos x="35" y="35"/>
                  </a:cxn>
                  <a:cxn ang="0">
                    <a:pos x="40" y="18"/>
                  </a:cxn>
                  <a:cxn ang="0">
                    <a:pos x="35" y="6"/>
                  </a:cxn>
                  <a:cxn ang="0">
                    <a:pos x="23" y="0"/>
                  </a:cxn>
                  <a:cxn ang="0">
                    <a:pos x="6" y="6"/>
                  </a:cxn>
                  <a:cxn ang="0">
                    <a:pos x="0" y="18"/>
                  </a:cxn>
                </a:cxnLst>
                <a:rect l="0" t="0" r="r" b="b"/>
                <a:pathLst>
                  <a:path w="40" h="41">
                    <a:moveTo>
                      <a:pt x="0" y="18"/>
                    </a:moveTo>
                    <a:lnTo>
                      <a:pt x="6" y="35"/>
                    </a:lnTo>
                    <a:lnTo>
                      <a:pt x="23" y="41"/>
                    </a:lnTo>
                    <a:lnTo>
                      <a:pt x="35" y="35"/>
                    </a:lnTo>
                    <a:lnTo>
                      <a:pt x="40"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3" name="Freeform 43">
                <a:extLst>
                  <a:ext uri="{FF2B5EF4-FFF2-40B4-BE49-F238E27FC236}">
                    <a16:creationId xmlns:a16="http://schemas.microsoft.com/office/drawing/2014/main" id="{831483EA-6E70-1547-A056-4F0ECC34ABA0}"/>
                  </a:ext>
                </a:extLst>
              </p:cNvPr>
              <p:cNvSpPr>
                <a:spLocks/>
              </p:cNvSpPr>
              <p:nvPr/>
            </p:nvSpPr>
            <p:spPr bwMode="auto">
              <a:xfrm>
                <a:off x="4542" y="2899"/>
                <a:ext cx="40" cy="41"/>
              </a:xfrm>
              <a:custGeom>
                <a:avLst/>
                <a:gdLst/>
                <a:ahLst/>
                <a:cxnLst>
                  <a:cxn ang="0">
                    <a:pos x="0" y="18"/>
                  </a:cxn>
                  <a:cxn ang="0">
                    <a:pos x="6" y="35"/>
                  </a:cxn>
                  <a:cxn ang="0">
                    <a:pos x="23" y="41"/>
                  </a:cxn>
                  <a:cxn ang="0">
                    <a:pos x="35" y="35"/>
                  </a:cxn>
                  <a:cxn ang="0">
                    <a:pos x="40" y="18"/>
                  </a:cxn>
                  <a:cxn ang="0">
                    <a:pos x="35" y="6"/>
                  </a:cxn>
                  <a:cxn ang="0">
                    <a:pos x="23" y="0"/>
                  </a:cxn>
                  <a:cxn ang="0">
                    <a:pos x="6" y="6"/>
                  </a:cxn>
                  <a:cxn ang="0">
                    <a:pos x="0" y="18"/>
                  </a:cxn>
                </a:cxnLst>
                <a:rect l="0" t="0" r="r" b="b"/>
                <a:pathLst>
                  <a:path w="40" h="41">
                    <a:moveTo>
                      <a:pt x="0" y="18"/>
                    </a:moveTo>
                    <a:lnTo>
                      <a:pt x="6" y="35"/>
                    </a:lnTo>
                    <a:lnTo>
                      <a:pt x="23" y="41"/>
                    </a:lnTo>
                    <a:lnTo>
                      <a:pt x="35" y="35"/>
                    </a:lnTo>
                    <a:lnTo>
                      <a:pt x="40"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4" name="Freeform 44">
                <a:extLst>
                  <a:ext uri="{FF2B5EF4-FFF2-40B4-BE49-F238E27FC236}">
                    <a16:creationId xmlns:a16="http://schemas.microsoft.com/office/drawing/2014/main" id="{18FA2A41-D0F5-DE49-93F7-291F2D3DF180}"/>
                  </a:ext>
                </a:extLst>
              </p:cNvPr>
              <p:cNvSpPr>
                <a:spLocks/>
              </p:cNvSpPr>
              <p:nvPr/>
            </p:nvSpPr>
            <p:spPr bwMode="auto">
              <a:xfrm>
                <a:off x="4575" y="2882"/>
                <a:ext cx="44" cy="40"/>
              </a:xfrm>
              <a:custGeom>
                <a:avLst/>
                <a:gdLst/>
                <a:ahLst/>
                <a:cxnLst>
                  <a:cxn ang="0">
                    <a:pos x="0" y="17"/>
                  </a:cxn>
                  <a:cxn ang="0">
                    <a:pos x="5" y="35"/>
                  </a:cxn>
                  <a:cxn ang="0">
                    <a:pos x="23" y="40"/>
                  </a:cxn>
                  <a:cxn ang="0">
                    <a:pos x="34" y="35"/>
                  </a:cxn>
                  <a:cxn ang="0">
                    <a:pos x="40" y="17"/>
                  </a:cxn>
                  <a:cxn ang="0">
                    <a:pos x="34" y="6"/>
                  </a:cxn>
                  <a:cxn ang="0">
                    <a:pos x="17" y="0"/>
                  </a:cxn>
                  <a:cxn ang="0">
                    <a:pos x="5" y="6"/>
                  </a:cxn>
                  <a:cxn ang="0">
                    <a:pos x="0" y="17"/>
                  </a:cxn>
                </a:cxnLst>
                <a:rect l="0" t="0" r="r" b="b"/>
                <a:pathLst>
                  <a:path w="40" h="40">
                    <a:moveTo>
                      <a:pt x="0" y="17"/>
                    </a:moveTo>
                    <a:lnTo>
                      <a:pt x="5" y="35"/>
                    </a:lnTo>
                    <a:lnTo>
                      <a:pt x="23" y="40"/>
                    </a:lnTo>
                    <a:lnTo>
                      <a:pt x="34" y="35"/>
                    </a:lnTo>
                    <a:lnTo>
                      <a:pt x="40" y="17"/>
                    </a:lnTo>
                    <a:lnTo>
                      <a:pt x="34" y="6"/>
                    </a:lnTo>
                    <a:lnTo>
                      <a:pt x="17" y="0"/>
                    </a:lnTo>
                    <a:lnTo>
                      <a:pt x="5"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5" name="Freeform 45">
                <a:extLst>
                  <a:ext uri="{FF2B5EF4-FFF2-40B4-BE49-F238E27FC236}">
                    <a16:creationId xmlns:a16="http://schemas.microsoft.com/office/drawing/2014/main" id="{DE81D7D1-3BAA-CB41-BC18-CB553E827E9D}"/>
                  </a:ext>
                </a:extLst>
              </p:cNvPr>
              <p:cNvSpPr>
                <a:spLocks/>
              </p:cNvSpPr>
              <p:nvPr/>
            </p:nvSpPr>
            <p:spPr bwMode="auto">
              <a:xfrm>
                <a:off x="4555" y="2847"/>
                <a:ext cx="40" cy="41"/>
              </a:xfrm>
              <a:custGeom>
                <a:avLst/>
                <a:gdLst/>
                <a:ahLst/>
                <a:cxnLst>
                  <a:cxn ang="0">
                    <a:pos x="0" y="23"/>
                  </a:cxn>
                  <a:cxn ang="0">
                    <a:pos x="5" y="35"/>
                  </a:cxn>
                  <a:cxn ang="0">
                    <a:pos x="17" y="41"/>
                  </a:cxn>
                  <a:cxn ang="0">
                    <a:pos x="34" y="35"/>
                  </a:cxn>
                  <a:cxn ang="0">
                    <a:pos x="40" y="23"/>
                  </a:cxn>
                  <a:cxn ang="0">
                    <a:pos x="34" y="6"/>
                  </a:cxn>
                  <a:cxn ang="0">
                    <a:pos x="17" y="0"/>
                  </a:cxn>
                  <a:cxn ang="0">
                    <a:pos x="5" y="6"/>
                  </a:cxn>
                  <a:cxn ang="0">
                    <a:pos x="0" y="23"/>
                  </a:cxn>
                </a:cxnLst>
                <a:rect l="0" t="0" r="r" b="b"/>
                <a:pathLst>
                  <a:path w="40" h="41">
                    <a:moveTo>
                      <a:pt x="0" y="23"/>
                    </a:moveTo>
                    <a:lnTo>
                      <a:pt x="5" y="35"/>
                    </a:lnTo>
                    <a:lnTo>
                      <a:pt x="17" y="41"/>
                    </a:lnTo>
                    <a:lnTo>
                      <a:pt x="34" y="35"/>
                    </a:lnTo>
                    <a:lnTo>
                      <a:pt x="40" y="23"/>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6" name="Freeform 46">
                <a:extLst>
                  <a:ext uri="{FF2B5EF4-FFF2-40B4-BE49-F238E27FC236}">
                    <a16:creationId xmlns:a16="http://schemas.microsoft.com/office/drawing/2014/main" id="{6ADE6A4C-6EC8-B048-9B84-E9B52C4B7660}"/>
                  </a:ext>
                </a:extLst>
              </p:cNvPr>
              <p:cNvSpPr>
                <a:spLocks/>
              </p:cNvSpPr>
              <p:nvPr/>
            </p:nvSpPr>
            <p:spPr bwMode="auto">
              <a:xfrm>
                <a:off x="4523" y="2870"/>
                <a:ext cx="40" cy="41"/>
              </a:xfrm>
              <a:custGeom>
                <a:avLst/>
                <a:gdLst/>
                <a:ahLst/>
                <a:cxnLst>
                  <a:cxn ang="0">
                    <a:pos x="0" y="18"/>
                  </a:cxn>
                  <a:cxn ang="0">
                    <a:pos x="6" y="35"/>
                  </a:cxn>
                  <a:cxn ang="0">
                    <a:pos x="23" y="41"/>
                  </a:cxn>
                  <a:cxn ang="0">
                    <a:pos x="34" y="35"/>
                  </a:cxn>
                  <a:cxn ang="0">
                    <a:pos x="40" y="18"/>
                  </a:cxn>
                  <a:cxn ang="0">
                    <a:pos x="34" y="6"/>
                  </a:cxn>
                  <a:cxn ang="0">
                    <a:pos x="23" y="0"/>
                  </a:cxn>
                  <a:cxn ang="0">
                    <a:pos x="6" y="6"/>
                  </a:cxn>
                  <a:cxn ang="0">
                    <a:pos x="0" y="18"/>
                  </a:cxn>
                </a:cxnLst>
                <a:rect l="0" t="0" r="r" b="b"/>
                <a:pathLst>
                  <a:path w="40" h="41">
                    <a:moveTo>
                      <a:pt x="0" y="18"/>
                    </a:moveTo>
                    <a:lnTo>
                      <a:pt x="6" y="35"/>
                    </a:lnTo>
                    <a:lnTo>
                      <a:pt x="23" y="41"/>
                    </a:lnTo>
                    <a:lnTo>
                      <a:pt x="34" y="35"/>
                    </a:lnTo>
                    <a:lnTo>
                      <a:pt x="40" y="18"/>
                    </a:lnTo>
                    <a:lnTo>
                      <a:pt x="34"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7" name="Freeform 47">
                <a:extLst>
                  <a:ext uri="{FF2B5EF4-FFF2-40B4-BE49-F238E27FC236}">
                    <a16:creationId xmlns:a16="http://schemas.microsoft.com/office/drawing/2014/main" id="{92D351BE-B743-644E-AA8C-63EFB39C9BD9}"/>
                  </a:ext>
                </a:extLst>
              </p:cNvPr>
              <p:cNvSpPr>
                <a:spLocks/>
              </p:cNvSpPr>
              <p:nvPr/>
            </p:nvSpPr>
            <p:spPr bwMode="auto">
              <a:xfrm>
                <a:off x="4500" y="2870"/>
                <a:ext cx="44" cy="41"/>
              </a:xfrm>
              <a:custGeom>
                <a:avLst/>
                <a:gdLst/>
                <a:ahLst/>
                <a:cxnLst>
                  <a:cxn ang="0">
                    <a:pos x="0" y="24"/>
                  </a:cxn>
                  <a:cxn ang="0">
                    <a:pos x="5" y="35"/>
                  </a:cxn>
                  <a:cxn ang="0">
                    <a:pos x="23" y="41"/>
                  </a:cxn>
                  <a:cxn ang="0">
                    <a:pos x="34" y="35"/>
                  </a:cxn>
                  <a:cxn ang="0">
                    <a:pos x="40" y="24"/>
                  </a:cxn>
                  <a:cxn ang="0">
                    <a:pos x="34" y="6"/>
                  </a:cxn>
                  <a:cxn ang="0">
                    <a:pos x="23" y="0"/>
                  </a:cxn>
                  <a:cxn ang="0">
                    <a:pos x="5" y="6"/>
                  </a:cxn>
                  <a:cxn ang="0">
                    <a:pos x="0" y="24"/>
                  </a:cxn>
                </a:cxnLst>
                <a:rect l="0" t="0" r="r" b="b"/>
                <a:pathLst>
                  <a:path w="40" h="41">
                    <a:moveTo>
                      <a:pt x="0" y="24"/>
                    </a:moveTo>
                    <a:lnTo>
                      <a:pt x="5" y="35"/>
                    </a:lnTo>
                    <a:lnTo>
                      <a:pt x="23" y="41"/>
                    </a:lnTo>
                    <a:lnTo>
                      <a:pt x="34" y="35"/>
                    </a:lnTo>
                    <a:lnTo>
                      <a:pt x="40" y="24"/>
                    </a:lnTo>
                    <a:lnTo>
                      <a:pt x="34" y="6"/>
                    </a:lnTo>
                    <a:lnTo>
                      <a:pt x="23" y="0"/>
                    </a:lnTo>
                    <a:lnTo>
                      <a:pt x="5"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8" name="Freeform 48">
                <a:extLst>
                  <a:ext uri="{FF2B5EF4-FFF2-40B4-BE49-F238E27FC236}">
                    <a16:creationId xmlns:a16="http://schemas.microsoft.com/office/drawing/2014/main" id="{6DDDD830-A692-5047-994C-4FE0A65DBD9E}"/>
                  </a:ext>
                </a:extLst>
              </p:cNvPr>
              <p:cNvSpPr>
                <a:spLocks/>
              </p:cNvSpPr>
              <p:nvPr/>
            </p:nvSpPr>
            <p:spPr bwMode="auto">
              <a:xfrm>
                <a:off x="4419" y="2905"/>
                <a:ext cx="46" cy="41"/>
              </a:xfrm>
              <a:custGeom>
                <a:avLst/>
                <a:gdLst/>
                <a:ahLst/>
                <a:cxnLst>
                  <a:cxn ang="0">
                    <a:pos x="0" y="23"/>
                  </a:cxn>
                  <a:cxn ang="0">
                    <a:pos x="6" y="35"/>
                  </a:cxn>
                  <a:cxn ang="0">
                    <a:pos x="23" y="41"/>
                  </a:cxn>
                  <a:cxn ang="0">
                    <a:pos x="40" y="35"/>
                  </a:cxn>
                  <a:cxn ang="0">
                    <a:pos x="46" y="23"/>
                  </a:cxn>
                  <a:cxn ang="0">
                    <a:pos x="40" y="6"/>
                  </a:cxn>
                  <a:cxn ang="0">
                    <a:pos x="23" y="0"/>
                  </a:cxn>
                  <a:cxn ang="0">
                    <a:pos x="6" y="6"/>
                  </a:cxn>
                  <a:cxn ang="0">
                    <a:pos x="0" y="23"/>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69" name="Freeform 49">
                <a:extLst>
                  <a:ext uri="{FF2B5EF4-FFF2-40B4-BE49-F238E27FC236}">
                    <a16:creationId xmlns:a16="http://schemas.microsoft.com/office/drawing/2014/main" id="{94A8F83C-B056-894E-9312-8BEBABE9286C}"/>
                  </a:ext>
                </a:extLst>
              </p:cNvPr>
              <p:cNvSpPr>
                <a:spLocks/>
              </p:cNvSpPr>
              <p:nvPr/>
            </p:nvSpPr>
            <p:spPr bwMode="auto">
              <a:xfrm>
                <a:off x="4466" y="2870"/>
                <a:ext cx="44" cy="41"/>
              </a:xfrm>
              <a:custGeom>
                <a:avLst/>
                <a:gdLst/>
                <a:ahLst/>
                <a:cxnLst>
                  <a:cxn ang="0">
                    <a:pos x="0" y="24"/>
                  </a:cxn>
                  <a:cxn ang="0">
                    <a:pos x="6" y="35"/>
                  </a:cxn>
                  <a:cxn ang="0">
                    <a:pos x="23" y="41"/>
                  </a:cxn>
                  <a:cxn ang="0">
                    <a:pos x="40" y="35"/>
                  </a:cxn>
                  <a:cxn ang="0">
                    <a:pos x="46" y="24"/>
                  </a:cxn>
                  <a:cxn ang="0">
                    <a:pos x="40" y="6"/>
                  </a:cxn>
                  <a:cxn ang="0">
                    <a:pos x="23" y="0"/>
                  </a:cxn>
                  <a:cxn ang="0">
                    <a:pos x="6" y="6"/>
                  </a:cxn>
                  <a:cxn ang="0">
                    <a:pos x="0" y="24"/>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0" name="Freeform 50">
                <a:extLst>
                  <a:ext uri="{FF2B5EF4-FFF2-40B4-BE49-F238E27FC236}">
                    <a16:creationId xmlns:a16="http://schemas.microsoft.com/office/drawing/2014/main" id="{375A7640-2F9A-ED43-A382-131834EC7A5E}"/>
                  </a:ext>
                </a:extLst>
              </p:cNvPr>
              <p:cNvSpPr>
                <a:spLocks/>
              </p:cNvSpPr>
              <p:nvPr/>
            </p:nvSpPr>
            <p:spPr bwMode="auto">
              <a:xfrm>
                <a:off x="4494" y="2842"/>
                <a:ext cx="46" cy="40"/>
              </a:xfrm>
              <a:custGeom>
                <a:avLst/>
                <a:gdLst/>
                <a:ahLst/>
                <a:cxnLst>
                  <a:cxn ang="0">
                    <a:pos x="0" y="23"/>
                  </a:cxn>
                  <a:cxn ang="0">
                    <a:pos x="6" y="34"/>
                  </a:cxn>
                  <a:cxn ang="0">
                    <a:pos x="23" y="40"/>
                  </a:cxn>
                  <a:cxn ang="0">
                    <a:pos x="40" y="34"/>
                  </a:cxn>
                  <a:cxn ang="0">
                    <a:pos x="46" y="23"/>
                  </a:cxn>
                  <a:cxn ang="0">
                    <a:pos x="40" y="5"/>
                  </a:cxn>
                  <a:cxn ang="0">
                    <a:pos x="23" y="0"/>
                  </a:cxn>
                  <a:cxn ang="0">
                    <a:pos x="6" y="5"/>
                  </a:cxn>
                  <a:cxn ang="0">
                    <a:pos x="0" y="23"/>
                  </a:cxn>
                </a:cxnLst>
                <a:rect l="0" t="0" r="r" b="b"/>
                <a:pathLst>
                  <a:path w="46" h="40">
                    <a:moveTo>
                      <a:pt x="0" y="23"/>
                    </a:moveTo>
                    <a:lnTo>
                      <a:pt x="6" y="34"/>
                    </a:lnTo>
                    <a:lnTo>
                      <a:pt x="23" y="40"/>
                    </a:lnTo>
                    <a:lnTo>
                      <a:pt x="40" y="34"/>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1" name="Freeform 51">
                <a:extLst>
                  <a:ext uri="{FF2B5EF4-FFF2-40B4-BE49-F238E27FC236}">
                    <a16:creationId xmlns:a16="http://schemas.microsoft.com/office/drawing/2014/main" id="{53D8454C-DD89-EC42-B7A9-69CF2BC093B4}"/>
                  </a:ext>
                </a:extLst>
              </p:cNvPr>
              <p:cNvSpPr>
                <a:spLocks/>
              </p:cNvSpPr>
              <p:nvPr/>
            </p:nvSpPr>
            <p:spPr bwMode="auto">
              <a:xfrm>
                <a:off x="4523" y="2824"/>
                <a:ext cx="46" cy="45"/>
              </a:xfrm>
              <a:custGeom>
                <a:avLst/>
                <a:gdLst/>
                <a:ahLst/>
                <a:cxnLst>
                  <a:cxn ang="0">
                    <a:pos x="0" y="18"/>
                  </a:cxn>
                  <a:cxn ang="0">
                    <a:pos x="6" y="35"/>
                  </a:cxn>
                  <a:cxn ang="0">
                    <a:pos x="23" y="41"/>
                  </a:cxn>
                  <a:cxn ang="0">
                    <a:pos x="40" y="35"/>
                  </a:cxn>
                  <a:cxn ang="0">
                    <a:pos x="46" y="18"/>
                  </a:cxn>
                  <a:cxn ang="0">
                    <a:pos x="40" y="6"/>
                  </a:cxn>
                  <a:cxn ang="0">
                    <a:pos x="23" y="0"/>
                  </a:cxn>
                  <a:cxn ang="0">
                    <a:pos x="6" y="6"/>
                  </a:cxn>
                  <a:cxn ang="0">
                    <a:pos x="0" y="18"/>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2" name="Freeform 52">
                <a:extLst>
                  <a:ext uri="{FF2B5EF4-FFF2-40B4-BE49-F238E27FC236}">
                    <a16:creationId xmlns:a16="http://schemas.microsoft.com/office/drawing/2014/main" id="{4F68E355-C9F2-DB4C-B327-05AD6600F04C}"/>
                  </a:ext>
                </a:extLst>
              </p:cNvPr>
              <p:cNvSpPr>
                <a:spLocks/>
              </p:cNvSpPr>
              <p:nvPr/>
            </p:nvSpPr>
            <p:spPr bwMode="auto">
              <a:xfrm>
                <a:off x="4586" y="2813"/>
                <a:ext cx="46" cy="40"/>
              </a:xfrm>
              <a:custGeom>
                <a:avLst/>
                <a:gdLst/>
                <a:ahLst/>
                <a:cxnLst>
                  <a:cxn ang="0">
                    <a:pos x="0" y="17"/>
                  </a:cxn>
                  <a:cxn ang="0">
                    <a:pos x="6" y="34"/>
                  </a:cxn>
                  <a:cxn ang="0">
                    <a:pos x="23" y="40"/>
                  </a:cxn>
                  <a:cxn ang="0">
                    <a:pos x="41" y="34"/>
                  </a:cxn>
                  <a:cxn ang="0">
                    <a:pos x="46" y="17"/>
                  </a:cxn>
                  <a:cxn ang="0">
                    <a:pos x="41" y="5"/>
                  </a:cxn>
                  <a:cxn ang="0">
                    <a:pos x="23" y="0"/>
                  </a:cxn>
                  <a:cxn ang="0">
                    <a:pos x="6" y="5"/>
                  </a:cxn>
                  <a:cxn ang="0">
                    <a:pos x="0" y="17"/>
                  </a:cxn>
                </a:cxnLst>
                <a:rect l="0" t="0" r="r" b="b"/>
                <a:pathLst>
                  <a:path w="46" h="40">
                    <a:moveTo>
                      <a:pt x="0" y="17"/>
                    </a:moveTo>
                    <a:lnTo>
                      <a:pt x="6" y="34"/>
                    </a:lnTo>
                    <a:lnTo>
                      <a:pt x="23" y="40"/>
                    </a:lnTo>
                    <a:lnTo>
                      <a:pt x="41" y="34"/>
                    </a:lnTo>
                    <a:lnTo>
                      <a:pt x="46" y="17"/>
                    </a:lnTo>
                    <a:lnTo>
                      <a:pt x="41"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3" name="Freeform 53">
                <a:extLst>
                  <a:ext uri="{FF2B5EF4-FFF2-40B4-BE49-F238E27FC236}">
                    <a16:creationId xmlns:a16="http://schemas.microsoft.com/office/drawing/2014/main" id="{057A57EB-3F6A-EF4C-AB9A-32F44D7BF4D6}"/>
                  </a:ext>
                </a:extLst>
              </p:cNvPr>
              <p:cNvSpPr>
                <a:spLocks/>
              </p:cNvSpPr>
              <p:nvPr/>
            </p:nvSpPr>
            <p:spPr bwMode="auto">
              <a:xfrm>
                <a:off x="4517" y="2795"/>
                <a:ext cx="44" cy="41"/>
              </a:xfrm>
              <a:custGeom>
                <a:avLst/>
                <a:gdLst/>
                <a:ahLst/>
                <a:cxnLst>
                  <a:cxn ang="0">
                    <a:pos x="0" y="23"/>
                  </a:cxn>
                  <a:cxn ang="0">
                    <a:pos x="6" y="35"/>
                  </a:cxn>
                  <a:cxn ang="0">
                    <a:pos x="23" y="41"/>
                  </a:cxn>
                  <a:cxn ang="0">
                    <a:pos x="40" y="35"/>
                  </a:cxn>
                  <a:cxn ang="0">
                    <a:pos x="46" y="23"/>
                  </a:cxn>
                  <a:cxn ang="0">
                    <a:pos x="40" y="6"/>
                  </a:cxn>
                  <a:cxn ang="0">
                    <a:pos x="23" y="0"/>
                  </a:cxn>
                  <a:cxn ang="0">
                    <a:pos x="6" y="6"/>
                  </a:cxn>
                  <a:cxn ang="0">
                    <a:pos x="0" y="23"/>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4" name="Freeform 54">
                <a:extLst>
                  <a:ext uri="{FF2B5EF4-FFF2-40B4-BE49-F238E27FC236}">
                    <a16:creationId xmlns:a16="http://schemas.microsoft.com/office/drawing/2014/main" id="{1F6D3D76-1988-D44F-8146-8D726B9B042D}"/>
                  </a:ext>
                </a:extLst>
              </p:cNvPr>
              <p:cNvSpPr>
                <a:spLocks/>
              </p:cNvSpPr>
              <p:nvPr/>
            </p:nvSpPr>
            <p:spPr bwMode="auto">
              <a:xfrm>
                <a:off x="4523" y="2755"/>
                <a:ext cx="46" cy="40"/>
              </a:xfrm>
              <a:custGeom>
                <a:avLst/>
                <a:gdLst/>
                <a:ahLst/>
                <a:cxnLst>
                  <a:cxn ang="0">
                    <a:pos x="0" y="23"/>
                  </a:cxn>
                  <a:cxn ang="0">
                    <a:pos x="6" y="35"/>
                  </a:cxn>
                  <a:cxn ang="0">
                    <a:pos x="23" y="40"/>
                  </a:cxn>
                  <a:cxn ang="0">
                    <a:pos x="40" y="35"/>
                  </a:cxn>
                  <a:cxn ang="0">
                    <a:pos x="46" y="23"/>
                  </a:cxn>
                  <a:cxn ang="0">
                    <a:pos x="40" y="6"/>
                  </a:cxn>
                  <a:cxn ang="0">
                    <a:pos x="23" y="0"/>
                  </a:cxn>
                  <a:cxn ang="0">
                    <a:pos x="6" y="6"/>
                  </a:cxn>
                  <a:cxn ang="0">
                    <a:pos x="0" y="23"/>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5" name="Freeform 55">
                <a:extLst>
                  <a:ext uri="{FF2B5EF4-FFF2-40B4-BE49-F238E27FC236}">
                    <a16:creationId xmlns:a16="http://schemas.microsoft.com/office/drawing/2014/main" id="{85D61C09-F7C1-4E4C-805B-6381F39C9D37}"/>
                  </a:ext>
                </a:extLst>
              </p:cNvPr>
              <p:cNvSpPr>
                <a:spLocks/>
              </p:cNvSpPr>
              <p:nvPr/>
            </p:nvSpPr>
            <p:spPr bwMode="auto">
              <a:xfrm>
                <a:off x="4492" y="2778"/>
                <a:ext cx="41" cy="40"/>
              </a:xfrm>
              <a:custGeom>
                <a:avLst/>
                <a:gdLst/>
                <a:ahLst/>
                <a:cxnLst>
                  <a:cxn ang="0">
                    <a:pos x="0" y="23"/>
                  </a:cxn>
                  <a:cxn ang="0">
                    <a:pos x="6" y="35"/>
                  </a:cxn>
                  <a:cxn ang="0">
                    <a:pos x="17" y="40"/>
                  </a:cxn>
                  <a:cxn ang="0">
                    <a:pos x="35" y="35"/>
                  </a:cxn>
                  <a:cxn ang="0">
                    <a:pos x="41" y="23"/>
                  </a:cxn>
                  <a:cxn ang="0">
                    <a:pos x="35" y="6"/>
                  </a:cxn>
                  <a:cxn ang="0">
                    <a:pos x="17" y="0"/>
                  </a:cxn>
                  <a:cxn ang="0">
                    <a:pos x="6" y="6"/>
                  </a:cxn>
                  <a:cxn ang="0">
                    <a:pos x="0" y="23"/>
                  </a:cxn>
                </a:cxnLst>
                <a:rect l="0" t="0" r="r" b="b"/>
                <a:pathLst>
                  <a:path w="41" h="40">
                    <a:moveTo>
                      <a:pt x="0" y="23"/>
                    </a:moveTo>
                    <a:lnTo>
                      <a:pt x="6" y="35"/>
                    </a:lnTo>
                    <a:lnTo>
                      <a:pt x="17" y="40"/>
                    </a:lnTo>
                    <a:lnTo>
                      <a:pt x="35" y="35"/>
                    </a:lnTo>
                    <a:lnTo>
                      <a:pt x="41"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6" name="Freeform 56">
                <a:extLst>
                  <a:ext uri="{FF2B5EF4-FFF2-40B4-BE49-F238E27FC236}">
                    <a16:creationId xmlns:a16="http://schemas.microsoft.com/office/drawing/2014/main" id="{93A22D27-BC67-5F4E-A94E-567D09698DA1}"/>
                  </a:ext>
                </a:extLst>
              </p:cNvPr>
              <p:cNvSpPr>
                <a:spLocks/>
              </p:cNvSpPr>
              <p:nvPr/>
            </p:nvSpPr>
            <p:spPr bwMode="auto">
              <a:xfrm>
                <a:off x="4482" y="2813"/>
                <a:ext cx="47" cy="40"/>
              </a:xfrm>
              <a:custGeom>
                <a:avLst/>
                <a:gdLst/>
                <a:ahLst/>
                <a:cxnLst>
                  <a:cxn ang="0">
                    <a:pos x="0" y="17"/>
                  </a:cxn>
                  <a:cxn ang="0">
                    <a:pos x="6" y="34"/>
                  </a:cxn>
                  <a:cxn ang="0">
                    <a:pos x="23" y="40"/>
                  </a:cxn>
                  <a:cxn ang="0">
                    <a:pos x="41" y="34"/>
                  </a:cxn>
                  <a:cxn ang="0">
                    <a:pos x="47" y="17"/>
                  </a:cxn>
                  <a:cxn ang="0">
                    <a:pos x="41" y="5"/>
                  </a:cxn>
                  <a:cxn ang="0">
                    <a:pos x="23" y="0"/>
                  </a:cxn>
                  <a:cxn ang="0">
                    <a:pos x="6" y="5"/>
                  </a:cxn>
                  <a:cxn ang="0">
                    <a:pos x="0" y="17"/>
                  </a:cxn>
                </a:cxnLst>
                <a:rect l="0" t="0" r="r" b="b"/>
                <a:pathLst>
                  <a:path w="47" h="40">
                    <a:moveTo>
                      <a:pt x="0" y="17"/>
                    </a:moveTo>
                    <a:lnTo>
                      <a:pt x="6" y="34"/>
                    </a:lnTo>
                    <a:lnTo>
                      <a:pt x="23" y="40"/>
                    </a:lnTo>
                    <a:lnTo>
                      <a:pt x="41" y="34"/>
                    </a:lnTo>
                    <a:lnTo>
                      <a:pt x="47" y="17"/>
                    </a:lnTo>
                    <a:lnTo>
                      <a:pt x="41"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7" name="Freeform 57">
                <a:extLst>
                  <a:ext uri="{FF2B5EF4-FFF2-40B4-BE49-F238E27FC236}">
                    <a16:creationId xmlns:a16="http://schemas.microsoft.com/office/drawing/2014/main" id="{0D58EF2C-6E41-0347-BC94-2CA1DF13202C}"/>
                  </a:ext>
                </a:extLst>
              </p:cNvPr>
              <p:cNvSpPr>
                <a:spLocks/>
              </p:cNvSpPr>
              <p:nvPr/>
            </p:nvSpPr>
            <p:spPr bwMode="auto">
              <a:xfrm>
                <a:off x="4459" y="2847"/>
                <a:ext cx="41" cy="41"/>
              </a:xfrm>
              <a:custGeom>
                <a:avLst/>
                <a:gdLst/>
                <a:ahLst/>
                <a:cxnLst>
                  <a:cxn ang="0">
                    <a:pos x="0" y="18"/>
                  </a:cxn>
                  <a:cxn ang="0">
                    <a:pos x="6" y="35"/>
                  </a:cxn>
                  <a:cxn ang="0">
                    <a:pos x="23" y="41"/>
                  </a:cxn>
                  <a:cxn ang="0">
                    <a:pos x="35" y="35"/>
                  </a:cxn>
                  <a:cxn ang="0">
                    <a:pos x="41" y="18"/>
                  </a:cxn>
                  <a:cxn ang="0">
                    <a:pos x="35" y="6"/>
                  </a:cxn>
                  <a:cxn ang="0">
                    <a:pos x="23" y="0"/>
                  </a:cxn>
                  <a:cxn ang="0">
                    <a:pos x="6" y="6"/>
                  </a:cxn>
                  <a:cxn ang="0">
                    <a:pos x="0" y="18"/>
                  </a:cxn>
                </a:cxnLst>
                <a:rect l="0" t="0" r="r" b="b"/>
                <a:pathLst>
                  <a:path w="41" h="41">
                    <a:moveTo>
                      <a:pt x="0" y="18"/>
                    </a:moveTo>
                    <a:lnTo>
                      <a:pt x="6" y="35"/>
                    </a:lnTo>
                    <a:lnTo>
                      <a:pt x="23" y="41"/>
                    </a:lnTo>
                    <a:lnTo>
                      <a:pt x="35" y="35"/>
                    </a:lnTo>
                    <a:lnTo>
                      <a:pt x="41"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8" name="Freeform 58">
                <a:extLst>
                  <a:ext uri="{FF2B5EF4-FFF2-40B4-BE49-F238E27FC236}">
                    <a16:creationId xmlns:a16="http://schemas.microsoft.com/office/drawing/2014/main" id="{61A755E4-9100-F24C-9027-A195FB382A6E}"/>
                  </a:ext>
                </a:extLst>
              </p:cNvPr>
              <p:cNvSpPr>
                <a:spLocks/>
              </p:cNvSpPr>
              <p:nvPr/>
            </p:nvSpPr>
            <p:spPr bwMode="auto">
              <a:xfrm>
                <a:off x="4442" y="2813"/>
                <a:ext cx="46" cy="40"/>
              </a:xfrm>
              <a:custGeom>
                <a:avLst/>
                <a:gdLst/>
                <a:ahLst/>
                <a:cxnLst>
                  <a:cxn ang="0">
                    <a:pos x="0" y="23"/>
                  </a:cxn>
                  <a:cxn ang="0">
                    <a:pos x="6" y="34"/>
                  </a:cxn>
                  <a:cxn ang="0">
                    <a:pos x="23" y="40"/>
                  </a:cxn>
                  <a:cxn ang="0">
                    <a:pos x="40" y="34"/>
                  </a:cxn>
                  <a:cxn ang="0">
                    <a:pos x="46" y="23"/>
                  </a:cxn>
                  <a:cxn ang="0">
                    <a:pos x="40" y="5"/>
                  </a:cxn>
                  <a:cxn ang="0">
                    <a:pos x="23" y="0"/>
                  </a:cxn>
                  <a:cxn ang="0">
                    <a:pos x="6" y="5"/>
                  </a:cxn>
                  <a:cxn ang="0">
                    <a:pos x="0" y="23"/>
                  </a:cxn>
                </a:cxnLst>
                <a:rect l="0" t="0" r="r" b="b"/>
                <a:pathLst>
                  <a:path w="46" h="40">
                    <a:moveTo>
                      <a:pt x="0" y="23"/>
                    </a:moveTo>
                    <a:lnTo>
                      <a:pt x="6" y="34"/>
                    </a:lnTo>
                    <a:lnTo>
                      <a:pt x="23" y="40"/>
                    </a:lnTo>
                    <a:lnTo>
                      <a:pt x="40" y="34"/>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79" name="Freeform 59">
                <a:extLst>
                  <a:ext uri="{FF2B5EF4-FFF2-40B4-BE49-F238E27FC236}">
                    <a16:creationId xmlns:a16="http://schemas.microsoft.com/office/drawing/2014/main" id="{4B4E0C78-50B0-EE40-B2E9-72B5B0673891}"/>
                  </a:ext>
                </a:extLst>
              </p:cNvPr>
              <p:cNvSpPr>
                <a:spLocks/>
              </p:cNvSpPr>
              <p:nvPr/>
            </p:nvSpPr>
            <p:spPr bwMode="auto">
              <a:xfrm>
                <a:off x="4428" y="2801"/>
                <a:ext cx="44" cy="41"/>
              </a:xfrm>
              <a:custGeom>
                <a:avLst/>
                <a:gdLst/>
                <a:ahLst/>
                <a:cxnLst>
                  <a:cxn ang="0">
                    <a:pos x="0" y="23"/>
                  </a:cxn>
                  <a:cxn ang="0">
                    <a:pos x="5" y="35"/>
                  </a:cxn>
                  <a:cxn ang="0">
                    <a:pos x="23" y="41"/>
                  </a:cxn>
                  <a:cxn ang="0">
                    <a:pos x="40" y="35"/>
                  </a:cxn>
                  <a:cxn ang="0">
                    <a:pos x="46" y="23"/>
                  </a:cxn>
                  <a:cxn ang="0">
                    <a:pos x="40" y="6"/>
                  </a:cxn>
                  <a:cxn ang="0">
                    <a:pos x="23" y="0"/>
                  </a:cxn>
                  <a:cxn ang="0">
                    <a:pos x="5" y="6"/>
                  </a:cxn>
                  <a:cxn ang="0">
                    <a:pos x="0" y="23"/>
                  </a:cxn>
                </a:cxnLst>
                <a:rect l="0" t="0" r="r" b="b"/>
                <a:pathLst>
                  <a:path w="46" h="41">
                    <a:moveTo>
                      <a:pt x="0" y="23"/>
                    </a:moveTo>
                    <a:lnTo>
                      <a:pt x="5" y="35"/>
                    </a:lnTo>
                    <a:lnTo>
                      <a:pt x="23" y="41"/>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0" name="Freeform 60">
                <a:extLst>
                  <a:ext uri="{FF2B5EF4-FFF2-40B4-BE49-F238E27FC236}">
                    <a16:creationId xmlns:a16="http://schemas.microsoft.com/office/drawing/2014/main" id="{9724C398-6C4B-E741-B5FF-49838700241C}"/>
                  </a:ext>
                </a:extLst>
              </p:cNvPr>
              <p:cNvSpPr>
                <a:spLocks/>
              </p:cNvSpPr>
              <p:nvPr/>
            </p:nvSpPr>
            <p:spPr bwMode="auto">
              <a:xfrm>
                <a:off x="4459" y="2795"/>
                <a:ext cx="46" cy="41"/>
              </a:xfrm>
              <a:custGeom>
                <a:avLst/>
                <a:gdLst/>
                <a:ahLst/>
                <a:cxnLst>
                  <a:cxn ang="0">
                    <a:pos x="0" y="18"/>
                  </a:cxn>
                  <a:cxn ang="0">
                    <a:pos x="6" y="35"/>
                  </a:cxn>
                  <a:cxn ang="0">
                    <a:pos x="23" y="41"/>
                  </a:cxn>
                  <a:cxn ang="0">
                    <a:pos x="41" y="35"/>
                  </a:cxn>
                  <a:cxn ang="0">
                    <a:pos x="46" y="18"/>
                  </a:cxn>
                  <a:cxn ang="0">
                    <a:pos x="41" y="6"/>
                  </a:cxn>
                  <a:cxn ang="0">
                    <a:pos x="23" y="0"/>
                  </a:cxn>
                  <a:cxn ang="0">
                    <a:pos x="6" y="6"/>
                  </a:cxn>
                  <a:cxn ang="0">
                    <a:pos x="0" y="18"/>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1" name="Freeform 61">
                <a:extLst>
                  <a:ext uri="{FF2B5EF4-FFF2-40B4-BE49-F238E27FC236}">
                    <a16:creationId xmlns:a16="http://schemas.microsoft.com/office/drawing/2014/main" id="{9AF4364A-3C96-9044-92E4-9D66A1FA5879}"/>
                  </a:ext>
                </a:extLst>
              </p:cNvPr>
              <p:cNvSpPr>
                <a:spLocks/>
              </p:cNvSpPr>
              <p:nvPr/>
            </p:nvSpPr>
            <p:spPr bwMode="auto">
              <a:xfrm>
                <a:off x="4466" y="2766"/>
                <a:ext cx="44" cy="41"/>
              </a:xfrm>
              <a:custGeom>
                <a:avLst/>
                <a:gdLst/>
                <a:ahLst/>
                <a:cxnLst>
                  <a:cxn ang="0">
                    <a:pos x="0" y="18"/>
                  </a:cxn>
                  <a:cxn ang="0">
                    <a:pos x="6" y="35"/>
                  </a:cxn>
                  <a:cxn ang="0">
                    <a:pos x="23" y="41"/>
                  </a:cxn>
                  <a:cxn ang="0">
                    <a:pos x="40" y="35"/>
                  </a:cxn>
                  <a:cxn ang="0">
                    <a:pos x="46" y="18"/>
                  </a:cxn>
                  <a:cxn ang="0">
                    <a:pos x="40" y="0"/>
                  </a:cxn>
                  <a:cxn ang="0">
                    <a:pos x="23" y="0"/>
                  </a:cxn>
                  <a:cxn ang="0">
                    <a:pos x="6" y="6"/>
                  </a:cxn>
                  <a:cxn ang="0">
                    <a:pos x="0" y="18"/>
                  </a:cxn>
                </a:cxnLst>
                <a:rect l="0" t="0" r="r" b="b"/>
                <a:pathLst>
                  <a:path w="46" h="41">
                    <a:moveTo>
                      <a:pt x="0" y="18"/>
                    </a:moveTo>
                    <a:lnTo>
                      <a:pt x="6" y="35"/>
                    </a:lnTo>
                    <a:lnTo>
                      <a:pt x="23" y="41"/>
                    </a:lnTo>
                    <a:lnTo>
                      <a:pt x="40" y="35"/>
                    </a:lnTo>
                    <a:lnTo>
                      <a:pt x="46" y="18"/>
                    </a:lnTo>
                    <a:lnTo>
                      <a:pt x="40" y="0"/>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2" name="Freeform 62">
                <a:extLst>
                  <a:ext uri="{FF2B5EF4-FFF2-40B4-BE49-F238E27FC236}">
                    <a16:creationId xmlns:a16="http://schemas.microsoft.com/office/drawing/2014/main" id="{9BBF0AD8-B0BC-DB4A-BF94-1A3DC171A19F}"/>
                  </a:ext>
                </a:extLst>
              </p:cNvPr>
              <p:cNvSpPr>
                <a:spLocks/>
              </p:cNvSpPr>
              <p:nvPr/>
            </p:nvSpPr>
            <p:spPr bwMode="auto">
              <a:xfrm>
                <a:off x="4466" y="2738"/>
                <a:ext cx="40" cy="40"/>
              </a:xfrm>
              <a:custGeom>
                <a:avLst/>
                <a:gdLst/>
                <a:ahLst/>
                <a:cxnLst>
                  <a:cxn ang="0">
                    <a:pos x="0" y="17"/>
                  </a:cxn>
                  <a:cxn ang="0">
                    <a:pos x="6" y="34"/>
                  </a:cxn>
                  <a:cxn ang="0">
                    <a:pos x="17" y="40"/>
                  </a:cxn>
                  <a:cxn ang="0">
                    <a:pos x="35" y="34"/>
                  </a:cxn>
                  <a:cxn ang="0">
                    <a:pos x="40" y="17"/>
                  </a:cxn>
                  <a:cxn ang="0">
                    <a:pos x="35" y="5"/>
                  </a:cxn>
                  <a:cxn ang="0">
                    <a:pos x="17" y="0"/>
                  </a:cxn>
                  <a:cxn ang="0">
                    <a:pos x="0" y="5"/>
                  </a:cxn>
                  <a:cxn ang="0">
                    <a:pos x="0" y="17"/>
                  </a:cxn>
                </a:cxnLst>
                <a:rect l="0" t="0" r="r" b="b"/>
                <a:pathLst>
                  <a:path w="40" h="40">
                    <a:moveTo>
                      <a:pt x="0" y="17"/>
                    </a:moveTo>
                    <a:lnTo>
                      <a:pt x="6" y="34"/>
                    </a:lnTo>
                    <a:lnTo>
                      <a:pt x="17" y="40"/>
                    </a:lnTo>
                    <a:lnTo>
                      <a:pt x="35" y="34"/>
                    </a:lnTo>
                    <a:lnTo>
                      <a:pt x="40" y="17"/>
                    </a:lnTo>
                    <a:lnTo>
                      <a:pt x="35" y="5"/>
                    </a:lnTo>
                    <a:lnTo>
                      <a:pt x="17" y="0"/>
                    </a:lnTo>
                    <a:lnTo>
                      <a:pt x="0"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3" name="Freeform 63">
                <a:extLst>
                  <a:ext uri="{FF2B5EF4-FFF2-40B4-BE49-F238E27FC236}">
                    <a16:creationId xmlns:a16="http://schemas.microsoft.com/office/drawing/2014/main" id="{F804DC92-446E-9140-BB65-1CE61B8EC1BD}"/>
                  </a:ext>
                </a:extLst>
              </p:cNvPr>
              <p:cNvSpPr>
                <a:spLocks/>
              </p:cNvSpPr>
              <p:nvPr/>
            </p:nvSpPr>
            <p:spPr bwMode="auto">
              <a:xfrm>
                <a:off x="4459" y="2714"/>
                <a:ext cx="46" cy="41"/>
              </a:xfrm>
              <a:custGeom>
                <a:avLst/>
                <a:gdLst/>
                <a:ahLst/>
                <a:cxnLst>
                  <a:cxn ang="0">
                    <a:pos x="0" y="24"/>
                  </a:cxn>
                  <a:cxn ang="0">
                    <a:pos x="6" y="35"/>
                  </a:cxn>
                  <a:cxn ang="0">
                    <a:pos x="23" y="41"/>
                  </a:cxn>
                  <a:cxn ang="0">
                    <a:pos x="41" y="35"/>
                  </a:cxn>
                  <a:cxn ang="0">
                    <a:pos x="46" y="18"/>
                  </a:cxn>
                  <a:cxn ang="0">
                    <a:pos x="41" y="6"/>
                  </a:cxn>
                  <a:cxn ang="0">
                    <a:pos x="23" y="0"/>
                  </a:cxn>
                  <a:cxn ang="0">
                    <a:pos x="6" y="6"/>
                  </a:cxn>
                  <a:cxn ang="0">
                    <a:pos x="0" y="24"/>
                  </a:cxn>
                </a:cxnLst>
                <a:rect l="0" t="0" r="r" b="b"/>
                <a:pathLst>
                  <a:path w="46" h="41">
                    <a:moveTo>
                      <a:pt x="0" y="24"/>
                    </a:moveTo>
                    <a:lnTo>
                      <a:pt x="6" y="35"/>
                    </a:lnTo>
                    <a:lnTo>
                      <a:pt x="23" y="41"/>
                    </a:lnTo>
                    <a:lnTo>
                      <a:pt x="41" y="35"/>
                    </a:lnTo>
                    <a:lnTo>
                      <a:pt x="46" y="18"/>
                    </a:lnTo>
                    <a:lnTo>
                      <a:pt x="41"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4" name="Freeform 64">
                <a:extLst>
                  <a:ext uri="{FF2B5EF4-FFF2-40B4-BE49-F238E27FC236}">
                    <a16:creationId xmlns:a16="http://schemas.microsoft.com/office/drawing/2014/main" id="{02AADBBA-59B9-AC4B-BDB6-92D079C02BF1}"/>
                  </a:ext>
                </a:extLst>
              </p:cNvPr>
              <p:cNvSpPr>
                <a:spLocks/>
              </p:cNvSpPr>
              <p:nvPr/>
            </p:nvSpPr>
            <p:spPr bwMode="auto">
              <a:xfrm>
                <a:off x="4448" y="2686"/>
                <a:ext cx="46" cy="40"/>
              </a:xfrm>
              <a:custGeom>
                <a:avLst/>
                <a:gdLst/>
                <a:ahLst/>
                <a:cxnLst>
                  <a:cxn ang="0">
                    <a:pos x="0" y="23"/>
                  </a:cxn>
                  <a:cxn ang="0">
                    <a:pos x="5" y="34"/>
                  </a:cxn>
                  <a:cxn ang="0">
                    <a:pos x="23" y="40"/>
                  </a:cxn>
                  <a:cxn ang="0">
                    <a:pos x="40" y="34"/>
                  </a:cxn>
                  <a:cxn ang="0">
                    <a:pos x="46" y="23"/>
                  </a:cxn>
                  <a:cxn ang="0">
                    <a:pos x="40" y="5"/>
                  </a:cxn>
                  <a:cxn ang="0">
                    <a:pos x="23" y="0"/>
                  </a:cxn>
                  <a:cxn ang="0">
                    <a:pos x="5" y="5"/>
                  </a:cxn>
                  <a:cxn ang="0">
                    <a:pos x="0" y="23"/>
                  </a:cxn>
                </a:cxnLst>
                <a:rect l="0" t="0" r="r" b="b"/>
                <a:pathLst>
                  <a:path w="46" h="40">
                    <a:moveTo>
                      <a:pt x="0" y="23"/>
                    </a:moveTo>
                    <a:lnTo>
                      <a:pt x="5" y="34"/>
                    </a:lnTo>
                    <a:lnTo>
                      <a:pt x="23" y="40"/>
                    </a:lnTo>
                    <a:lnTo>
                      <a:pt x="40" y="34"/>
                    </a:lnTo>
                    <a:lnTo>
                      <a:pt x="46" y="23"/>
                    </a:lnTo>
                    <a:lnTo>
                      <a:pt x="40" y="5"/>
                    </a:lnTo>
                    <a:lnTo>
                      <a:pt x="23" y="0"/>
                    </a:lnTo>
                    <a:lnTo>
                      <a:pt x="5"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5" name="Freeform 65">
                <a:extLst>
                  <a:ext uri="{FF2B5EF4-FFF2-40B4-BE49-F238E27FC236}">
                    <a16:creationId xmlns:a16="http://schemas.microsoft.com/office/drawing/2014/main" id="{47F5CD0F-F38A-3D4E-973B-A6CDEC51451C}"/>
                  </a:ext>
                </a:extLst>
              </p:cNvPr>
              <p:cNvSpPr>
                <a:spLocks/>
              </p:cNvSpPr>
              <p:nvPr/>
            </p:nvSpPr>
            <p:spPr bwMode="auto">
              <a:xfrm>
                <a:off x="4454" y="2651"/>
                <a:ext cx="44" cy="40"/>
              </a:xfrm>
              <a:custGeom>
                <a:avLst/>
                <a:gdLst/>
                <a:ahLst/>
                <a:cxnLst>
                  <a:cxn ang="0">
                    <a:pos x="0" y="23"/>
                  </a:cxn>
                  <a:cxn ang="0">
                    <a:pos x="6" y="35"/>
                  </a:cxn>
                  <a:cxn ang="0">
                    <a:pos x="24" y="40"/>
                  </a:cxn>
                  <a:cxn ang="0">
                    <a:pos x="41" y="35"/>
                  </a:cxn>
                  <a:cxn ang="0">
                    <a:pos x="47" y="23"/>
                  </a:cxn>
                  <a:cxn ang="0">
                    <a:pos x="41" y="6"/>
                  </a:cxn>
                  <a:cxn ang="0">
                    <a:pos x="24" y="0"/>
                  </a:cxn>
                  <a:cxn ang="0">
                    <a:pos x="6" y="6"/>
                  </a:cxn>
                  <a:cxn ang="0">
                    <a:pos x="0" y="23"/>
                  </a:cxn>
                </a:cxnLst>
                <a:rect l="0" t="0" r="r" b="b"/>
                <a:pathLst>
                  <a:path w="47" h="40">
                    <a:moveTo>
                      <a:pt x="0" y="23"/>
                    </a:moveTo>
                    <a:lnTo>
                      <a:pt x="6" y="35"/>
                    </a:lnTo>
                    <a:lnTo>
                      <a:pt x="24" y="40"/>
                    </a:lnTo>
                    <a:lnTo>
                      <a:pt x="41" y="35"/>
                    </a:lnTo>
                    <a:lnTo>
                      <a:pt x="47" y="23"/>
                    </a:lnTo>
                    <a:lnTo>
                      <a:pt x="41" y="6"/>
                    </a:lnTo>
                    <a:lnTo>
                      <a:pt x="24"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6" name="Freeform 66">
                <a:extLst>
                  <a:ext uri="{FF2B5EF4-FFF2-40B4-BE49-F238E27FC236}">
                    <a16:creationId xmlns:a16="http://schemas.microsoft.com/office/drawing/2014/main" id="{6D9AE1CA-039E-F345-9B27-7B2A67DDFFBE}"/>
                  </a:ext>
                </a:extLst>
              </p:cNvPr>
              <p:cNvSpPr>
                <a:spLocks/>
              </p:cNvSpPr>
              <p:nvPr/>
            </p:nvSpPr>
            <p:spPr bwMode="auto">
              <a:xfrm>
                <a:off x="4459" y="2593"/>
                <a:ext cx="46" cy="46"/>
              </a:xfrm>
              <a:custGeom>
                <a:avLst/>
                <a:gdLst/>
                <a:ahLst/>
                <a:cxnLst>
                  <a:cxn ang="0">
                    <a:pos x="0" y="23"/>
                  </a:cxn>
                  <a:cxn ang="0">
                    <a:pos x="6" y="41"/>
                  </a:cxn>
                  <a:cxn ang="0">
                    <a:pos x="23" y="46"/>
                  </a:cxn>
                  <a:cxn ang="0">
                    <a:pos x="41" y="41"/>
                  </a:cxn>
                  <a:cxn ang="0">
                    <a:pos x="46" y="23"/>
                  </a:cxn>
                  <a:cxn ang="0">
                    <a:pos x="41" y="6"/>
                  </a:cxn>
                  <a:cxn ang="0">
                    <a:pos x="23" y="0"/>
                  </a:cxn>
                  <a:cxn ang="0">
                    <a:pos x="6" y="6"/>
                  </a:cxn>
                  <a:cxn ang="0">
                    <a:pos x="0" y="23"/>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7" name="Freeform 67">
                <a:extLst>
                  <a:ext uri="{FF2B5EF4-FFF2-40B4-BE49-F238E27FC236}">
                    <a16:creationId xmlns:a16="http://schemas.microsoft.com/office/drawing/2014/main" id="{2D7C167B-408E-0C4C-9A34-57F80E08DC32}"/>
                  </a:ext>
                </a:extLst>
              </p:cNvPr>
              <p:cNvSpPr>
                <a:spLocks/>
              </p:cNvSpPr>
              <p:nvPr/>
            </p:nvSpPr>
            <p:spPr bwMode="auto">
              <a:xfrm>
                <a:off x="4430" y="2645"/>
                <a:ext cx="41" cy="45"/>
              </a:xfrm>
              <a:custGeom>
                <a:avLst/>
                <a:gdLst/>
                <a:ahLst/>
                <a:cxnLst>
                  <a:cxn ang="0">
                    <a:pos x="0" y="23"/>
                  </a:cxn>
                  <a:cxn ang="0">
                    <a:pos x="6" y="35"/>
                  </a:cxn>
                  <a:cxn ang="0">
                    <a:pos x="23" y="41"/>
                  </a:cxn>
                  <a:cxn ang="0">
                    <a:pos x="41" y="35"/>
                  </a:cxn>
                  <a:cxn ang="0">
                    <a:pos x="41" y="23"/>
                  </a:cxn>
                  <a:cxn ang="0">
                    <a:pos x="35" y="6"/>
                  </a:cxn>
                  <a:cxn ang="0">
                    <a:pos x="23" y="0"/>
                  </a:cxn>
                  <a:cxn ang="0">
                    <a:pos x="6" y="6"/>
                  </a:cxn>
                  <a:cxn ang="0">
                    <a:pos x="0" y="23"/>
                  </a:cxn>
                </a:cxnLst>
                <a:rect l="0" t="0" r="r" b="b"/>
                <a:pathLst>
                  <a:path w="41" h="41">
                    <a:moveTo>
                      <a:pt x="0" y="23"/>
                    </a:moveTo>
                    <a:lnTo>
                      <a:pt x="6" y="35"/>
                    </a:lnTo>
                    <a:lnTo>
                      <a:pt x="23" y="41"/>
                    </a:lnTo>
                    <a:lnTo>
                      <a:pt x="41" y="35"/>
                    </a:lnTo>
                    <a:lnTo>
                      <a:pt x="41"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8" name="Freeform 68">
                <a:extLst>
                  <a:ext uri="{FF2B5EF4-FFF2-40B4-BE49-F238E27FC236}">
                    <a16:creationId xmlns:a16="http://schemas.microsoft.com/office/drawing/2014/main" id="{56FA4BED-D2BB-5D49-985A-8780ABF5FCBD}"/>
                  </a:ext>
                </a:extLst>
              </p:cNvPr>
              <p:cNvSpPr>
                <a:spLocks/>
              </p:cNvSpPr>
              <p:nvPr/>
            </p:nvSpPr>
            <p:spPr bwMode="auto">
              <a:xfrm>
                <a:off x="4416" y="2680"/>
                <a:ext cx="44" cy="40"/>
              </a:xfrm>
              <a:custGeom>
                <a:avLst/>
                <a:gdLst/>
                <a:ahLst/>
                <a:cxnLst>
                  <a:cxn ang="0">
                    <a:pos x="0" y="17"/>
                  </a:cxn>
                  <a:cxn ang="0">
                    <a:pos x="6" y="34"/>
                  </a:cxn>
                  <a:cxn ang="0">
                    <a:pos x="23" y="40"/>
                  </a:cxn>
                  <a:cxn ang="0">
                    <a:pos x="40" y="34"/>
                  </a:cxn>
                  <a:cxn ang="0">
                    <a:pos x="46" y="17"/>
                  </a:cxn>
                  <a:cxn ang="0">
                    <a:pos x="40" y="6"/>
                  </a:cxn>
                  <a:cxn ang="0">
                    <a:pos x="23" y="0"/>
                  </a:cxn>
                  <a:cxn ang="0">
                    <a:pos x="6" y="6"/>
                  </a:cxn>
                  <a:cxn ang="0">
                    <a:pos x="0" y="17"/>
                  </a:cxn>
                </a:cxnLst>
                <a:rect l="0" t="0" r="r" b="b"/>
                <a:pathLst>
                  <a:path w="46" h="40">
                    <a:moveTo>
                      <a:pt x="0" y="17"/>
                    </a:moveTo>
                    <a:lnTo>
                      <a:pt x="6" y="34"/>
                    </a:lnTo>
                    <a:lnTo>
                      <a:pt x="23" y="40"/>
                    </a:lnTo>
                    <a:lnTo>
                      <a:pt x="40" y="34"/>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89" name="Freeform 69">
                <a:extLst>
                  <a:ext uri="{FF2B5EF4-FFF2-40B4-BE49-F238E27FC236}">
                    <a16:creationId xmlns:a16="http://schemas.microsoft.com/office/drawing/2014/main" id="{711E6438-3D4D-2048-AAFD-21B942848C57}"/>
                  </a:ext>
                </a:extLst>
              </p:cNvPr>
              <p:cNvSpPr>
                <a:spLocks/>
              </p:cNvSpPr>
              <p:nvPr/>
            </p:nvSpPr>
            <p:spPr bwMode="auto">
              <a:xfrm>
                <a:off x="4416" y="2686"/>
                <a:ext cx="44" cy="40"/>
              </a:xfrm>
              <a:custGeom>
                <a:avLst/>
                <a:gdLst/>
                <a:ahLst/>
                <a:cxnLst>
                  <a:cxn ang="0">
                    <a:pos x="0" y="17"/>
                  </a:cxn>
                  <a:cxn ang="0">
                    <a:pos x="6" y="34"/>
                  </a:cxn>
                  <a:cxn ang="0">
                    <a:pos x="23" y="40"/>
                  </a:cxn>
                  <a:cxn ang="0">
                    <a:pos x="40" y="34"/>
                  </a:cxn>
                  <a:cxn ang="0">
                    <a:pos x="46" y="17"/>
                  </a:cxn>
                  <a:cxn ang="0">
                    <a:pos x="40" y="5"/>
                  </a:cxn>
                  <a:cxn ang="0">
                    <a:pos x="23" y="0"/>
                  </a:cxn>
                  <a:cxn ang="0">
                    <a:pos x="6" y="5"/>
                  </a:cxn>
                  <a:cxn ang="0">
                    <a:pos x="0" y="17"/>
                  </a:cxn>
                </a:cxnLst>
                <a:rect l="0" t="0" r="r" b="b"/>
                <a:pathLst>
                  <a:path w="46" h="40">
                    <a:moveTo>
                      <a:pt x="0" y="17"/>
                    </a:moveTo>
                    <a:lnTo>
                      <a:pt x="6" y="34"/>
                    </a:lnTo>
                    <a:lnTo>
                      <a:pt x="23" y="40"/>
                    </a:lnTo>
                    <a:lnTo>
                      <a:pt x="40" y="34"/>
                    </a:lnTo>
                    <a:lnTo>
                      <a:pt x="46" y="17"/>
                    </a:lnTo>
                    <a:lnTo>
                      <a:pt x="40"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0" name="Freeform 70">
                <a:extLst>
                  <a:ext uri="{FF2B5EF4-FFF2-40B4-BE49-F238E27FC236}">
                    <a16:creationId xmlns:a16="http://schemas.microsoft.com/office/drawing/2014/main" id="{9E886801-3CDB-554E-B8CE-5AB50DC5C1DD}"/>
                  </a:ext>
                </a:extLst>
              </p:cNvPr>
              <p:cNvSpPr>
                <a:spLocks/>
              </p:cNvSpPr>
              <p:nvPr/>
            </p:nvSpPr>
            <p:spPr bwMode="auto">
              <a:xfrm>
                <a:off x="4384" y="2755"/>
                <a:ext cx="44" cy="40"/>
              </a:xfrm>
              <a:custGeom>
                <a:avLst/>
                <a:gdLst/>
                <a:ahLst/>
                <a:cxnLst>
                  <a:cxn ang="0">
                    <a:pos x="0" y="23"/>
                  </a:cxn>
                  <a:cxn ang="0">
                    <a:pos x="6" y="35"/>
                  </a:cxn>
                  <a:cxn ang="0">
                    <a:pos x="23" y="40"/>
                  </a:cxn>
                  <a:cxn ang="0">
                    <a:pos x="35" y="35"/>
                  </a:cxn>
                  <a:cxn ang="0">
                    <a:pos x="41" y="23"/>
                  </a:cxn>
                  <a:cxn ang="0">
                    <a:pos x="35" y="6"/>
                  </a:cxn>
                  <a:cxn ang="0">
                    <a:pos x="23" y="0"/>
                  </a:cxn>
                  <a:cxn ang="0">
                    <a:pos x="6" y="6"/>
                  </a:cxn>
                  <a:cxn ang="0">
                    <a:pos x="0" y="23"/>
                  </a:cxn>
                </a:cxnLst>
                <a:rect l="0" t="0" r="r" b="b"/>
                <a:pathLst>
                  <a:path w="41" h="40">
                    <a:moveTo>
                      <a:pt x="0" y="23"/>
                    </a:moveTo>
                    <a:lnTo>
                      <a:pt x="6" y="35"/>
                    </a:lnTo>
                    <a:lnTo>
                      <a:pt x="23" y="40"/>
                    </a:lnTo>
                    <a:lnTo>
                      <a:pt x="35" y="35"/>
                    </a:lnTo>
                    <a:lnTo>
                      <a:pt x="41"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1" name="Freeform 71">
                <a:extLst>
                  <a:ext uri="{FF2B5EF4-FFF2-40B4-BE49-F238E27FC236}">
                    <a16:creationId xmlns:a16="http://schemas.microsoft.com/office/drawing/2014/main" id="{975CFBC7-7B34-A243-815B-8D66DB98C143}"/>
                  </a:ext>
                </a:extLst>
              </p:cNvPr>
              <p:cNvSpPr>
                <a:spLocks/>
              </p:cNvSpPr>
              <p:nvPr/>
            </p:nvSpPr>
            <p:spPr bwMode="auto">
              <a:xfrm>
                <a:off x="4396" y="2714"/>
                <a:ext cx="46" cy="41"/>
              </a:xfrm>
              <a:custGeom>
                <a:avLst/>
                <a:gdLst/>
                <a:ahLst/>
                <a:cxnLst>
                  <a:cxn ang="0">
                    <a:pos x="0" y="24"/>
                  </a:cxn>
                  <a:cxn ang="0">
                    <a:pos x="6" y="35"/>
                  </a:cxn>
                  <a:cxn ang="0">
                    <a:pos x="23" y="41"/>
                  </a:cxn>
                  <a:cxn ang="0">
                    <a:pos x="40" y="35"/>
                  </a:cxn>
                  <a:cxn ang="0">
                    <a:pos x="46" y="24"/>
                  </a:cxn>
                  <a:cxn ang="0">
                    <a:pos x="40" y="6"/>
                  </a:cxn>
                  <a:cxn ang="0">
                    <a:pos x="23" y="0"/>
                  </a:cxn>
                  <a:cxn ang="0">
                    <a:pos x="6" y="6"/>
                  </a:cxn>
                  <a:cxn ang="0">
                    <a:pos x="0" y="24"/>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2" name="Freeform 72">
                <a:extLst>
                  <a:ext uri="{FF2B5EF4-FFF2-40B4-BE49-F238E27FC236}">
                    <a16:creationId xmlns:a16="http://schemas.microsoft.com/office/drawing/2014/main" id="{50BE8F43-569B-C042-93FF-C0E32A666802}"/>
                  </a:ext>
                </a:extLst>
              </p:cNvPr>
              <p:cNvSpPr>
                <a:spLocks/>
              </p:cNvSpPr>
              <p:nvPr/>
            </p:nvSpPr>
            <p:spPr bwMode="auto">
              <a:xfrm>
                <a:off x="4352" y="2743"/>
                <a:ext cx="44" cy="47"/>
              </a:xfrm>
              <a:custGeom>
                <a:avLst/>
                <a:gdLst/>
                <a:ahLst/>
                <a:cxnLst>
                  <a:cxn ang="0">
                    <a:pos x="0" y="23"/>
                  </a:cxn>
                  <a:cxn ang="0">
                    <a:pos x="5" y="41"/>
                  </a:cxn>
                  <a:cxn ang="0">
                    <a:pos x="23" y="47"/>
                  </a:cxn>
                  <a:cxn ang="0">
                    <a:pos x="40" y="35"/>
                  </a:cxn>
                  <a:cxn ang="0">
                    <a:pos x="46" y="23"/>
                  </a:cxn>
                  <a:cxn ang="0">
                    <a:pos x="40" y="6"/>
                  </a:cxn>
                  <a:cxn ang="0">
                    <a:pos x="23" y="0"/>
                  </a:cxn>
                  <a:cxn ang="0">
                    <a:pos x="5" y="6"/>
                  </a:cxn>
                  <a:cxn ang="0">
                    <a:pos x="0" y="23"/>
                  </a:cxn>
                </a:cxnLst>
                <a:rect l="0" t="0" r="r" b="b"/>
                <a:pathLst>
                  <a:path w="46" h="47">
                    <a:moveTo>
                      <a:pt x="0" y="23"/>
                    </a:moveTo>
                    <a:lnTo>
                      <a:pt x="5" y="41"/>
                    </a:lnTo>
                    <a:lnTo>
                      <a:pt x="23" y="47"/>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3" name="Freeform 73">
                <a:extLst>
                  <a:ext uri="{FF2B5EF4-FFF2-40B4-BE49-F238E27FC236}">
                    <a16:creationId xmlns:a16="http://schemas.microsoft.com/office/drawing/2014/main" id="{FFD7922B-940E-C14A-9EC7-5D37D3F8E6EA}"/>
                  </a:ext>
                </a:extLst>
              </p:cNvPr>
              <p:cNvSpPr>
                <a:spLocks/>
              </p:cNvSpPr>
              <p:nvPr/>
            </p:nvSpPr>
            <p:spPr bwMode="auto">
              <a:xfrm>
                <a:off x="4373" y="2720"/>
                <a:ext cx="46" cy="41"/>
              </a:xfrm>
              <a:custGeom>
                <a:avLst/>
                <a:gdLst/>
                <a:ahLst/>
                <a:cxnLst>
                  <a:cxn ang="0">
                    <a:pos x="0" y="23"/>
                  </a:cxn>
                  <a:cxn ang="0">
                    <a:pos x="5" y="35"/>
                  </a:cxn>
                  <a:cxn ang="0">
                    <a:pos x="23" y="41"/>
                  </a:cxn>
                  <a:cxn ang="0">
                    <a:pos x="40" y="35"/>
                  </a:cxn>
                  <a:cxn ang="0">
                    <a:pos x="46" y="23"/>
                  </a:cxn>
                  <a:cxn ang="0">
                    <a:pos x="40" y="6"/>
                  </a:cxn>
                  <a:cxn ang="0">
                    <a:pos x="23" y="0"/>
                  </a:cxn>
                  <a:cxn ang="0">
                    <a:pos x="5" y="6"/>
                  </a:cxn>
                  <a:cxn ang="0">
                    <a:pos x="0" y="23"/>
                  </a:cxn>
                </a:cxnLst>
                <a:rect l="0" t="0" r="r" b="b"/>
                <a:pathLst>
                  <a:path w="46" h="41">
                    <a:moveTo>
                      <a:pt x="0" y="23"/>
                    </a:moveTo>
                    <a:lnTo>
                      <a:pt x="5" y="35"/>
                    </a:lnTo>
                    <a:lnTo>
                      <a:pt x="23" y="41"/>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4" name="Freeform 74">
                <a:extLst>
                  <a:ext uri="{FF2B5EF4-FFF2-40B4-BE49-F238E27FC236}">
                    <a16:creationId xmlns:a16="http://schemas.microsoft.com/office/drawing/2014/main" id="{C9EB2ED4-1E3C-884F-A6E2-64C5A57438AE}"/>
                  </a:ext>
                </a:extLst>
              </p:cNvPr>
              <p:cNvSpPr>
                <a:spLocks/>
              </p:cNvSpPr>
              <p:nvPr/>
            </p:nvSpPr>
            <p:spPr bwMode="auto">
              <a:xfrm>
                <a:off x="4332" y="2720"/>
                <a:ext cx="46" cy="41"/>
              </a:xfrm>
              <a:custGeom>
                <a:avLst/>
                <a:gdLst/>
                <a:ahLst/>
                <a:cxnLst>
                  <a:cxn ang="0">
                    <a:pos x="0" y="18"/>
                  </a:cxn>
                  <a:cxn ang="0">
                    <a:pos x="6" y="35"/>
                  </a:cxn>
                  <a:cxn ang="0">
                    <a:pos x="23" y="41"/>
                  </a:cxn>
                  <a:cxn ang="0">
                    <a:pos x="41" y="35"/>
                  </a:cxn>
                  <a:cxn ang="0">
                    <a:pos x="46" y="18"/>
                  </a:cxn>
                  <a:cxn ang="0">
                    <a:pos x="41" y="6"/>
                  </a:cxn>
                  <a:cxn ang="0">
                    <a:pos x="23" y="0"/>
                  </a:cxn>
                  <a:cxn ang="0">
                    <a:pos x="6" y="6"/>
                  </a:cxn>
                  <a:cxn ang="0">
                    <a:pos x="0" y="18"/>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5" name="Freeform 75">
                <a:extLst>
                  <a:ext uri="{FF2B5EF4-FFF2-40B4-BE49-F238E27FC236}">
                    <a16:creationId xmlns:a16="http://schemas.microsoft.com/office/drawing/2014/main" id="{1C5566CF-5C20-A447-A952-3B3067ACE3EA}"/>
                  </a:ext>
                </a:extLst>
              </p:cNvPr>
              <p:cNvSpPr>
                <a:spLocks/>
              </p:cNvSpPr>
              <p:nvPr/>
            </p:nvSpPr>
            <p:spPr bwMode="auto">
              <a:xfrm>
                <a:off x="4361" y="2697"/>
                <a:ext cx="44" cy="41"/>
              </a:xfrm>
              <a:custGeom>
                <a:avLst/>
                <a:gdLst/>
                <a:ahLst/>
                <a:cxnLst>
                  <a:cxn ang="0">
                    <a:pos x="0" y="23"/>
                  </a:cxn>
                  <a:cxn ang="0">
                    <a:pos x="6" y="35"/>
                  </a:cxn>
                  <a:cxn ang="0">
                    <a:pos x="23" y="41"/>
                  </a:cxn>
                  <a:cxn ang="0">
                    <a:pos x="35" y="35"/>
                  </a:cxn>
                  <a:cxn ang="0">
                    <a:pos x="41" y="23"/>
                  </a:cxn>
                  <a:cxn ang="0">
                    <a:pos x="35" y="6"/>
                  </a:cxn>
                  <a:cxn ang="0">
                    <a:pos x="17" y="0"/>
                  </a:cxn>
                  <a:cxn ang="0">
                    <a:pos x="6" y="6"/>
                  </a:cxn>
                  <a:cxn ang="0">
                    <a:pos x="0" y="23"/>
                  </a:cxn>
                </a:cxnLst>
                <a:rect l="0" t="0" r="r" b="b"/>
                <a:pathLst>
                  <a:path w="41" h="41">
                    <a:moveTo>
                      <a:pt x="0" y="23"/>
                    </a:moveTo>
                    <a:lnTo>
                      <a:pt x="6" y="35"/>
                    </a:lnTo>
                    <a:lnTo>
                      <a:pt x="23" y="41"/>
                    </a:lnTo>
                    <a:lnTo>
                      <a:pt x="35" y="35"/>
                    </a:lnTo>
                    <a:lnTo>
                      <a:pt x="41"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6" name="Freeform 76">
                <a:extLst>
                  <a:ext uri="{FF2B5EF4-FFF2-40B4-BE49-F238E27FC236}">
                    <a16:creationId xmlns:a16="http://schemas.microsoft.com/office/drawing/2014/main" id="{34940AF9-1ACE-8240-B433-A9574E7C41C1}"/>
                  </a:ext>
                </a:extLst>
              </p:cNvPr>
              <p:cNvSpPr>
                <a:spLocks/>
              </p:cNvSpPr>
              <p:nvPr/>
            </p:nvSpPr>
            <p:spPr bwMode="auto">
              <a:xfrm>
                <a:off x="4384" y="2674"/>
                <a:ext cx="44" cy="40"/>
              </a:xfrm>
              <a:custGeom>
                <a:avLst/>
                <a:gdLst/>
                <a:ahLst/>
                <a:cxnLst>
                  <a:cxn ang="0">
                    <a:pos x="0" y="23"/>
                  </a:cxn>
                  <a:cxn ang="0">
                    <a:pos x="6" y="35"/>
                  </a:cxn>
                  <a:cxn ang="0">
                    <a:pos x="18" y="40"/>
                  </a:cxn>
                  <a:cxn ang="0">
                    <a:pos x="35" y="35"/>
                  </a:cxn>
                  <a:cxn ang="0">
                    <a:pos x="41" y="23"/>
                  </a:cxn>
                  <a:cxn ang="0">
                    <a:pos x="35" y="6"/>
                  </a:cxn>
                  <a:cxn ang="0">
                    <a:pos x="18" y="0"/>
                  </a:cxn>
                  <a:cxn ang="0">
                    <a:pos x="6" y="6"/>
                  </a:cxn>
                  <a:cxn ang="0">
                    <a:pos x="0" y="23"/>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7" name="Freeform 77">
                <a:extLst>
                  <a:ext uri="{FF2B5EF4-FFF2-40B4-BE49-F238E27FC236}">
                    <a16:creationId xmlns:a16="http://schemas.microsoft.com/office/drawing/2014/main" id="{886EC900-829F-5E46-8DD1-5CB6C9050BB5}"/>
                  </a:ext>
                </a:extLst>
              </p:cNvPr>
              <p:cNvSpPr>
                <a:spLocks/>
              </p:cNvSpPr>
              <p:nvPr/>
            </p:nvSpPr>
            <p:spPr bwMode="auto">
              <a:xfrm>
                <a:off x="4390" y="2645"/>
                <a:ext cx="44" cy="45"/>
              </a:xfrm>
              <a:custGeom>
                <a:avLst/>
                <a:gdLst/>
                <a:ahLst/>
                <a:cxnLst>
                  <a:cxn ang="0">
                    <a:pos x="0" y="23"/>
                  </a:cxn>
                  <a:cxn ang="0">
                    <a:pos x="6" y="35"/>
                  </a:cxn>
                  <a:cxn ang="0">
                    <a:pos x="23" y="41"/>
                  </a:cxn>
                  <a:cxn ang="0">
                    <a:pos x="40" y="35"/>
                  </a:cxn>
                  <a:cxn ang="0">
                    <a:pos x="46" y="23"/>
                  </a:cxn>
                  <a:cxn ang="0">
                    <a:pos x="40" y="6"/>
                  </a:cxn>
                  <a:cxn ang="0">
                    <a:pos x="23" y="0"/>
                  </a:cxn>
                  <a:cxn ang="0">
                    <a:pos x="6" y="6"/>
                  </a:cxn>
                  <a:cxn ang="0">
                    <a:pos x="0" y="23"/>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8" name="Freeform 78">
                <a:extLst>
                  <a:ext uri="{FF2B5EF4-FFF2-40B4-BE49-F238E27FC236}">
                    <a16:creationId xmlns:a16="http://schemas.microsoft.com/office/drawing/2014/main" id="{CACC5179-3C6E-FF43-A3E3-2A322913F8B3}"/>
                  </a:ext>
                </a:extLst>
              </p:cNvPr>
              <p:cNvSpPr>
                <a:spLocks/>
              </p:cNvSpPr>
              <p:nvPr/>
            </p:nvSpPr>
            <p:spPr bwMode="auto">
              <a:xfrm>
                <a:off x="4384" y="2610"/>
                <a:ext cx="46" cy="41"/>
              </a:xfrm>
              <a:custGeom>
                <a:avLst/>
                <a:gdLst/>
                <a:ahLst/>
                <a:cxnLst>
                  <a:cxn ang="0">
                    <a:pos x="0" y="24"/>
                  </a:cxn>
                  <a:cxn ang="0">
                    <a:pos x="6" y="35"/>
                  </a:cxn>
                  <a:cxn ang="0">
                    <a:pos x="23" y="41"/>
                  </a:cxn>
                  <a:cxn ang="0">
                    <a:pos x="41" y="35"/>
                  </a:cxn>
                  <a:cxn ang="0">
                    <a:pos x="46" y="24"/>
                  </a:cxn>
                  <a:cxn ang="0">
                    <a:pos x="41" y="6"/>
                  </a:cxn>
                  <a:cxn ang="0">
                    <a:pos x="23" y="0"/>
                  </a:cxn>
                  <a:cxn ang="0">
                    <a:pos x="6" y="6"/>
                  </a:cxn>
                  <a:cxn ang="0">
                    <a:pos x="0" y="24"/>
                  </a:cxn>
                </a:cxnLst>
                <a:rect l="0" t="0" r="r" b="b"/>
                <a:pathLst>
                  <a:path w="46" h="41">
                    <a:moveTo>
                      <a:pt x="0" y="24"/>
                    </a:moveTo>
                    <a:lnTo>
                      <a:pt x="6" y="35"/>
                    </a:lnTo>
                    <a:lnTo>
                      <a:pt x="23" y="41"/>
                    </a:lnTo>
                    <a:lnTo>
                      <a:pt x="41" y="35"/>
                    </a:lnTo>
                    <a:lnTo>
                      <a:pt x="46" y="24"/>
                    </a:lnTo>
                    <a:lnTo>
                      <a:pt x="41"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799" name="Freeform 79">
                <a:extLst>
                  <a:ext uri="{FF2B5EF4-FFF2-40B4-BE49-F238E27FC236}">
                    <a16:creationId xmlns:a16="http://schemas.microsoft.com/office/drawing/2014/main" id="{F6B4AFAD-526A-104A-AA8D-B7EBE6D0A85A}"/>
                  </a:ext>
                </a:extLst>
              </p:cNvPr>
              <p:cNvSpPr>
                <a:spLocks/>
              </p:cNvSpPr>
              <p:nvPr/>
            </p:nvSpPr>
            <p:spPr bwMode="auto">
              <a:xfrm>
                <a:off x="4390" y="2593"/>
                <a:ext cx="44" cy="45"/>
              </a:xfrm>
              <a:custGeom>
                <a:avLst/>
                <a:gdLst/>
                <a:ahLst/>
                <a:cxnLst>
                  <a:cxn ang="0">
                    <a:pos x="0" y="17"/>
                  </a:cxn>
                  <a:cxn ang="0">
                    <a:pos x="6" y="35"/>
                  </a:cxn>
                  <a:cxn ang="0">
                    <a:pos x="23" y="41"/>
                  </a:cxn>
                  <a:cxn ang="0">
                    <a:pos x="40" y="35"/>
                  </a:cxn>
                  <a:cxn ang="0">
                    <a:pos x="46" y="17"/>
                  </a:cxn>
                  <a:cxn ang="0">
                    <a:pos x="40" y="6"/>
                  </a:cxn>
                  <a:cxn ang="0">
                    <a:pos x="23" y="0"/>
                  </a:cxn>
                  <a:cxn ang="0">
                    <a:pos x="6" y="6"/>
                  </a:cxn>
                  <a:cxn ang="0">
                    <a:pos x="0" y="17"/>
                  </a:cxn>
                </a:cxnLst>
                <a:rect l="0" t="0" r="r" b="b"/>
                <a:pathLst>
                  <a:path w="46" h="41">
                    <a:moveTo>
                      <a:pt x="0" y="17"/>
                    </a:moveTo>
                    <a:lnTo>
                      <a:pt x="6" y="35"/>
                    </a:lnTo>
                    <a:lnTo>
                      <a:pt x="23" y="41"/>
                    </a:lnTo>
                    <a:lnTo>
                      <a:pt x="40" y="35"/>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0" name="Freeform 80">
                <a:extLst>
                  <a:ext uri="{FF2B5EF4-FFF2-40B4-BE49-F238E27FC236}">
                    <a16:creationId xmlns:a16="http://schemas.microsoft.com/office/drawing/2014/main" id="{41A43669-609C-7A40-A1A5-A3547F9505A0}"/>
                  </a:ext>
                </a:extLst>
              </p:cNvPr>
              <p:cNvSpPr>
                <a:spLocks/>
              </p:cNvSpPr>
              <p:nvPr/>
            </p:nvSpPr>
            <p:spPr bwMode="auto">
              <a:xfrm>
                <a:off x="4344" y="2605"/>
                <a:ext cx="46" cy="40"/>
              </a:xfrm>
              <a:custGeom>
                <a:avLst/>
                <a:gdLst/>
                <a:ahLst/>
                <a:cxnLst>
                  <a:cxn ang="0">
                    <a:pos x="0" y="17"/>
                  </a:cxn>
                  <a:cxn ang="0">
                    <a:pos x="6" y="34"/>
                  </a:cxn>
                  <a:cxn ang="0">
                    <a:pos x="23" y="40"/>
                  </a:cxn>
                  <a:cxn ang="0">
                    <a:pos x="40" y="34"/>
                  </a:cxn>
                  <a:cxn ang="0">
                    <a:pos x="46" y="17"/>
                  </a:cxn>
                  <a:cxn ang="0">
                    <a:pos x="40" y="5"/>
                  </a:cxn>
                  <a:cxn ang="0">
                    <a:pos x="23" y="0"/>
                  </a:cxn>
                  <a:cxn ang="0">
                    <a:pos x="6" y="5"/>
                  </a:cxn>
                  <a:cxn ang="0">
                    <a:pos x="0" y="17"/>
                  </a:cxn>
                </a:cxnLst>
                <a:rect l="0" t="0" r="r" b="b"/>
                <a:pathLst>
                  <a:path w="46" h="40">
                    <a:moveTo>
                      <a:pt x="0" y="17"/>
                    </a:moveTo>
                    <a:lnTo>
                      <a:pt x="6" y="34"/>
                    </a:lnTo>
                    <a:lnTo>
                      <a:pt x="23" y="40"/>
                    </a:lnTo>
                    <a:lnTo>
                      <a:pt x="40" y="34"/>
                    </a:lnTo>
                    <a:lnTo>
                      <a:pt x="46" y="17"/>
                    </a:lnTo>
                    <a:lnTo>
                      <a:pt x="40"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1" name="Freeform 81">
                <a:extLst>
                  <a:ext uri="{FF2B5EF4-FFF2-40B4-BE49-F238E27FC236}">
                    <a16:creationId xmlns:a16="http://schemas.microsoft.com/office/drawing/2014/main" id="{F9F6B4E5-EAA6-1E46-A73D-A0041B514CC5}"/>
                  </a:ext>
                </a:extLst>
              </p:cNvPr>
              <p:cNvSpPr>
                <a:spLocks/>
              </p:cNvSpPr>
              <p:nvPr/>
            </p:nvSpPr>
            <p:spPr bwMode="auto">
              <a:xfrm>
                <a:off x="4361" y="2639"/>
                <a:ext cx="46" cy="41"/>
              </a:xfrm>
              <a:custGeom>
                <a:avLst/>
                <a:gdLst/>
                <a:ahLst/>
                <a:cxnLst>
                  <a:cxn ang="0">
                    <a:pos x="0" y="23"/>
                  </a:cxn>
                  <a:cxn ang="0">
                    <a:pos x="6" y="35"/>
                  </a:cxn>
                  <a:cxn ang="0">
                    <a:pos x="23" y="41"/>
                  </a:cxn>
                  <a:cxn ang="0">
                    <a:pos x="41" y="35"/>
                  </a:cxn>
                  <a:cxn ang="0">
                    <a:pos x="46" y="23"/>
                  </a:cxn>
                  <a:cxn ang="0">
                    <a:pos x="41" y="6"/>
                  </a:cxn>
                  <a:cxn ang="0">
                    <a:pos x="23" y="0"/>
                  </a:cxn>
                  <a:cxn ang="0">
                    <a:pos x="6" y="6"/>
                  </a:cxn>
                  <a:cxn ang="0">
                    <a:pos x="0" y="23"/>
                  </a:cxn>
                </a:cxnLst>
                <a:rect l="0" t="0" r="r" b="b"/>
                <a:pathLst>
                  <a:path w="46" h="41">
                    <a:moveTo>
                      <a:pt x="0" y="23"/>
                    </a:moveTo>
                    <a:lnTo>
                      <a:pt x="6" y="35"/>
                    </a:lnTo>
                    <a:lnTo>
                      <a:pt x="23" y="41"/>
                    </a:lnTo>
                    <a:lnTo>
                      <a:pt x="41" y="35"/>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2" name="Freeform 82">
                <a:extLst>
                  <a:ext uri="{FF2B5EF4-FFF2-40B4-BE49-F238E27FC236}">
                    <a16:creationId xmlns:a16="http://schemas.microsoft.com/office/drawing/2014/main" id="{79353B7E-2716-C24B-B21E-AC69BD0C0F34}"/>
                  </a:ext>
                </a:extLst>
              </p:cNvPr>
              <p:cNvSpPr>
                <a:spLocks/>
              </p:cNvSpPr>
              <p:nvPr/>
            </p:nvSpPr>
            <p:spPr bwMode="auto">
              <a:xfrm>
                <a:off x="4352" y="2674"/>
                <a:ext cx="40" cy="40"/>
              </a:xfrm>
              <a:custGeom>
                <a:avLst/>
                <a:gdLst/>
                <a:ahLst/>
                <a:cxnLst>
                  <a:cxn ang="0">
                    <a:pos x="0" y="17"/>
                  </a:cxn>
                  <a:cxn ang="0">
                    <a:pos x="5" y="35"/>
                  </a:cxn>
                  <a:cxn ang="0">
                    <a:pos x="23" y="40"/>
                  </a:cxn>
                  <a:cxn ang="0">
                    <a:pos x="34" y="35"/>
                  </a:cxn>
                  <a:cxn ang="0">
                    <a:pos x="40" y="17"/>
                  </a:cxn>
                  <a:cxn ang="0">
                    <a:pos x="34" y="6"/>
                  </a:cxn>
                  <a:cxn ang="0">
                    <a:pos x="17" y="0"/>
                  </a:cxn>
                  <a:cxn ang="0">
                    <a:pos x="5" y="6"/>
                  </a:cxn>
                  <a:cxn ang="0">
                    <a:pos x="0" y="17"/>
                  </a:cxn>
                </a:cxnLst>
                <a:rect l="0" t="0" r="r" b="b"/>
                <a:pathLst>
                  <a:path w="40" h="40">
                    <a:moveTo>
                      <a:pt x="0" y="17"/>
                    </a:moveTo>
                    <a:lnTo>
                      <a:pt x="5" y="35"/>
                    </a:lnTo>
                    <a:lnTo>
                      <a:pt x="23" y="40"/>
                    </a:lnTo>
                    <a:lnTo>
                      <a:pt x="34" y="35"/>
                    </a:lnTo>
                    <a:lnTo>
                      <a:pt x="40" y="17"/>
                    </a:lnTo>
                    <a:lnTo>
                      <a:pt x="34" y="6"/>
                    </a:lnTo>
                    <a:lnTo>
                      <a:pt x="17" y="0"/>
                    </a:lnTo>
                    <a:lnTo>
                      <a:pt x="5"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3" name="Freeform 83">
                <a:extLst>
                  <a:ext uri="{FF2B5EF4-FFF2-40B4-BE49-F238E27FC236}">
                    <a16:creationId xmlns:a16="http://schemas.microsoft.com/office/drawing/2014/main" id="{EE54C857-4079-9347-9E7E-031F54C932AC}"/>
                  </a:ext>
                </a:extLst>
              </p:cNvPr>
              <p:cNvSpPr>
                <a:spLocks/>
              </p:cNvSpPr>
              <p:nvPr/>
            </p:nvSpPr>
            <p:spPr bwMode="auto">
              <a:xfrm>
                <a:off x="4321" y="2697"/>
                <a:ext cx="40" cy="41"/>
              </a:xfrm>
              <a:custGeom>
                <a:avLst/>
                <a:gdLst/>
                <a:ahLst/>
                <a:cxnLst>
                  <a:cxn ang="0">
                    <a:pos x="0" y="17"/>
                  </a:cxn>
                  <a:cxn ang="0">
                    <a:pos x="6" y="35"/>
                  </a:cxn>
                  <a:cxn ang="0">
                    <a:pos x="23" y="41"/>
                  </a:cxn>
                  <a:cxn ang="0">
                    <a:pos x="34" y="35"/>
                  </a:cxn>
                  <a:cxn ang="0">
                    <a:pos x="40" y="17"/>
                  </a:cxn>
                  <a:cxn ang="0">
                    <a:pos x="34" y="6"/>
                  </a:cxn>
                  <a:cxn ang="0">
                    <a:pos x="23" y="0"/>
                  </a:cxn>
                  <a:cxn ang="0">
                    <a:pos x="6" y="6"/>
                  </a:cxn>
                  <a:cxn ang="0">
                    <a:pos x="0" y="17"/>
                  </a:cxn>
                </a:cxnLst>
                <a:rect l="0" t="0" r="r" b="b"/>
                <a:pathLst>
                  <a:path w="40" h="41">
                    <a:moveTo>
                      <a:pt x="0" y="17"/>
                    </a:moveTo>
                    <a:lnTo>
                      <a:pt x="6" y="35"/>
                    </a:lnTo>
                    <a:lnTo>
                      <a:pt x="23" y="41"/>
                    </a:lnTo>
                    <a:lnTo>
                      <a:pt x="34" y="35"/>
                    </a:lnTo>
                    <a:lnTo>
                      <a:pt x="40" y="17"/>
                    </a:lnTo>
                    <a:lnTo>
                      <a:pt x="34"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4" name="Freeform 84">
                <a:extLst>
                  <a:ext uri="{FF2B5EF4-FFF2-40B4-BE49-F238E27FC236}">
                    <a16:creationId xmlns:a16="http://schemas.microsoft.com/office/drawing/2014/main" id="{57EA2919-DACE-3542-8EBF-39805BF02AC7}"/>
                  </a:ext>
                </a:extLst>
              </p:cNvPr>
              <p:cNvSpPr>
                <a:spLocks/>
              </p:cNvSpPr>
              <p:nvPr/>
            </p:nvSpPr>
            <p:spPr bwMode="auto">
              <a:xfrm>
                <a:off x="4302" y="2714"/>
                <a:ext cx="44" cy="41"/>
              </a:xfrm>
              <a:custGeom>
                <a:avLst/>
                <a:gdLst/>
                <a:ahLst/>
                <a:cxnLst>
                  <a:cxn ang="0">
                    <a:pos x="0" y="18"/>
                  </a:cxn>
                  <a:cxn ang="0">
                    <a:pos x="5" y="35"/>
                  </a:cxn>
                  <a:cxn ang="0">
                    <a:pos x="23" y="41"/>
                  </a:cxn>
                  <a:cxn ang="0">
                    <a:pos x="40" y="35"/>
                  </a:cxn>
                  <a:cxn ang="0">
                    <a:pos x="46" y="18"/>
                  </a:cxn>
                  <a:cxn ang="0">
                    <a:pos x="40" y="6"/>
                  </a:cxn>
                  <a:cxn ang="0">
                    <a:pos x="23" y="0"/>
                  </a:cxn>
                  <a:cxn ang="0">
                    <a:pos x="5" y="6"/>
                  </a:cxn>
                  <a:cxn ang="0">
                    <a:pos x="0" y="18"/>
                  </a:cxn>
                </a:cxnLst>
                <a:rect l="0" t="0" r="r" b="b"/>
                <a:pathLst>
                  <a:path w="46" h="41">
                    <a:moveTo>
                      <a:pt x="0" y="18"/>
                    </a:moveTo>
                    <a:lnTo>
                      <a:pt x="5" y="35"/>
                    </a:lnTo>
                    <a:lnTo>
                      <a:pt x="23" y="41"/>
                    </a:lnTo>
                    <a:lnTo>
                      <a:pt x="40" y="35"/>
                    </a:lnTo>
                    <a:lnTo>
                      <a:pt x="46" y="18"/>
                    </a:lnTo>
                    <a:lnTo>
                      <a:pt x="40" y="6"/>
                    </a:lnTo>
                    <a:lnTo>
                      <a:pt x="23" y="0"/>
                    </a:lnTo>
                    <a:lnTo>
                      <a:pt x="5"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5" name="Freeform 85">
                <a:extLst>
                  <a:ext uri="{FF2B5EF4-FFF2-40B4-BE49-F238E27FC236}">
                    <a16:creationId xmlns:a16="http://schemas.microsoft.com/office/drawing/2014/main" id="{51949C8E-FD50-B941-9C0D-082828C5B8B0}"/>
                  </a:ext>
                </a:extLst>
              </p:cNvPr>
              <p:cNvSpPr>
                <a:spLocks/>
              </p:cNvSpPr>
              <p:nvPr/>
            </p:nvSpPr>
            <p:spPr bwMode="auto">
              <a:xfrm>
                <a:off x="4269" y="2714"/>
                <a:ext cx="46" cy="41"/>
              </a:xfrm>
              <a:custGeom>
                <a:avLst/>
                <a:gdLst/>
                <a:ahLst/>
                <a:cxnLst>
                  <a:cxn ang="0">
                    <a:pos x="0" y="24"/>
                  </a:cxn>
                  <a:cxn ang="0">
                    <a:pos x="6" y="35"/>
                  </a:cxn>
                  <a:cxn ang="0">
                    <a:pos x="23" y="41"/>
                  </a:cxn>
                  <a:cxn ang="0">
                    <a:pos x="40" y="35"/>
                  </a:cxn>
                  <a:cxn ang="0">
                    <a:pos x="46" y="18"/>
                  </a:cxn>
                  <a:cxn ang="0">
                    <a:pos x="40" y="6"/>
                  </a:cxn>
                  <a:cxn ang="0">
                    <a:pos x="23" y="0"/>
                  </a:cxn>
                  <a:cxn ang="0">
                    <a:pos x="6" y="6"/>
                  </a:cxn>
                  <a:cxn ang="0">
                    <a:pos x="0" y="24"/>
                  </a:cxn>
                </a:cxnLst>
                <a:rect l="0" t="0" r="r" b="b"/>
                <a:pathLst>
                  <a:path w="46" h="41">
                    <a:moveTo>
                      <a:pt x="0" y="24"/>
                    </a:moveTo>
                    <a:lnTo>
                      <a:pt x="6" y="35"/>
                    </a:lnTo>
                    <a:lnTo>
                      <a:pt x="23" y="41"/>
                    </a:lnTo>
                    <a:lnTo>
                      <a:pt x="40" y="35"/>
                    </a:lnTo>
                    <a:lnTo>
                      <a:pt x="46" y="18"/>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6" name="Freeform 86">
                <a:extLst>
                  <a:ext uri="{FF2B5EF4-FFF2-40B4-BE49-F238E27FC236}">
                    <a16:creationId xmlns:a16="http://schemas.microsoft.com/office/drawing/2014/main" id="{38152717-9DD7-434C-94E3-DBF1659E2FCE}"/>
                  </a:ext>
                </a:extLst>
              </p:cNvPr>
              <p:cNvSpPr>
                <a:spLocks/>
              </p:cNvSpPr>
              <p:nvPr/>
            </p:nvSpPr>
            <p:spPr bwMode="auto">
              <a:xfrm>
                <a:off x="4264" y="2691"/>
                <a:ext cx="44" cy="41"/>
              </a:xfrm>
              <a:custGeom>
                <a:avLst/>
                <a:gdLst/>
                <a:ahLst/>
                <a:cxnLst>
                  <a:cxn ang="0">
                    <a:pos x="0" y="23"/>
                  </a:cxn>
                  <a:cxn ang="0">
                    <a:pos x="6" y="35"/>
                  </a:cxn>
                  <a:cxn ang="0">
                    <a:pos x="23" y="41"/>
                  </a:cxn>
                  <a:cxn ang="0">
                    <a:pos x="40" y="35"/>
                  </a:cxn>
                  <a:cxn ang="0">
                    <a:pos x="46" y="23"/>
                  </a:cxn>
                  <a:cxn ang="0">
                    <a:pos x="40" y="6"/>
                  </a:cxn>
                  <a:cxn ang="0">
                    <a:pos x="23" y="0"/>
                  </a:cxn>
                  <a:cxn ang="0">
                    <a:pos x="6" y="6"/>
                  </a:cxn>
                  <a:cxn ang="0">
                    <a:pos x="0" y="23"/>
                  </a:cxn>
                </a:cxnLst>
                <a:rect l="0" t="0" r="r" b="b"/>
                <a:pathLst>
                  <a:path w="46" h="41">
                    <a:moveTo>
                      <a:pt x="0" y="23"/>
                    </a:moveTo>
                    <a:lnTo>
                      <a:pt x="6" y="35"/>
                    </a:lnTo>
                    <a:lnTo>
                      <a:pt x="23" y="41"/>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7" name="Freeform 87">
                <a:extLst>
                  <a:ext uri="{FF2B5EF4-FFF2-40B4-BE49-F238E27FC236}">
                    <a16:creationId xmlns:a16="http://schemas.microsoft.com/office/drawing/2014/main" id="{E90EEFD0-FF99-FD4D-8EE1-FFB27B1E0982}"/>
                  </a:ext>
                </a:extLst>
              </p:cNvPr>
              <p:cNvSpPr>
                <a:spLocks/>
              </p:cNvSpPr>
              <p:nvPr/>
            </p:nvSpPr>
            <p:spPr bwMode="auto">
              <a:xfrm>
                <a:off x="4289" y="2674"/>
                <a:ext cx="41" cy="40"/>
              </a:xfrm>
              <a:custGeom>
                <a:avLst/>
                <a:gdLst/>
                <a:ahLst/>
                <a:cxnLst>
                  <a:cxn ang="0">
                    <a:pos x="0" y="23"/>
                  </a:cxn>
                  <a:cxn ang="0">
                    <a:pos x="6" y="35"/>
                  </a:cxn>
                  <a:cxn ang="0">
                    <a:pos x="23" y="40"/>
                  </a:cxn>
                  <a:cxn ang="0">
                    <a:pos x="35" y="35"/>
                  </a:cxn>
                  <a:cxn ang="0">
                    <a:pos x="41" y="17"/>
                  </a:cxn>
                  <a:cxn ang="0">
                    <a:pos x="35" y="6"/>
                  </a:cxn>
                  <a:cxn ang="0">
                    <a:pos x="23" y="0"/>
                  </a:cxn>
                  <a:cxn ang="0">
                    <a:pos x="6" y="6"/>
                  </a:cxn>
                  <a:cxn ang="0">
                    <a:pos x="0" y="23"/>
                  </a:cxn>
                </a:cxnLst>
                <a:rect l="0" t="0" r="r" b="b"/>
                <a:pathLst>
                  <a:path w="41" h="40">
                    <a:moveTo>
                      <a:pt x="0" y="23"/>
                    </a:moveTo>
                    <a:lnTo>
                      <a:pt x="6" y="35"/>
                    </a:lnTo>
                    <a:lnTo>
                      <a:pt x="23" y="40"/>
                    </a:lnTo>
                    <a:lnTo>
                      <a:pt x="35" y="35"/>
                    </a:lnTo>
                    <a:lnTo>
                      <a:pt x="41" y="17"/>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8" name="Freeform 88">
                <a:extLst>
                  <a:ext uri="{FF2B5EF4-FFF2-40B4-BE49-F238E27FC236}">
                    <a16:creationId xmlns:a16="http://schemas.microsoft.com/office/drawing/2014/main" id="{F69249B4-132D-474B-B082-8636945B0A91}"/>
                  </a:ext>
                </a:extLst>
              </p:cNvPr>
              <p:cNvSpPr>
                <a:spLocks/>
              </p:cNvSpPr>
              <p:nvPr/>
            </p:nvSpPr>
            <p:spPr bwMode="auto">
              <a:xfrm>
                <a:off x="4315" y="2651"/>
                <a:ext cx="44" cy="40"/>
              </a:xfrm>
              <a:custGeom>
                <a:avLst/>
                <a:gdLst/>
                <a:ahLst/>
                <a:cxnLst>
                  <a:cxn ang="0">
                    <a:pos x="0" y="23"/>
                  </a:cxn>
                  <a:cxn ang="0">
                    <a:pos x="6" y="35"/>
                  </a:cxn>
                  <a:cxn ang="0">
                    <a:pos x="23" y="40"/>
                  </a:cxn>
                  <a:cxn ang="0">
                    <a:pos x="40" y="35"/>
                  </a:cxn>
                  <a:cxn ang="0">
                    <a:pos x="46" y="23"/>
                  </a:cxn>
                  <a:cxn ang="0">
                    <a:pos x="40" y="6"/>
                  </a:cxn>
                  <a:cxn ang="0">
                    <a:pos x="23" y="0"/>
                  </a:cxn>
                  <a:cxn ang="0">
                    <a:pos x="6" y="6"/>
                  </a:cxn>
                  <a:cxn ang="0">
                    <a:pos x="0" y="23"/>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09" name="Freeform 89">
                <a:extLst>
                  <a:ext uri="{FF2B5EF4-FFF2-40B4-BE49-F238E27FC236}">
                    <a16:creationId xmlns:a16="http://schemas.microsoft.com/office/drawing/2014/main" id="{7849B085-3575-BB4B-A12A-54DFE1A16F7D}"/>
                  </a:ext>
                </a:extLst>
              </p:cNvPr>
              <p:cNvSpPr>
                <a:spLocks/>
              </p:cNvSpPr>
              <p:nvPr/>
            </p:nvSpPr>
            <p:spPr bwMode="auto">
              <a:xfrm>
                <a:off x="4344" y="2634"/>
                <a:ext cx="40" cy="40"/>
              </a:xfrm>
              <a:custGeom>
                <a:avLst/>
                <a:gdLst/>
                <a:ahLst/>
                <a:cxnLst>
                  <a:cxn ang="0">
                    <a:pos x="0" y="17"/>
                  </a:cxn>
                  <a:cxn ang="0">
                    <a:pos x="6" y="34"/>
                  </a:cxn>
                  <a:cxn ang="0">
                    <a:pos x="17" y="40"/>
                  </a:cxn>
                  <a:cxn ang="0">
                    <a:pos x="34" y="34"/>
                  </a:cxn>
                  <a:cxn ang="0">
                    <a:pos x="40" y="17"/>
                  </a:cxn>
                  <a:cxn ang="0">
                    <a:pos x="34" y="5"/>
                  </a:cxn>
                  <a:cxn ang="0">
                    <a:pos x="17" y="0"/>
                  </a:cxn>
                  <a:cxn ang="0">
                    <a:pos x="6" y="5"/>
                  </a:cxn>
                  <a:cxn ang="0">
                    <a:pos x="0" y="17"/>
                  </a:cxn>
                </a:cxnLst>
                <a:rect l="0" t="0" r="r" b="b"/>
                <a:pathLst>
                  <a:path w="40" h="40">
                    <a:moveTo>
                      <a:pt x="0" y="17"/>
                    </a:moveTo>
                    <a:lnTo>
                      <a:pt x="6" y="34"/>
                    </a:lnTo>
                    <a:lnTo>
                      <a:pt x="17" y="40"/>
                    </a:lnTo>
                    <a:lnTo>
                      <a:pt x="34" y="34"/>
                    </a:lnTo>
                    <a:lnTo>
                      <a:pt x="40" y="17"/>
                    </a:lnTo>
                    <a:lnTo>
                      <a:pt x="34" y="5"/>
                    </a:lnTo>
                    <a:lnTo>
                      <a:pt x="17"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0" name="Freeform 90">
                <a:extLst>
                  <a:ext uri="{FF2B5EF4-FFF2-40B4-BE49-F238E27FC236}">
                    <a16:creationId xmlns:a16="http://schemas.microsoft.com/office/drawing/2014/main" id="{89261AA1-C9DE-8745-8CE7-EBC48D33640F}"/>
                  </a:ext>
                </a:extLst>
              </p:cNvPr>
              <p:cNvSpPr>
                <a:spLocks/>
              </p:cNvSpPr>
              <p:nvPr/>
            </p:nvSpPr>
            <p:spPr bwMode="auto">
              <a:xfrm>
                <a:off x="4327" y="2605"/>
                <a:ext cx="40" cy="40"/>
              </a:xfrm>
              <a:custGeom>
                <a:avLst/>
                <a:gdLst/>
                <a:ahLst/>
                <a:cxnLst>
                  <a:cxn ang="0">
                    <a:pos x="0" y="17"/>
                  </a:cxn>
                  <a:cxn ang="0">
                    <a:pos x="5" y="34"/>
                  </a:cxn>
                  <a:cxn ang="0">
                    <a:pos x="17" y="40"/>
                  </a:cxn>
                  <a:cxn ang="0">
                    <a:pos x="34" y="34"/>
                  </a:cxn>
                  <a:cxn ang="0">
                    <a:pos x="40" y="17"/>
                  </a:cxn>
                  <a:cxn ang="0">
                    <a:pos x="34" y="5"/>
                  </a:cxn>
                  <a:cxn ang="0">
                    <a:pos x="17" y="0"/>
                  </a:cxn>
                  <a:cxn ang="0">
                    <a:pos x="0" y="5"/>
                  </a:cxn>
                  <a:cxn ang="0">
                    <a:pos x="0" y="17"/>
                  </a:cxn>
                </a:cxnLst>
                <a:rect l="0" t="0" r="r" b="b"/>
                <a:pathLst>
                  <a:path w="40" h="40">
                    <a:moveTo>
                      <a:pt x="0" y="17"/>
                    </a:moveTo>
                    <a:lnTo>
                      <a:pt x="5" y="34"/>
                    </a:lnTo>
                    <a:lnTo>
                      <a:pt x="17" y="40"/>
                    </a:lnTo>
                    <a:lnTo>
                      <a:pt x="34" y="34"/>
                    </a:lnTo>
                    <a:lnTo>
                      <a:pt x="40" y="17"/>
                    </a:lnTo>
                    <a:lnTo>
                      <a:pt x="34" y="5"/>
                    </a:lnTo>
                    <a:lnTo>
                      <a:pt x="17" y="0"/>
                    </a:lnTo>
                    <a:lnTo>
                      <a:pt x="0"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1" name="Freeform 91">
                <a:extLst>
                  <a:ext uri="{FF2B5EF4-FFF2-40B4-BE49-F238E27FC236}">
                    <a16:creationId xmlns:a16="http://schemas.microsoft.com/office/drawing/2014/main" id="{22C12878-D73A-7C42-A795-219B199DAD66}"/>
                  </a:ext>
                </a:extLst>
              </p:cNvPr>
              <p:cNvSpPr>
                <a:spLocks/>
              </p:cNvSpPr>
              <p:nvPr/>
            </p:nvSpPr>
            <p:spPr bwMode="auto">
              <a:xfrm>
                <a:off x="4303" y="2622"/>
                <a:ext cx="41" cy="40"/>
              </a:xfrm>
              <a:custGeom>
                <a:avLst/>
                <a:gdLst/>
                <a:ahLst/>
                <a:cxnLst>
                  <a:cxn ang="0">
                    <a:pos x="0" y="23"/>
                  </a:cxn>
                  <a:cxn ang="0">
                    <a:pos x="6" y="35"/>
                  </a:cxn>
                  <a:cxn ang="0">
                    <a:pos x="18" y="40"/>
                  </a:cxn>
                  <a:cxn ang="0">
                    <a:pos x="35" y="35"/>
                  </a:cxn>
                  <a:cxn ang="0">
                    <a:pos x="41" y="23"/>
                  </a:cxn>
                  <a:cxn ang="0">
                    <a:pos x="35" y="6"/>
                  </a:cxn>
                  <a:cxn ang="0">
                    <a:pos x="18" y="0"/>
                  </a:cxn>
                  <a:cxn ang="0">
                    <a:pos x="6" y="6"/>
                  </a:cxn>
                  <a:cxn ang="0">
                    <a:pos x="0" y="23"/>
                  </a:cxn>
                </a:cxnLst>
                <a:rect l="0" t="0" r="r" b="b"/>
                <a:pathLst>
                  <a:path w="41" h="40">
                    <a:moveTo>
                      <a:pt x="0" y="23"/>
                    </a:moveTo>
                    <a:lnTo>
                      <a:pt x="6" y="35"/>
                    </a:lnTo>
                    <a:lnTo>
                      <a:pt x="18" y="40"/>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2" name="Freeform 92">
                <a:extLst>
                  <a:ext uri="{FF2B5EF4-FFF2-40B4-BE49-F238E27FC236}">
                    <a16:creationId xmlns:a16="http://schemas.microsoft.com/office/drawing/2014/main" id="{5E518CB5-E44D-0B4F-A4AE-4966955EDA11}"/>
                  </a:ext>
                </a:extLst>
              </p:cNvPr>
              <p:cNvSpPr>
                <a:spLocks/>
              </p:cNvSpPr>
              <p:nvPr/>
            </p:nvSpPr>
            <p:spPr bwMode="auto">
              <a:xfrm>
                <a:off x="4276" y="2657"/>
                <a:ext cx="40" cy="44"/>
              </a:xfrm>
              <a:custGeom>
                <a:avLst/>
                <a:gdLst/>
                <a:ahLst/>
                <a:cxnLst>
                  <a:cxn ang="0">
                    <a:pos x="0" y="17"/>
                  </a:cxn>
                  <a:cxn ang="0">
                    <a:pos x="5" y="34"/>
                  </a:cxn>
                  <a:cxn ang="0">
                    <a:pos x="23" y="40"/>
                  </a:cxn>
                  <a:cxn ang="0">
                    <a:pos x="34" y="34"/>
                  </a:cxn>
                  <a:cxn ang="0">
                    <a:pos x="40" y="17"/>
                  </a:cxn>
                  <a:cxn ang="0">
                    <a:pos x="34" y="5"/>
                  </a:cxn>
                  <a:cxn ang="0">
                    <a:pos x="23" y="0"/>
                  </a:cxn>
                  <a:cxn ang="0">
                    <a:pos x="5" y="5"/>
                  </a:cxn>
                  <a:cxn ang="0">
                    <a:pos x="0" y="17"/>
                  </a:cxn>
                </a:cxnLst>
                <a:rect l="0" t="0" r="r" b="b"/>
                <a:pathLst>
                  <a:path w="40" h="40">
                    <a:moveTo>
                      <a:pt x="0" y="17"/>
                    </a:moveTo>
                    <a:lnTo>
                      <a:pt x="5" y="34"/>
                    </a:lnTo>
                    <a:lnTo>
                      <a:pt x="23" y="40"/>
                    </a:lnTo>
                    <a:lnTo>
                      <a:pt x="34" y="34"/>
                    </a:lnTo>
                    <a:lnTo>
                      <a:pt x="40" y="17"/>
                    </a:lnTo>
                    <a:lnTo>
                      <a:pt x="34" y="5"/>
                    </a:lnTo>
                    <a:lnTo>
                      <a:pt x="23" y="0"/>
                    </a:lnTo>
                    <a:lnTo>
                      <a:pt x="5"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3" name="Freeform 93">
                <a:extLst>
                  <a:ext uri="{FF2B5EF4-FFF2-40B4-BE49-F238E27FC236}">
                    <a16:creationId xmlns:a16="http://schemas.microsoft.com/office/drawing/2014/main" id="{43AAFAA9-EE47-D746-A7EC-DF8932531AB8}"/>
                  </a:ext>
                </a:extLst>
              </p:cNvPr>
              <p:cNvSpPr>
                <a:spLocks/>
              </p:cNvSpPr>
              <p:nvPr/>
            </p:nvSpPr>
            <p:spPr bwMode="auto">
              <a:xfrm>
                <a:off x="4257" y="2668"/>
                <a:ext cx="46" cy="41"/>
              </a:xfrm>
              <a:custGeom>
                <a:avLst/>
                <a:gdLst/>
                <a:ahLst/>
                <a:cxnLst>
                  <a:cxn ang="0">
                    <a:pos x="0" y="18"/>
                  </a:cxn>
                  <a:cxn ang="0">
                    <a:pos x="6" y="35"/>
                  </a:cxn>
                  <a:cxn ang="0">
                    <a:pos x="23" y="41"/>
                  </a:cxn>
                  <a:cxn ang="0">
                    <a:pos x="41" y="35"/>
                  </a:cxn>
                  <a:cxn ang="0">
                    <a:pos x="46" y="18"/>
                  </a:cxn>
                  <a:cxn ang="0">
                    <a:pos x="41" y="6"/>
                  </a:cxn>
                  <a:cxn ang="0">
                    <a:pos x="23" y="0"/>
                  </a:cxn>
                  <a:cxn ang="0">
                    <a:pos x="6" y="6"/>
                  </a:cxn>
                  <a:cxn ang="0">
                    <a:pos x="0" y="18"/>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4" name="Freeform 94">
                <a:extLst>
                  <a:ext uri="{FF2B5EF4-FFF2-40B4-BE49-F238E27FC236}">
                    <a16:creationId xmlns:a16="http://schemas.microsoft.com/office/drawing/2014/main" id="{8D3ADCEF-259B-264E-B1FF-4A4E37AD3315}"/>
                  </a:ext>
                </a:extLst>
              </p:cNvPr>
              <p:cNvSpPr>
                <a:spLocks/>
              </p:cNvSpPr>
              <p:nvPr/>
            </p:nvSpPr>
            <p:spPr bwMode="auto">
              <a:xfrm>
                <a:off x="4205" y="2657"/>
                <a:ext cx="46" cy="46"/>
              </a:xfrm>
              <a:custGeom>
                <a:avLst/>
                <a:gdLst/>
                <a:ahLst/>
                <a:cxnLst>
                  <a:cxn ang="0">
                    <a:pos x="0" y="23"/>
                  </a:cxn>
                  <a:cxn ang="0">
                    <a:pos x="6" y="40"/>
                  </a:cxn>
                  <a:cxn ang="0">
                    <a:pos x="23" y="46"/>
                  </a:cxn>
                  <a:cxn ang="0">
                    <a:pos x="41" y="40"/>
                  </a:cxn>
                  <a:cxn ang="0">
                    <a:pos x="46" y="23"/>
                  </a:cxn>
                  <a:cxn ang="0">
                    <a:pos x="41" y="5"/>
                  </a:cxn>
                  <a:cxn ang="0">
                    <a:pos x="23" y="0"/>
                  </a:cxn>
                  <a:cxn ang="0">
                    <a:pos x="6" y="11"/>
                  </a:cxn>
                  <a:cxn ang="0">
                    <a:pos x="0" y="23"/>
                  </a:cxn>
                </a:cxnLst>
                <a:rect l="0" t="0" r="r" b="b"/>
                <a:pathLst>
                  <a:path w="46" h="46">
                    <a:moveTo>
                      <a:pt x="0" y="23"/>
                    </a:moveTo>
                    <a:lnTo>
                      <a:pt x="6" y="40"/>
                    </a:lnTo>
                    <a:lnTo>
                      <a:pt x="23" y="46"/>
                    </a:lnTo>
                    <a:lnTo>
                      <a:pt x="41" y="40"/>
                    </a:lnTo>
                    <a:lnTo>
                      <a:pt x="46" y="23"/>
                    </a:lnTo>
                    <a:lnTo>
                      <a:pt x="41" y="5"/>
                    </a:lnTo>
                    <a:lnTo>
                      <a:pt x="23" y="0"/>
                    </a:lnTo>
                    <a:lnTo>
                      <a:pt x="6" y="11"/>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5" name="Freeform 95">
                <a:extLst>
                  <a:ext uri="{FF2B5EF4-FFF2-40B4-BE49-F238E27FC236}">
                    <a16:creationId xmlns:a16="http://schemas.microsoft.com/office/drawing/2014/main" id="{B5FF1829-DF7D-D94E-8136-1A489B91B593}"/>
                  </a:ext>
                </a:extLst>
              </p:cNvPr>
              <p:cNvSpPr>
                <a:spLocks/>
              </p:cNvSpPr>
              <p:nvPr/>
            </p:nvSpPr>
            <p:spPr bwMode="auto">
              <a:xfrm>
                <a:off x="4205" y="2714"/>
                <a:ext cx="46" cy="41"/>
              </a:xfrm>
              <a:custGeom>
                <a:avLst/>
                <a:gdLst/>
                <a:ahLst/>
                <a:cxnLst>
                  <a:cxn ang="0">
                    <a:pos x="0" y="18"/>
                  </a:cxn>
                  <a:cxn ang="0">
                    <a:pos x="6" y="35"/>
                  </a:cxn>
                  <a:cxn ang="0">
                    <a:pos x="23" y="41"/>
                  </a:cxn>
                  <a:cxn ang="0">
                    <a:pos x="41" y="35"/>
                  </a:cxn>
                  <a:cxn ang="0">
                    <a:pos x="46" y="18"/>
                  </a:cxn>
                  <a:cxn ang="0">
                    <a:pos x="41" y="6"/>
                  </a:cxn>
                  <a:cxn ang="0">
                    <a:pos x="23" y="0"/>
                  </a:cxn>
                  <a:cxn ang="0">
                    <a:pos x="6" y="6"/>
                  </a:cxn>
                  <a:cxn ang="0">
                    <a:pos x="0" y="18"/>
                  </a:cxn>
                </a:cxnLst>
                <a:rect l="0" t="0" r="r" b="b"/>
                <a:pathLst>
                  <a:path w="46" h="41">
                    <a:moveTo>
                      <a:pt x="0" y="18"/>
                    </a:moveTo>
                    <a:lnTo>
                      <a:pt x="6" y="35"/>
                    </a:lnTo>
                    <a:lnTo>
                      <a:pt x="23" y="41"/>
                    </a:lnTo>
                    <a:lnTo>
                      <a:pt x="41" y="35"/>
                    </a:lnTo>
                    <a:lnTo>
                      <a:pt x="46" y="18"/>
                    </a:lnTo>
                    <a:lnTo>
                      <a:pt x="41"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6" name="Freeform 96">
                <a:extLst>
                  <a:ext uri="{FF2B5EF4-FFF2-40B4-BE49-F238E27FC236}">
                    <a16:creationId xmlns:a16="http://schemas.microsoft.com/office/drawing/2014/main" id="{E6F962B4-551F-0C41-98DC-82C4CFEEF347}"/>
                  </a:ext>
                </a:extLst>
              </p:cNvPr>
              <p:cNvSpPr>
                <a:spLocks/>
              </p:cNvSpPr>
              <p:nvPr/>
            </p:nvSpPr>
            <p:spPr bwMode="auto">
              <a:xfrm>
                <a:off x="4113" y="2599"/>
                <a:ext cx="46" cy="45"/>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7" name="Freeform 97">
                <a:extLst>
                  <a:ext uri="{FF2B5EF4-FFF2-40B4-BE49-F238E27FC236}">
                    <a16:creationId xmlns:a16="http://schemas.microsoft.com/office/drawing/2014/main" id="{1E3E5621-806F-5846-8522-3D87F8C62910}"/>
                  </a:ext>
                </a:extLst>
              </p:cNvPr>
              <p:cNvSpPr>
                <a:spLocks/>
              </p:cNvSpPr>
              <p:nvPr/>
            </p:nvSpPr>
            <p:spPr bwMode="auto">
              <a:xfrm>
                <a:off x="4165" y="2610"/>
                <a:ext cx="46" cy="41"/>
              </a:xfrm>
              <a:custGeom>
                <a:avLst/>
                <a:gdLst/>
                <a:ahLst/>
                <a:cxnLst>
                  <a:cxn ang="0">
                    <a:pos x="0" y="18"/>
                  </a:cxn>
                  <a:cxn ang="0">
                    <a:pos x="6" y="35"/>
                  </a:cxn>
                  <a:cxn ang="0">
                    <a:pos x="23" y="41"/>
                  </a:cxn>
                  <a:cxn ang="0">
                    <a:pos x="40" y="35"/>
                  </a:cxn>
                  <a:cxn ang="0">
                    <a:pos x="46" y="18"/>
                  </a:cxn>
                  <a:cxn ang="0">
                    <a:pos x="40" y="6"/>
                  </a:cxn>
                  <a:cxn ang="0">
                    <a:pos x="23" y="0"/>
                  </a:cxn>
                  <a:cxn ang="0">
                    <a:pos x="6" y="6"/>
                  </a:cxn>
                  <a:cxn ang="0">
                    <a:pos x="0" y="18"/>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8" name="Freeform 98">
                <a:extLst>
                  <a:ext uri="{FF2B5EF4-FFF2-40B4-BE49-F238E27FC236}">
                    <a16:creationId xmlns:a16="http://schemas.microsoft.com/office/drawing/2014/main" id="{A6A4439C-7FC0-5F43-8E1B-98AE64270B4A}"/>
                  </a:ext>
                </a:extLst>
              </p:cNvPr>
              <p:cNvSpPr>
                <a:spLocks/>
              </p:cNvSpPr>
              <p:nvPr/>
            </p:nvSpPr>
            <p:spPr bwMode="auto">
              <a:xfrm>
                <a:off x="4200" y="2610"/>
                <a:ext cx="40" cy="41"/>
              </a:xfrm>
              <a:custGeom>
                <a:avLst/>
                <a:gdLst/>
                <a:ahLst/>
                <a:cxnLst>
                  <a:cxn ang="0">
                    <a:pos x="0" y="18"/>
                  </a:cxn>
                  <a:cxn ang="0">
                    <a:pos x="5" y="35"/>
                  </a:cxn>
                  <a:cxn ang="0">
                    <a:pos x="23" y="41"/>
                  </a:cxn>
                  <a:cxn ang="0">
                    <a:pos x="34" y="35"/>
                  </a:cxn>
                  <a:cxn ang="0">
                    <a:pos x="40" y="18"/>
                  </a:cxn>
                  <a:cxn ang="0">
                    <a:pos x="34" y="6"/>
                  </a:cxn>
                  <a:cxn ang="0">
                    <a:pos x="23" y="0"/>
                  </a:cxn>
                  <a:cxn ang="0">
                    <a:pos x="5" y="6"/>
                  </a:cxn>
                  <a:cxn ang="0">
                    <a:pos x="0" y="18"/>
                  </a:cxn>
                </a:cxnLst>
                <a:rect l="0" t="0" r="r" b="b"/>
                <a:pathLst>
                  <a:path w="40" h="41">
                    <a:moveTo>
                      <a:pt x="0" y="18"/>
                    </a:moveTo>
                    <a:lnTo>
                      <a:pt x="5" y="35"/>
                    </a:lnTo>
                    <a:lnTo>
                      <a:pt x="23" y="41"/>
                    </a:lnTo>
                    <a:lnTo>
                      <a:pt x="34" y="35"/>
                    </a:lnTo>
                    <a:lnTo>
                      <a:pt x="40" y="18"/>
                    </a:lnTo>
                    <a:lnTo>
                      <a:pt x="34" y="6"/>
                    </a:lnTo>
                    <a:lnTo>
                      <a:pt x="23" y="0"/>
                    </a:lnTo>
                    <a:lnTo>
                      <a:pt x="5"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19" name="Freeform 99">
                <a:extLst>
                  <a:ext uri="{FF2B5EF4-FFF2-40B4-BE49-F238E27FC236}">
                    <a16:creationId xmlns:a16="http://schemas.microsoft.com/office/drawing/2014/main" id="{1915C9E0-5E96-7B40-9E85-D648626805B5}"/>
                  </a:ext>
                </a:extLst>
              </p:cNvPr>
              <p:cNvSpPr>
                <a:spLocks/>
              </p:cNvSpPr>
              <p:nvPr/>
            </p:nvSpPr>
            <p:spPr bwMode="auto">
              <a:xfrm>
                <a:off x="4240" y="2616"/>
                <a:ext cx="40" cy="41"/>
              </a:xfrm>
              <a:custGeom>
                <a:avLst/>
                <a:gdLst/>
                <a:ahLst/>
                <a:cxnLst>
                  <a:cxn ang="0">
                    <a:pos x="0" y="18"/>
                  </a:cxn>
                  <a:cxn ang="0">
                    <a:pos x="6" y="35"/>
                  </a:cxn>
                  <a:cxn ang="0">
                    <a:pos x="23" y="41"/>
                  </a:cxn>
                  <a:cxn ang="0">
                    <a:pos x="35" y="35"/>
                  </a:cxn>
                  <a:cxn ang="0">
                    <a:pos x="40" y="18"/>
                  </a:cxn>
                  <a:cxn ang="0">
                    <a:pos x="35" y="6"/>
                  </a:cxn>
                  <a:cxn ang="0">
                    <a:pos x="23" y="0"/>
                  </a:cxn>
                  <a:cxn ang="0">
                    <a:pos x="6" y="6"/>
                  </a:cxn>
                  <a:cxn ang="0">
                    <a:pos x="0" y="18"/>
                  </a:cxn>
                </a:cxnLst>
                <a:rect l="0" t="0" r="r" b="b"/>
                <a:pathLst>
                  <a:path w="40" h="41">
                    <a:moveTo>
                      <a:pt x="0" y="18"/>
                    </a:moveTo>
                    <a:lnTo>
                      <a:pt x="6" y="35"/>
                    </a:lnTo>
                    <a:lnTo>
                      <a:pt x="23" y="41"/>
                    </a:lnTo>
                    <a:lnTo>
                      <a:pt x="35" y="35"/>
                    </a:lnTo>
                    <a:lnTo>
                      <a:pt x="40" y="18"/>
                    </a:lnTo>
                    <a:lnTo>
                      <a:pt x="35"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0" name="Freeform 100">
                <a:extLst>
                  <a:ext uri="{FF2B5EF4-FFF2-40B4-BE49-F238E27FC236}">
                    <a16:creationId xmlns:a16="http://schemas.microsoft.com/office/drawing/2014/main" id="{8B97469D-E087-214E-8400-6B3B255318C3}"/>
                  </a:ext>
                </a:extLst>
              </p:cNvPr>
              <p:cNvSpPr>
                <a:spLocks/>
              </p:cNvSpPr>
              <p:nvPr/>
            </p:nvSpPr>
            <p:spPr bwMode="auto">
              <a:xfrm>
                <a:off x="4264" y="2651"/>
                <a:ext cx="40" cy="40"/>
              </a:xfrm>
              <a:custGeom>
                <a:avLst/>
                <a:gdLst/>
                <a:ahLst/>
                <a:cxnLst>
                  <a:cxn ang="0">
                    <a:pos x="0" y="17"/>
                  </a:cxn>
                  <a:cxn ang="0">
                    <a:pos x="6" y="35"/>
                  </a:cxn>
                  <a:cxn ang="0">
                    <a:pos x="23" y="40"/>
                  </a:cxn>
                  <a:cxn ang="0">
                    <a:pos x="35" y="35"/>
                  </a:cxn>
                  <a:cxn ang="0">
                    <a:pos x="40" y="17"/>
                  </a:cxn>
                  <a:cxn ang="0">
                    <a:pos x="35" y="6"/>
                  </a:cxn>
                  <a:cxn ang="0">
                    <a:pos x="23" y="0"/>
                  </a:cxn>
                  <a:cxn ang="0">
                    <a:pos x="6" y="6"/>
                  </a:cxn>
                  <a:cxn ang="0">
                    <a:pos x="0" y="17"/>
                  </a:cxn>
                </a:cxnLst>
                <a:rect l="0" t="0" r="r" b="b"/>
                <a:pathLst>
                  <a:path w="40" h="40">
                    <a:moveTo>
                      <a:pt x="0" y="17"/>
                    </a:moveTo>
                    <a:lnTo>
                      <a:pt x="6" y="35"/>
                    </a:lnTo>
                    <a:lnTo>
                      <a:pt x="23" y="40"/>
                    </a:lnTo>
                    <a:lnTo>
                      <a:pt x="35" y="35"/>
                    </a:lnTo>
                    <a:lnTo>
                      <a:pt x="40" y="17"/>
                    </a:lnTo>
                    <a:lnTo>
                      <a:pt x="35"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1" name="Freeform 101">
                <a:extLst>
                  <a:ext uri="{FF2B5EF4-FFF2-40B4-BE49-F238E27FC236}">
                    <a16:creationId xmlns:a16="http://schemas.microsoft.com/office/drawing/2014/main" id="{D8434494-9DAE-4B4B-9878-1DE58EAB3CA2}"/>
                  </a:ext>
                </a:extLst>
              </p:cNvPr>
              <p:cNvSpPr>
                <a:spLocks/>
              </p:cNvSpPr>
              <p:nvPr/>
            </p:nvSpPr>
            <p:spPr bwMode="auto">
              <a:xfrm>
                <a:off x="4280" y="2616"/>
                <a:ext cx="41" cy="41"/>
              </a:xfrm>
              <a:custGeom>
                <a:avLst/>
                <a:gdLst/>
                <a:ahLst/>
                <a:cxnLst>
                  <a:cxn ang="0">
                    <a:pos x="0" y="23"/>
                  </a:cxn>
                  <a:cxn ang="0">
                    <a:pos x="6" y="35"/>
                  </a:cxn>
                  <a:cxn ang="0">
                    <a:pos x="23" y="41"/>
                  </a:cxn>
                  <a:cxn ang="0">
                    <a:pos x="35" y="35"/>
                  </a:cxn>
                  <a:cxn ang="0">
                    <a:pos x="41" y="23"/>
                  </a:cxn>
                  <a:cxn ang="0">
                    <a:pos x="35" y="6"/>
                  </a:cxn>
                  <a:cxn ang="0">
                    <a:pos x="18" y="0"/>
                  </a:cxn>
                  <a:cxn ang="0">
                    <a:pos x="6" y="6"/>
                  </a:cxn>
                  <a:cxn ang="0">
                    <a:pos x="0" y="23"/>
                  </a:cxn>
                </a:cxnLst>
                <a:rect l="0" t="0" r="r" b="b"/>
                <a:pathLst>
                  <a:path w="41" h="41">
                    <a:moveTo>
                      <a:pt x="0" y="23"/>
                    </a:moveTo>
                    <a:lnTo>
                      <a:pt x="6" y="35"/>
                    </a:lnTo>
                    <a:lnTo>
                      <a:pt x="23" y="41"/>
                    </a:lnTo>
                    <a:lnTo>
                      <a:pt x="35" y="35"/>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2" name="Freeform 102">
                <a:extLst>
                  <a:ext uri="{FF2B5EF4-FFF2-40B4-BE49-F238E27FC236}">
                    <a16:creationId xmlns:a16="http://schemas.microsoft.com/office/drawing/2014/main" id="{E1A1368E-0F72-134F-B7A1-44F8A7ABB2B7}"/>
                  </a:ext>
                </a:extLst>
              </p:cNvPr>
              <p:cNvSpPr>
                <a:spLocks/>
              </p:cNvSpPr>
              <p:nvPr/>
            </p:nvSpPr>
            <p:spPr bwMode="auto">
              <a:xfrm>
                <a:off x="4303" y="2582"/>
                <a:ext cx="47" cy="40"/>
              </a:xfrm>
              <a:custGeom>
                <a:avLst/>
                <a:gdLst/>
                <a:ahLst/>
                <a:cxnLst>
                  <a:cxn ang="0">
                    <a:pos x="0" y="23"/>
                  </a:cxn>
                  <a:cxn ang="0">
                    <a:pos x="6" y="34"/>
                  </a:cxn>
                  <a:cxn ang="0">
                    <a:pos x="24" y="40"/>
                  </a:cxn>
                  <a:cxn ang="0">
                    <a:pos x="41" y="34"/>
                  </a:cxn>
                  <a:cxn ang="0">
                    <a:pos x="47" y="23"/>
                  </a:cxn>
                  <a:cxn ang="0">
                    <a:pos x="41" y="5"/>
                  </a:cxn>
                  <a:cxn ang="0">
                    <a:pos x="24" y="0"/>
                  </a:cxn>
                  <a:cxn ang="0">
                    <a:pos x="6" y="5"/>
                  </a:cxn>
                  <a:cxn ang="0">
                    <a:pos x="0" y="23"/>
                  </a:cxn>
                </a:cxnLst>
                <a:rect l="0" t="0" r="r" b="b"/>
                <a:pathLst>
                  <a:path w="47" h="40">
                    <a:moveTo>
                      <a:pt x="0" y="23"/>
                    </a:moveTo>
                    <a:lnTo>
                      <a:pt x="6" y="34"/>
                    </a:lnTo>
                    <a:lnTo>
                      <a:pt x="24" y="40"/>
                    </a:lnTo>
                    <a:lnTo>
                      <a:pt x="41" y="34"/>
                    </a:lnTo>
                    <a:lnTo>
                      <a:pt x="47" y="23"/>
                    </a:lnTo>
                    <a:lnTo>
                      <a:pt x="41" y="5"/>
                    </a:lnTo>
                    <a:lnTo>
                      <a:pt x="24"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3" name="Freeform 103">
                <a:extLst>
                  <a:ext uri="{FF2B5EF4-FFF2-40B4-BE49-F238E27FC236}">
                    <a16:creationId xmlns:a16="http://schemas.microsoft.com/office/drawing/2014/main" id="{67A4C361-70DB-6B40-9267-8DFDD26651AD}"/>
                  </a:ext>
                </a:extLst>
              </p:cNvPr>
              <p:cNvSpPr>
                <a:spLocks/>
              </p:cNvSpPr>
              <p:nvPr/>
            </p:nvSpPr>
            <p:spPr bwMode="auto">
              <a:xfrm>
                <a:off x="4302" y="2547"/>
                <a:ext cx="44" cy="40"/>
              </a:xfrm>
              <a:custGeom>
                <a:avLst/>
                <a:gdLst/>
                <a:ahLst/>
                <a:cxnLst>
                  <a:cxn ang="0">
                    <a:pos x="0" y="23"/>
                  </a:cxn>
                  <a:cxn ang="0">
                    <a:pos x="5" y="35"/>
                  </a:cxn>
                  <a:cxn ang="0">
                    <a:pos x="23" y="40"/>
                  </a:cxn>
                  <a:cxn ang="0">
                    <a:pos x="40" y="35"/>
                  </a:cxn>
                  <a:cxn ang="0">
                    <a:pos x="46" y="23"/>
                  </a:cxn>
                  <a:cxn ang="0">
                    <a:pos x="40" y="6"/>
                  </a:cxn>
                  <a:cxn ang="0">
                    <a:pos x="23" y="0"/>
                  </a:cxn>
                  <a:cxn ang="0">
                    <a:pos x="5" y="6"/>
                  </a:cxn>
                  <a:cxn ang="0">
                    <a:pos x="0" y="23"/>
                  </a:cxn>
                </a:cxnLst>
                <a:rect l="0" t="0" r="r" b="b"/>
                <a:pathLst>
                  <a:path w="46" h="40">
                    <a:moveTo>
                      <a:pt x="0" y="23"/>
                    </a:moveTo>
                    <a:lnTo>
                      <a:pt x="5" y="35"/>
                    </a:lnTo>
                    <a:lnTo>
                      <a:pt x="23" y="40"/>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4" name="Freeform 104">
                <a:extLst>
                  <a:ext uri="{FF2B5EF4-FFF2-40B4-BE49-F238E27FC236}">
                    <a16:creationId xmlns:a16="http://schemas.microsoft.com/office/drawing/2014/main" id="{F348FEAD-CD29-BE43-AC1D-BB18523E5637}"/>
                  </a:ext>
                </a:extLst>
              </p:cNvPr>
              <p:cNvSpPr>
                <a:spLocks/>
              </p:cNvSpPr>
              <p:nvPr/>
            </p:nvSpPr>
            <p:spPr bwMode="auto">
              <a:xfrm>
                <a:off x="4264" y="2593"/>
                <a:ext cx="40" cy="45"/>
              </a:xfrm>
              <a:custGeom>
                <a:avLst/>
                <a:gdLst/>
                <a:ahLst/>
                <a:cxnLst>
                  <a:cxn ang="0">
                    <a:pos x="0" y="23"/>
                  </a:cxn>
                  <a:cxn ang="0">
                    <a:pos x="6" y="35"/>
                  </a:cxn>
                  <a:cxn ang="0">
                    <a:pos x="17" y="41"/>
                  </a:cxn>
                  <a:cxn ang="0">
                    <a:pos x="35" y="35"/>
                  </a:cxn>
                  <a:cxn ang="0">
                    <a:pos x="40" y="23"/>
                  </a:cxn>
                  <a:cxn ang="0">
                    <a:pos x="35" y="6"/>
                  </a:cxn>
                  <a:cxn ang="0">
                    <a:pos x="17" y="0"/>
                  </a:cxn>
                  <a:cxn ang="0">
                    <a:pos x="6" y="6"/>
                  </a:cxn>
                  <a:cxn ang="0">
                    <a:pos x="0" y="23"/>
                  </a:cxn>
                </a:cxnLst>
                <a:rect l="0" t="0" r="r" b="b"/>
                <a:pathLst>
                  <a:path w="40" h="41">
                    <a:moveTo>
                      <a:pt x="0" y="23"/>
                    </a:moveTo>
                    <a:lnTo>
                      <a:pt x="6" y="35"/>
                    </a:lnTo>
                    <a:lnTo>
                      <a:pt x="17" y="41"/>
                    </a:lnTo>
                    <a:lnTo>
                      <a:pt x="35" y="35"/>
                    </a:lnTo>
                    <a:lnTo>
                      <a:pt x="40" y="23"/>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5" name="Freeform 105">
                <a:extLst>
                  <a:ext uri="{FF2B5EF4-FFF2-40B4-BE49-F238E27FC236}">
                    <a16:creationId xmlns:a16="http://schemas.microsoft.com/office/drawing/2014/main" id="{76FC1EE3-E044-6D4B-8DF4-3D13B354F91E}"/>
                  </a:ext>
                </a:extLst>
              </p:cNvPr>
              <p:cNvSpPr>
                <a:spLocks/>
              </p:cNvSpPr>
              <p:nvPr/>
            </p:nvSpPr>
            <p:spPr bwMode="auto">
              <a:xfrm>
                <a:off x="4240" y="2570"/>
                <a:ext cx="46" cy="40"/>
              </a:xfrm>
              <a:custGeom>
                <a:avLst/>
                <a:gdLst/>
                <a:ahLst/>
                <a:cxnLst>
                  <a:cxn ang="0">
                    <a:pos x="0" y="23"/>
                  </a:cxn>
                  <a:cxn ang="0">
                    <a:pos x="6" y="35"/>
                  </a:cxn>
                  <a:cxn ang="0">
                    <a:pos x="23" y="40"/>
                  </a:cxn>
                  <a:cxn ang="0">
                    <a:pos x="40" y="35"/>
                  </a:cxn>
                  <a:cxn ang="0">
                    <a:pos x="46" y="17"/>
                  </a:cxn>
                  <a:cxn ang="0">
                    <a:pos x="40" y="6"/>
                  </a:cxn>
                  <a:cxn ang="0">
                    <a:pos x="23" y="0"/>
                  </a:cxn>
                  <a:cxn ang="0">
                    <a:pos x="6" y="6"/>
                  </a:cxn>
                  <a:cxn ang="0">
                    <a:pos x="0" y="23"/>
                  </a:cxn>
                </a:cxnLst>
                <a:rect l="0" t="0" r="r" b="b"/>
                <a:pathLst>
                  <a:path w="46" h="40">
                    <a:moveTo>
                      <a:pt x="0" y="23"/>
                    </a:moveTo>
                    <a:lnTo>
                      <a:pt x="6" y="35"/>
                    </a:lnTo>
                    <a:lnTo>
                      <a:pt x="23" y="40"/>
                    </a:lnTo>
                    <a:lnTo>
                      <a:pt x="40" y="35"/>
                    </a:lnTo>
                    <a:lnTo>
                      <a:pt x="46" y="17"/>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6" name="Freeform 106">
                <a:extLst>
                  <a:ext uri="{FF2B5EF4-FFF2-40B4-BE49-F238E27FC236}">
                    <a16:creationId xmlns:a16="http://schemas.microsoft.com/office/drawing/2014/main" id="{C4A66065-C528-A84B-8AB3-82D5B5B63983}"/>
                  </a:ext>
                </a:extLst>
              </p:cNvPr>
              <p:cNvSpPr>
                <a:spLocks/>
              </p:cNvSpPr>
              <p:nvPr/>
            </p:nvSpPr>
            <p:spPr bwMode="auto">
              <a:xfrm>
                <a:off x="4217" y="2587"/>
                <a:ext cx="40" cy="41"/>
              </a:xfrm>
              <a:custGeom>
                <a:avLst/>
                <a:gdLst/>
                <a:ahLst/>
                <a:cxnLst>
                  <a:cxn ang="0">
                    <a:pos x="0" y="23"/>
                  </a:cxn>
                  <a:cxn ang="0">
                    <a:pos x="6" y="35"/>
                  </a:cxn>
                  <a:cxn ang="0">
                    <a:pos x="23" y="41"/>
                  </a:cxn>
                  <a:cxn ang="0">
                    <a:pos x="34" y="35"/>
                  </a:cxn>
                  <a:cxn ang="0">
                    <a:pos x="40" y="18"/>
                  </a:cxn>
                  <a:cxn ang="0">
                    <a:pos x="34" y="6"/>
                  </a:cxn>
                  <a:cxn ang="0">
                    <a:pos x="17" y="0"/>
                  </a:cxn>
                  <a:cxn ang="0">
                    <a:pos x="6" y="6"/>
                  </a:cxn>
                  <a:cxn ang="0">
                    <a:pos x="0" y="23"/>
                  </a:cxn>
                </a:cxnLst>
                <a:rect l="0" t="0" r="r" b="b"/>
                <a:pathLst>
                  <a:path w="40" h="41">
                    <a:moveTo>
                      <a:pt x="0" y="23"/>
                    </a:moveTo>
                    <a:lnTo>
                      <a:pt x="6" y="35"/>
                    </a:lnTo>
                    <a:lnTo>
                      <a:pt x="23" y="41"/>
                    </a:lnTo>
                    <a:lnTo>
                      <a:pt x="34" y="35"/>
                    </a:lnTo>
                    <a:lnTo>
                      <a:pt x="40" y="18"/>
                    </a:lnTo>
                    <a:lnTo>
                      <a:pt x="34"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7" name="Freeform 107">
                <a:extLst>
                  <a:ext uri="{FF2B5EF4-FFF2-40B4-BE49-F238E27FC236}">
                    <a16:creationId xmlns:a16="http://schemas.microsoft.com/office/drawing/2014/main" id="{4E98E13F-669B-3D42-BC89-E6A4481F0437}"/>
                  </a:ext>
                </a:extLst>
              </p:cNvPr>
              <p:cNvSpPr>
                <a:spLocks/>
              </p:cNvSpPr>
              <p:nvPr/>
            </p:nvSpPr>
            <p:spPr bwMode="auto">
              <a:xfrm>
                <a:off x="4176" y="2582"/>
                <a:ext cx="47" cy="40"/>
              </a:xfrm>
              <a:custGeom>
                <a:avLst/>
                <a:gdLst/>
                <a:ahLst/>
                <a:cxnLst>
                  <a:cxn ang="0">
                    <a:pos x="0" y="23"/>
                  </a:cxn>
                  <a:cxn ang="0">
                    <a:pos x="6" y="34"/>
                  </a:cxn>
                  <a:cxn ang="0">
                    <a:pos x="24" y="40"/>
                  </a:cxn>
                  <a:cxn ang="0">
                    <a:pos x="41" y="34"/>
                  </a:cxn>
                  <a:cxn ang="0">
                    <a:pos x="47" y="23"/>
                  </a:cxn>
                  <a:cxn ang="0">
                    <a:pos x="41" y="5"/>
                  </a:cxn>
                  <a:cxn ang="0">
                    <a:pos x="24" y="0"/>
                  </a:cxn>
                  <a:cxn ang="0">
                    <a:pos x="6" y="5"/>
                  </a:cxn>
                  <a:cxn ang="0">
                    <a:pos x="0" y="23"/>
                  </a:cxn>
                </a:cxnLst>
                <a:rect l="0" t="0" r="r" b="b"/>
                <a:pathLst>
                  <a:path w="47" h="40">
                    <a:moveTo>
                      <a:pt x="0" y="23"/>
                    </a:moveTo>
                    <a:lnTo>
                      <a:pt x="6" y="34"/>
                    </a:lnTo>
                    <a:lnTo>
                      <a:pt x="24" y="40"/>
                    </a:lnTo>
                    <a:lnTo>
                      <a:pt x="41" y="34"/>
                    </a:lnTo>
                    <a:lnTo>
                      <a:pt x="47" y="23"/>
                    </a:lnTo>
                    <a:lnTo>
                      <a:pt x="41" y="5"/>
                    </a:lnTo>
                    <a:lnTo>
                      <a:pt x="24"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8" name="Freeform 108">
                <a:extLst>
                  <a:ext uri="{FF2B5EF4-FFF2-40B4-BE49-F238E27FC236}">
                    <a16:creationId xmlns:a16="http://schemas.microsoft.com/office/drawing/2014/main" id="{C2A111DD-762A-0645-ABF1-DE4D17F82199}"/>
                  </a:ext>
                </a:extLst>
              </p:cNvPr>
              <p:cNvSpPr>
                <a:spLocks/>
              </p:cNvSpPr>
              <p:nvPr/>
            </p:nvSpPr>
            <p:spPr bwMode="auto">
              <a:xfrm>
                <a:off x="4142" y="2553"/>
                <a:ext cx="46" cy="46"/>
              </a:xfrm>
              <a:custGeom>
                <a:avLst/>
                <a:gdLst/>
                <a:ahLst/>
                <a:cxnLst>
                  <a:cxn ang="0">
                    <a:pos x="0" y="23"/>
                  </a:cxn>
                  <a:cxn ang="0">
                    <a:pos x="6" y="40"/>
                  </a:cxn>
                  <a:cxn ang="0">
                    <a:pos x="23" y="46"/>
                  </a:cxn>
                  <a:cxn ang="0">
                    <a:pos x="40"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29" name="Freeform 109">
                <a:extLst>
                  <a:ext uri="{FF2B5EF4-FFF2-40B4-BE49-F238E27FC236}">
                    <a16:creationId xmlns:a16="http://schemas.microsoft.com/office/drawing/2014/main" id="{CA153134-9D9B-CC4E-8F51-0D2B2AD646E9}"/>
                  </a:ext>
                </a:extLst>
              </p:cNvPr>
              <p:cNvSpPr>
                <a:spLocks/>
              </p:cNvSpPr>
              <p:nvPr/>
            </p:nvSpPr>
            <p:spPr bwMode="auto">
              <a:xfrm>
                <a:off x="4176" y="2547"/>
                <a:ext cx="47" cy="40"/>
              </a:xfrm>
              <a:custGeom>
                <a:avLst/>
                <a:gdLst/>
                <a:ahLst/>
                <a:cxnLst>
                  <a:cxn ang="0">
                    <a:pos x="0" y="23"/>
                  </a:cxn>
                  <a:cxn ang="0">
                    <a:pos x="6" y="40"/>
                  </a:cxn>
                  <a:cxn ang="0">
                    <a:pos x="24" y="40"/>
                  </a:cxn>
                  <a:cxn ang="0">
                    <a:pos x="41" y="35"/>
                  </a:cxn>
                  <a:cxn ang="0">
                    <a:pos x="47" y="23"/>
                  </a:cxn>
                  <a:cxn ang="0">
                    <a:pos x="41" y="6"/>
                  </a:cxn>
                  <a:cxn ang="0">
                    <a:pos x="24" y="0"/>
                  </a:cxn>
                  <a:cxn ang="0">
                    <a:pos x="6" y="6"/>
                  </a:cxn>
                  <a:cxn ang="0">
                    <a:pos x="0" y="23"/>
                  </a:cxn>
                </a:cxnLst>
                <a:rect l="0" t="0" r="r" b="b"/>
                <a:pathLst>
                  <a:path w="47" h="40">
                    <a:moveTo>
                      <a:pt x="0" y="23"/>
                    </a:moveTo>
                    <a:lnTo>
                      <a:pt x="6" y="40"/>
                    </a:lnTo>
                    <a:lnTo>
                      <a:pt x="24" y="40"/>
                    </a:lnTo>
                    <a:lnTo>
                      <a:pt x="41" y="35"/>
                    </a:lnTo>
                    <a:lnTo>
                      <a:pt x="47" y="23"/>
                    </a:lnTo>
                    <a:lnTo>
                      <a:pt x="41" y="6"/>
                    </a:lnTo>
                    <a:lnTo>
                      <a:pt x="24"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0" name="Freeform 110">
                <a:extLst>
                  <a:ext uri="{FF2B5EF4-FFF2-40B4-BE49-F238E27FC236}">
                    <a16:creationId xmlns:a16="http://schemas.microsoft.com/office/drawing/2014/main" id="{B7B9BF44-C6A5-A246-A9CC-32911988DACF}"/>
                  </a:ext>
                </a:extLst>
              </p:cNvPr>
              <p:cNvSpPr>
                <a:spLocks/>
              </p:cNvSpPr>
              <p:nvPr/>
            </p:nvSpPr>
            <p:spPr bwMode="auto">
              <a:xfrm>
                <a:off x="4217" y="2547"/>
                <a:ext cx="46" cy="40"/>
              </a:xfrm>
              <a:custGeom>
                <a:avLst/>
                <a:gdLst/>
                <a:ahLst/>
                <a:cxnLst>
                  <a:cxn ang="0">
                    <a:pos x="0" y="23"/>
                  </a:cxn>
                  <a:cxn ang="0">
                    <a:pos x="6" y="35"/>
                  </a:cxn>
                  <a:cxn ang="0">
                    <a:pos x="23" y="40"/>
                  </a:cxn>
                  <a:cxn ang="0">
                    <a:pos x="40" y="35"/>
                  </a:cxn>
                  <a:cxn ang="0">
                    <a:pos x="46" y="23"/>
                  </a:cxn>
                  <a:cxn ang="0">
                    <a:pos x="40" y="6"/>
                  </a:cxn>
                  <a:cxn ang="0">
                    <a:pos x="23" y="0"/>
                  </a:cxn>
                  <a:cxn ang="0">
                    <a:pos x="6" y="6"/>
                  </a:cxn>
                  <a:cxn ang="0">
                    <a:pos x="0" y="23"/>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1" name="Freeform 111">
                <a:extLst>
                  <a:ext uri="{FF2B5EF4-FFF2-40B4-BE49-F238E27FC236}">
                    <a16:creationId xmlns:a16="http://schemas.microsoft.com/office/drawing/2014/main" id="{A4BC9AA1-06C5-9B42-B41E-0C3A9E9A4889}"/>
                  </a:ext>
                </a:extLst>
              </p:cNvPr>
              <p:cNvSpPr>
                <a:spLocks/>
              </p:cNvSpPr>
              <p:nvPr/>
            </p:nvSpPr>
            <p:spPr bwMode="auto">
              <a:xfrm>
                <a:off x="4240" y="2524"/>
                <a:ext cx="46" cy="40"/>
              </a:xfrm>
              <a:custGeom>
                <a:avLst/>
                <a:gdLst/>
                <a:ahLst/>
                <a:cxnLst>
                  <a:cxn ang="0">
                    <a:pos x="0" y="23"/>
                  </a:cxn>
                  <a:cxn ang="0">
                    <a:pos x="6" y="34"/>
                  </a:cxn>
                  <a:cxn ang="0">
                    <a:pos x="23" y="40"/>
                  </a:cxn>
                  <a:cxn ang="0">
                    <a:pos x="40" y="34"/>
                  </a:cxn>
                  <a:cxn ang="0">
                    <a:pos x="46" y="23"/>
                  </a:cxn>
                  <a:cxn ang="0">
                    <a:pos x="40" y="6"/>
                  </a:cxn>
                  <a:cxn ang="0">
                    <a:pos x="23" y="0"/>
                  </a:cxn>
                  <a:cxn ang="0">
                    <a:pos x="6" y="6"/>
                  </a:cxn>
                  <a:cxn ang="0">
                    <a:pos x="0" y="23"/>
                  </a:cxn>
                </a:cxnLst>
                <a:rect l="0" t="0" r="r" b="b"/>
                <a:pathLst>
                  <a:path w="46" h="40">
                    <a:moveTo>
                      <a:pt x="0" y="23"/>
                    </a:moveTo>
                    <a:lnTo>
                      <a:pt x="6" y="34"/>
                    </a:lnTo>
                    <a:lnTo>
                      <a:pt x="23" y="40"/>
                    </a:lnTo>
                    <a:lnTo>
                      <a:pt x="40" y="34"/>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2" name="Freeform 112">
                <a:extLst>
                  <a:ext uri="{FF2B5EF4-FFF2-40B4-BE49-F238E27FC236}">
                    <a16:creationId xmlns:a16="http://schemas.microsoft.com/office/drawing/2014/main" id="{85F41AE2-C997-CE45-9EA5-C8E459C518B2}"/>
                  </a:ext>
                </a:extLst>
              </p:cNvPr>
              <p:cNvSpPr>
                <a:spLocks/>
              </p:cNvSpPr>
              <p:nvPr/>
            </p:nvSpPr>
            <p:spPr bwMode="auto">
              <a:xfrm>
                <a:off x="4251" y="2495"/>
                <a:ext cx="47" cy="40"/>
              </a:xfrm>
              <a:custGeom>
                <a:avLst/>
                <a:gdLst/>
                <a:ahLst/>
                <a:cxnLst>
                  <a:cxn ang="0">
                    <a:pos x="0" y="23"/>
                  </a:cxn>
                  <a:cxn ang="0">
                    <a:pos x="6" y="35"/>
                  </a:cxn>
                  <a:cxn ang="0">
                    <a:pos x="24" y="40"/>
                  </a:cxn>
                  <a:cxn ang="0">
                    <a:pos x="41" y="35"/>
                  </a:cxn>
                  <a:cxn ang="0">
                    <a:pos x="47" y="23"/>
                  </a:cxn>
                  <a:cxn ang="0">
                    <a:pos x="35" y="6"/>
                  </a:cxn>
                  <a:cxn ang="0">
                    <a:pos x="24" y="0"/>
                  </a:cxn>
                  <a:cxn ang="0">
                    <a:pos x="6" y="6"/>
                  </a:cxn>
                  <a:cxn ang="0">
                    <a:pos x="0" y="23"/>
                  </a:cxn>
                </a:cxnLst>
                <a:rect l="0" t="0" r="r" b="b"/>
                <a:pathLst>
                  <a:path w="47" h="40">
                    <a:moveTo>
                      <a:pt x="0" y="23"/>
                    </a:moveTo>
                    <a:lnTo>
                      <a:pt x="6" y="35"/>
                    </a:lnTo>
                    <a:lnTo>
                      <a:pt x="24" y="40"/>
                    </a:lnTo>
                    <a:lnTo>
                      <a:pt x="41" y="35"/>
                    </a:lnTo>
                    <a:lnTo>
                      <a:pt x="47" y="23"/>
                    </a:lnTo>
                    <a:lnTo>
                      <a:pt x="35" y="6"/>
                    </a:lnTo>
                    <a:lnTo>
                      <a:pt x="24"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3" name="Freeform 113">
                <a:extLst>
                  <a:ext uri="{FF2B5EF4-FFF2-40B4-BE49-F238E27FC236}">
                    <a16:creationId xmlns:a16="http://schemas.microsoft.com/office/drawing/2014/main" id="{F0737235-CD55-714E-A85B-D44D17D8793C}"/>
                  </a:ext>
                </a:extLst>
              </p:cNvPr>
              <p:cNvSpPr>
                <a:spLocks/>
              </p:cNvSpPr>
              <p:nvPr/>
            </p:nvSpPr>
            <p:spPr bwMode="auto">
              <a:xfrm>
                <a:off x="4292" y="2495"/>
                <a:ext cx="46" cy="40"/>
              </a:xfrm>
              <a:custGeom>
                <a:avLst/>
                <a:gdLst/>
                <a:ahLst/>
                <a:cxnLst>
                  <a:cxn ang="0">
                    <a:pos x="0" y="23"/>
                  </a:cxn>
                  <a:cxn ang="0">
                    <a:pos x="6" y="35"/>
                  </a:cxn>
                  <a:cxn ang="0">
                    <a:pos x="23" y="40"/>
                  </a:cxn>
                  <a:cxn ang="0">
                    <a:pos x="40" y="35"/>
                  </a:cxn>
                  <a:cxn ang="0">
                    <a:pos x="46" y="17"/>
                  </a:cxn>
                  <a:cxn ang="0">
                    <a:pos x="40" y="6"/>
                  </a:cxn>
                  <a:cxn ang="0">
                    <a:pos x="23" y="0"/>
                  </a:cxn>
                  <a:cxn ang="0">
                    <a:pos x="6" y="6"/>
                  </a:cxn>
                  <a:cxn ang="0">
                    <a:pos x="0" y="23"/>
                  </a:cxn>
                </a:cxnLst>
                <a:rect l="0" t="0" r="r" b="b"/>
                <a:pathLst>
                  <a:path w="46" h="40">
                    <a:moveTo>
                      <a:pt x="0" y="23"/>
                    </a:moveTo>
                    <a:lnTo>
                      <a:pt x="6" y="35"/>
                    </a:lnTo>
                    <a:lnTo>
                      <a:pt x="23" y="40"/>
                    </a:lnTo>
                    <a:lnTo>
                      <a:pt x="40" y="35"/>
                    </a:lnTo>
                    <a:lnTo>
                      <a:pt x="46" y="17"/>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4" name="Freeform 114">
                <a:extLst>
                  <a:ext uri="{FF2B5EF4-FFF2-40B4-BE49-F238E27FC236}">
                    <a16:creationId xmlns:a16="http://schemas.microsoft.com/office/drawing/2014/main" id="{40A2DB30-ADFB-314A-80BC-5A271114B2D8}"/>
                  </a:ext>
                </a:extLst>
              </p:cNvPr>
              <p:cNvSpPr>
                <a:spLocks/>
              </p:cNvSpPr>
              <p:nvPr/>
            </p:nvSpPr>
            <p:spPr bwMode="auto">
              <a:xfrm>
                <a:off x="4292" y="2495"/>
                <a:ext cx="46" cy="40"/>
              </a:xfrm>
              <a:custGeom>
                <a:avLst/>
                <a:gdLst/>
                <a:ahLst/>
                <a:cxnLst>
                  <a:cxn ang="0">
                    <a:pos x="0" y="23"/>
                  </a:cxn>
                  <a:cxn ang="0">
                    <a:pos x="6" y="35"/>
                  </a:cxn>
                  <a:cxn ang="0">
                    <a:pos x="23" y="40"/>
                  </a:cxn>
                  <a:cxn ang="0">
                    <a:pos x="40" y="35"/>
                  </a:cxn>
                  <a:cxn ang="0">
                    <a:pos x="46" y="17"/>
                  </a:cxn>
                  <a:cxn ang="0">
                    <a:pos x="40" y="6"/>
                  </a:cxn>
                  <a:cxn ang="0">
                    <a:pos x="23" y="0"/>
                  </a:cxn>
                  <a:cxn ang="0">
                    <a:pos x="6" y="6"/>
                  </a:cxn>
                  <a:cxn ang="0">
                    <a:pos x="0" y="23"/>
                  </a:cxn>
                </a:cxnLst>
                <a:rect l="0" t="0" r="r" b="b"/>
                <a:pathLst>
                  <a:path w="46" h="40">
                    <a:moveTo>
                      <a:pt x="0" y="23"/>
                    </a:moveTo>
                    <a:lnTo>
                      <a:pt x="6" y="35"/>
                    </a:lnTo>
                    <a:lnTo>
                      <a:pt x="23" y="40"/>
                    </a:lnTo>
                    <a:lnTo>
                      <a:pt x="40" y="35"/>
                    </a:lnTo>
                    <a:lnTo>
                      <a:pt x="46" y="17"/>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5" name="Freeform 115">
                <a:extLst>
                  <a:ext uri="{FF2B5EF4-FFF2-40B4-BE49-F238E27FC236}">
                    <a16:creationId xmlns:a16="http://schemas.microsoft.com/office/drawing/2014/main" id="{69E33FCA-F167-3748-A242-50AE12D10484}"/>
                  </a:ext>
                </a:extLst>
              </p:cNvPr>
              <p:cNvSpPr>
                <a:spLocks/>
              </p:cNvSpPr>
              <p:nvPr/>
            </p:nvSpPr>
            <p:spPr bwMode="auto">
              <a:xfrm>
                <a:off x="4213" y="2495"/>
                <a:ext cx="44" cy="45"/>
              </a:xfrm>
              <a:custGeom>
                <a:avLst/>
                <a:gdLst/>
                <a:ahLst/>
                <a:cxnLst>
                  <a:cxn ang="0">
                    <a:pos x="0" y="23"/>
                  </a:cxn>
                  <a:cxn ang="0">
                    <a:pos x="6" y="40"/>
                  </a:cxn>
                  <a:cxn ang="0">
                    <a:pos x="23" y="46"/>
                  </a:cxn>
                  <a:cxn ang="0">
                    <a:pos x="40" y="35"/>
                  </a:cxn>
                  <a:cxn ang="0">
                    <a:pos x="46" y="23"/>
                  </a:cxn>
                  <a:cxn ang="0">
                    <a:pos x="40" y="6"/>
                  </a:cxn>
                  <a:cxn ang="0">
                    <a:pos x="23" y="0"/>
                  </a:cxn>
                  <a:cxn ang="0">
                    <a:pos x="6" y="6"/>
                  </a:cxn>
                  <a:cxn ang="0">
                    <a:pos x="0" y="23"/>
                  </a:cxn>
                </a:cxnLst>
                <a:rect l="0" t="0" r="r" b="b"/>
                <a:pathLst>
                  <a:path w="46" h="46">
                    <a:moveTo>
                      <a:pt x="0" y="23"/>
                    </a:moveTo>
                    <a:lnTo>
                      <a:pt x="6" y="40"/>
                    </a:lnTo>
                    <a:lnTo>
                      <a:pt x="23" y="46"/>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6" name="Freeform 116">
                <a:extLst>
                  <a:ext uri="{FF2B5EF4-FFF2-40B4-BE49-F238E27FC236}">
                    <a16:creationId xmlns:a16="http://schemas.microsoft.com/office/drawing/2014/main" id="{7EF6E5D7-B388-3447-9B48-E8F536897079}"/>
                  </a:ext>
                </a:extLst>
              </p:cNvPr>
              <p:cNvSpPr>
                <a:spLocks/>
              </p:cNvSpPr>
              <p:nvPr/>
            </p:nvSpPr>
            <p:spPr bwMode="auto">
              <a:xfrm>
                <a:off x="4176" y="2518"/>
                <a:ext cx="47" cy="40"/>
              </a:xfrm>
              <a:custGeom>
                <a:avLst/>
                <a:gdLst/>
                <a:ahLst/>
                <a:cxnLst>
                  <a:cxn ang="0">
                    <a:pos x="0" y="17"/>
                  </a:cxn>
                  <a:cxn ang="0">
                    <a:pos x="6" y="35"/>
                  </a:cxn>
                  <a:cxn ang="0">
                    <a:pos x="24" y="40"/>
                  </a:cxn>
                  <a:cxn ang="0">
                    <a:pos x="41" y="35"/>
                  </a:cxn>
                  <a:cxn ang="0">
                    <a:pos x="47" y="17"/>
                  </a:cxn>
                  <a:cxn ang="0">
                    <a:pos x="41" y="6"/>
                  </a:cxn>
                  <a:cxn ang="0">
                    <a:pos x="24" y="0"/>
                  </a:cxn>
                  <a:cxn ang="0">
                    <a:pos x="6" y="6"/>
                  </a:cxn>
                  <a:cxn ang="0">
                    <a:pos x="0" y="17"/>
                  </a:cxn>
                </a:cxnLst>
                <a:rect l="0" t="0" r="r" b="b"/>
                <a:pathLst>
                  <a:path w="47" h="40">
                    <a:moveTo>
                      <a:pt x="0" y="17"/>
                    </a:moveTo>
                    <a:lnTo>
                      <a:pt x="6" y="35"/>
                    </a:lnTo>
                    <a:lnTo>
                      <a:pt x="24" y="40"/>
                    </a:lnTo>
                    <a:lnTo>
                      <a:pt x="41" y="35"/>
                    </a:lnTo>
                    <a:lnTo>
                      <a:pt x="47" y="17"/>
                    </a:lnTo>
                    <a:lnTo>
                      <a:pt x="41" y="6"/>
                    </a:lnTo>
                    <a:lnTo>
                      <a:pt x="24"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7" name="Freeform 117">
                <a:extLst>
                  <a:ext uri="{FF2B5EF4-FFF2-40B4-BE49-F238E27FC236}">
                    <a16:creationId xmlns:a16="http://schemas.microsoft.com/office/drawing/2014/main" id="{1A4C2BED-D300-C545-9AEC-8D66CFDA4B2E}"/>
                  </a:ext>
                </a:extLst>
              </p:cNvPr>
              <p:cNvSpPr>
                <a:spLocks/>
              </p:cNvSpPr>
              <p:nvPr/>
            </p:nvSpPr>
            <p:spPr bwMode="auto">
              <a:xfrm>
                <a:off x="4175" y="2489"/>
                <a:ext cx="44" cy="45"/>
              </a:xfrm>
              <a:custGeom>
                <a:avLst/>
                <a:gdLst/>
                <a:ahLst/>
                <a:cxnLst>
                  <a:cxn ang="0">
                    <a:pos x="0" y="17"/>
                  </a:cxn>
                  <a:cxn ang="0">
                    <a:pos x="5" y="35"/>
                  </a:cxn>
                  <a:cxn ang="0">
                    <a:pos x="23" y="41"/>
                  </a:cxn>
                  <a:cxn ang="0">
                    <a:pos x="40" y="35"/>
                  </a:cxn>
                  <a:cxn ang="0">
                    <a:pos x="46" y="17"/>
                  </a:cxn>
                  <a:cxn ang="0">
                    <a:pos x="40" y="6"/>
                  </a:cxn>
                  <a:cxn ang="0">
                    <a:pos x="23" y="0"/>
                  </a:cxn>
                  <a:cxn ang="0">
                    <a:pos x="5" y="6"/>
                  </a:cxn>
                  <a:cxn ang="0">
                    <a:pos x="0" y="17"/>
                  </a:cxn>
                </a:cxnLst>
                <a:rect l="0" t="0" r="r" b="b"/>
                <a:pathLst>
                  <a:path w="46" h="41">
                    <a:moveTo>
                      <a:pt x="0" y="17"/>
                    </a:moveTo>
                    <a:lnTo>
                      <a:pt x="5" y="35"/>
                    </a:lnTo>
                    <a:lnTo>
                      <a:pt x="23" y="41"/>
                    </a:lnTo>
                    <a:lnTo>
                      <a:pt x="40" y="35"/>
                    </a:lnTo>
                    <a:lnTo>
                      <a:pt x="46" y="17"/>
                    </a:lnTo>
                    <a:lnTo>
                      <a:pt x="40"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8" name="Freeform 118">
                <a:extLst>
                  <a:ext uri="{FF2B5EF4-FFF2-40B4-BE49-F238E27FC236}">
                    <a16:creationId xmlns:a16="http://schemas.microsoft.com/office/drawing/2014/main" id="{F4C4F62C-116F-674F-98E1-E83058CD997E}"/>
                  </a:ext>
                </a:extLst>
              </p:cNvPr>
              <p:cNvSpPr>
                <a:spLocks/>
              </p:cNvSpPr>
              <p:nvPr/>
            </p:nvSpPr>
            <p:spPr bwMode="auto">
              <a:xfrm>
                <a:off x="4213" y="2443"/>
                <a:ext cx="40" cy="40"/>
              </a:xfrm>
              <a:custGeom>
                <a:avLst/>
                <a:gdLst/>
                <a:ahLst/>
                <a:cxnLst>
                  <a:cxn ang="0">
                    <a:pos x="0" y="23"/>
                  </a:cxn>
                  <a:cxn ang="0">
                    <a:pos x="6" y="35"/>
                  </a:cxn>
                  <a:cxn ang="0">
                    <a:pos x="23" y="40"/>
                  </a:cxn>
                  <a:cxn ang="0">
                    <a:pos x="35" y="35"/>
                  </a:cxn>
                  <a:cxn ang="0">
                    <a:pos x="40" y="23"/>
                  </a:cxn>
                  <a:cxn ang="0">
                    <a:pos x="35" y="6"/>
                  </a:cxn>
                  <a:cxn ang="0">
                    <a:pos x="23" y="0"/>
                  </a:cxn>
                  <a:cxn ang="0">
                    <a:pos x="6" y="6"/>
                  </a:cxn>
                  <a:cxn ang="0">
                    <a:pos x="0" y="23"/>
                  </a:cxn>
                </a:cxnLst>
                <a:rect l="0" t="0" r="r" b="b"/>
                <a:pathLst>
                  <a:path w="40" h="40">
                    <a:moveTo>
                      <a:pt x="0" y="23"/>
                    </a:moveTo>
                    <a:lnTo>
                      <a:pt x="6" y="35"/>
                    </a:lnTo>
                    <a:lnTo>
                      <a:pt x="23" y="40"/>
                    </a:lnTo>
                    <a:lnTo>
                      <a:pt x="35" y="35"/>
                    </a:lnTo>
                    <a:lnTo>
                      <a:pt x="40" y="23"/>
                    </a:lnTo>
                    <a:lnTo>
                      <a:pt x="35"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39" name="Freeform 119">
                <a:extLst>
                  <a:ext uri="{FF2B5EF4-FFF2-40B4-BE49-F238E27FC236}">
                    <a16:creationId xmlns:a16="http://schemas.microsoft.com/office/drawing/2014/main" id="{AEA25FBC-D1BA-1B43-939E-9E1857D53EC0}"/>
                  </a:ext>
                </a:extLst>
              </p:cNvPr>
              <p:cNvSpPr>
                <a:spLocks/>
              </p:cNvSpPr>
              <p:nvPr/>
            </p:nvSpPr>
            <p:spPr bwMode="auto">
              <a:xfrm>
                <a:off x="4213" y="2391"/>
                <a:ext cx="44" cy="40"/>
              </a:xfrm>
              <a:custGeom>
                <a:avLst/>
                <a:gdLst/>
                <a:ahLst/>
                <a:cxnLst>
                  <a:cxn ang="0">
                    <a:pos x="0" y="23"/>
                  </a:cxn>
                  <a:cxn ang="0">
                    <a:pos x="6" y="35"/>
                  </a:cxn>
                  <a:cxn ang="0">
                    <a:pos x="23" y="40"/>
                  </a:cxn>
                  <a:cxn ang="0">
                    <a:pos x="40" y="35"/>
                  </a:cxn>
                  <a:cxn ang="0">
                    <a:pos x="46" y="23"/>
                  </a:cxn>
                  <a:cxn ang="0">
                    <a:pos x="40" y="6"/>
                  </a:cxn>
                  <a:cxn ang="0">
                    <a:pos x="23" y="0"/>
                  </a:cxn>
                  <a:cxn ang="0">
                    <a:pos x="6" y="6"/>
                  </a:cxn>
                  <a:cxn ang="0">
                    <a:pos x="0" y="23"/>
                  </a:cxn>
                </a:cxnLst>
                <a:rect l="0" t="0" r="r" b="b"/>
                <a:pathLst>
                  <a:path w="46" h="40">
                    <a:moveTo>
                      <a:pt x="0" y="23"/>
                    </a:moveTo>
                    <a:lnTo>
                      <a:pt x="6" y="35"/>
                    </a:lnTo>
                    <a:lnTo>
                      <a:pt x="23" y="40"/>
                    </a:lnTo>
                    <a:lnTo>
                      <a:pt x="40" y="35"/>
                    </a:lnTo>
                    <a:lnTo>
                      <a:pt x="46" y="23"/>
                    </a:lnTo>
                    <a:lnTo>
                      <a:pt x="40"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0" name="Freeform 120">
                <a:extLst>
                  <a:ext uri="{FF2B5EF4-FFF2-40B4-BE49-F238E27FC236}">
                    <a16:creationId xmlns:a16="http://schemas.microsoft.com/office/drawing/2014/main" id="{9297BC54-624A-DB40-A7C4-211776E5561E}"/>
                  </a:ext>
                </a:extLst>
              </p:cNvPr>
              <p:cNvSpPr>
                <a:spLocks/>
              </p:cNvSpPr>
              <p:nvPr/>
            </p:nvSpPr>
            <p:spPr bwMode="auto">
              <a:xfrm>
                <a:off x="4130" y="2443"/>
                <a:ext cx="46" cy="40"/>
              </a:xfrm>
              <a:custGeom>
                <a:avLst/>
                <a:gdLst/>
                <a:ahLst/>
                <a:cxnLst>
                  <a:cxn ang="0">
                    <a:pos x="0" y="17"/>
                  </a:cxn>
                  <a:cxn ang="0">
                    <a:pos x="6" y="35"/>
                  </a:cxn>
                  <a:cxn ang="0">
                    <a:pos x="23" y="40"/>
                  </a:cxn>
                  <a:cxn ang="0">
                    <a:pos x="41" y="35"/>
                  </a:cxn>
                  <a:cxn ang="0">
                    <a:pos x="46" y="17"/>
                  </a:cxn>
                  <a:cxn ang="0">
                    <a:pos x="41" y="6"/>
                  </a:cxn>
                  <a:cxn ang="0">
                    <a:pos x="23" y="0"/>
                  </a:cxn>
                  <a:cxn ang="0">
                    <a:pos x="6" y="6"/>
                  </a:cxn>
                  <a:cxn ang="0">
                    <a:pos x="0" y="17"/>
                  </a:cxn>
                </a:cxnLst>
                <a:rect l="0" t="0" r="r" b="b"/>
                <a:pathLst>
                  <a:path w="46" h="40">
                    <a:moveTo>
                      <a:pt x="0" y="17"/>
                    </a:moveTo>
                    <a:lnTo>
                      <a:pt x="6" y="35"/>
                    </a:lnTo>
                    <a:lnTo>
                      <a:pt x="23" y="40"/>
                    </a:lnTo>
                    <a:lnTo>
                      <a:pt x="41" y="35"/>
                    </a:lnTo>
                    <a:lnTo>
                      <a:pt x="46" y="17"/>
                    </a:lnTo>
                    <a:lnTo>
                      <a:pt x="41"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1" name="Freeform 121">
                <a:extLst>
                  <a:ext uri="{FF2B5EF4-FFF2-40B4-BE49-F238E27FC236}">
                    <a16:creationId xmlns:a16="http://schemas.microsoft.com/office/drawing/2014/main" id="{0CAF0566-6F69-024C-99C1-1AA6522CC1FA}"/>
                  </a:ext>
                </a:extLst>
              </p:cNvPr>
              <p:cNvSpPr>
                <a:spLocks/>
              </p:cNvSpPr>
              <p:nvPr/>
            </p:nvSpPr>
            <p:spPr bwMode="auto">
              <a:xfrm>
                <a:off x="4142" y="2530"/>
                <a:ext cx="46" cy="40"/>
              </a:xfrm>
              <a:custGeom>
                <a:avLst/>
                <a:gdLst/>
                <a:ahLst/>
                <a:cxnLst>
                  <a:cxn ang="0">
                    <a:pos x="0" y="17"/>
                  </a:cxn>
                  <a:cxn ang="0">
                    <a:pos x="6" y="34"/>
                  </a:cxn>
                  <a:cxn ang="0">
                    <a:pos x="23" y="40"/>
                  </a:cxn>
                  <a:cxn ang="0">
                    <a:pos x="40" y="34"/>
                  </a:cxn>
                  <a:cxn ang="0">
                    <a:pos x="46" y="17"/>
                  </a:cxn>
                  <a:cxn ang="0">
                    <a:pos x="40" y="5"/>
                  </a:cxn>
                  <a:cxn ang="0">
                    <a:pos x="23" y="0"/>
                  </a:cxn>
                  <a:cxn ang="0">
                    <a:pos x="6" y="5"/>
                  </a:cxn>
                  <a:cxn ang="0">
                    <a:pos x="0" y="17"/>
                  </a:cxn>
                </a:cxnLst>
                <a:rect l="0" t="0" r="r" b="b"/>
                <a:pathLst>
                  <a:path w="46" h="40">
                    <a:moveTo>
                      <a:pt x="0" y="17"/>
                    </a:moveTo>
                    <a:lnTo>
                      <a:pt x="6" y="34"/>
                    </a:lnTo>
                    <a:lnTo>
                      <a:pt x="23" y="40"/>
                    </a:lnTo>
                    <a:lnTo>
                      <a:pt x="40" y="34"/>
                    </a:lnTo>
                    <a:lnTo>
                      <a:pt x="46" y="17"/>
                    </a:lnTo>
                    <a:lnTo>
                      <a:pt x="40"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2" name="Freeform 122">
                <a:extLst>
                  <a:ext uri="{FF2B5EF4-FFF2-40B4-BE49-F238E27FC236}">
                    <a16:creationId xmlns:a16="http://schemas.microsoft.com/office/drawing/2014/main" id="{5519FBE0-4501-D34C-9CD4-6628544A6EE8}"/>
                  </a:ext>
                </a:extLst>
              </p:cNvPr>
              <p:cNvSpPr>
                <a:spLocks/>
              </p:cNvSpPr>
              <p:nvPr/>
            </p:nvSpPr>
            <p:spPr bwMode="auto">
              <a:xfrm>
                <a:off x="4119" y="2495"/>
                <a:ext cx="46" cy="40"/>
              </a:xfrm>
              <a:custGeom>
                <a:avLst/>
                <a:gdLst/>
                <a:ahLst/>
                <a:cxnLst>
                  <a:cxn ang="0">
                    <a:pos x="0" y="23"/>
                  </a:cxn>
                  <a:cxn ang="0">
                    <a:pos x="5" y="35"/>
                  </a:cxn>
                  <a:cxn ang="0">
                    <a:pos x="23" y="40"/>
                  </a:cxn>
                  <a:cxn ang="0">
                    <a:pos x="40" y="35"/>
                  </a:cxn>
                  <a:cxn ang="0">
                    <a:pos x="46" y="23"/>
                  </a:cxn>
                  <a:cxn ang="0">
                    <a:pos x="40" y="6"/>
                  </a:cxn>
                  <a:cxn ang="0">
                    <a:pos x="23" y="0"/>
                  </a:cxn>
                  <a:cxn ang="0">
                    <a:pos x="5" y="6"/>
                  </a:cxn>
                  <a:cxn ang="0">
                    <a:pos x="0" y="23"/>
                  </a:cxn>
                </a:cxnLst>
                <a:rect l="0" t="0" r="r" b="b"/>
                <a:pathLst>
                  <a:path w="46" h="40">
                    <a:moveTo>
                      <a:pt x="0" y="23"/>
                    </a:moveTo>
                    <a:lnTo>
                      <a:pt x="5" y="35"/>
                    </a:lnTo>
                    <a:lnTo>
                      <a:pt x="23" y="40"/>
                    </a:lnTo>
                    <a:lnTo>
                      <a:pt x="40" y="35"/>
                    </a:lnTo>
                    <a:lnTo>
                      <a:pt x="46" y="23"/>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3" name="Freeform 123">
                <a:extLst>
                  <a:ext uri="{FF2B5EF4-FFF2-40B4-BE49-F238E27FC236}">
                    <a16:creationId xmlns:a16="http://schemas.microsoft.com/office/drawing/2014/main" id="{FCFABAA0-36C1-234A-8766-558D99F31E31}"/>
                  </a:ext>
                </a:extLst>
              </p:cNvPr>
              <p:cNvSpPr>
                <a:spLocks/>
              </p:cNvSpPr>
              <p:nvPr/>
            </p:nvSpPr>
            <p:spPr bwMode="auto">
              <a:xfrm>
                <a:off x="4086" y="2506"/>
                <a:ext cx="44" cy="41"/>
              </a:xfrm>
              <a:custGeom>
                <a:avLst/>
                <a:gdLst/>
                <a:ahLst/>
                <a:cxnLst>
                  <a:cxn ang="0">
                    <a:pos x="0" y="24"/>
                  </a:cxn>
                  <a:cxn ang="0">
                    <a:pos x="6" y="35"/>
                  </a:cxn>
                  <a:cxn ang="0">
                    <a:pos x="23" y="41"/>
                  </a:cxn>
                  <a:cxn ang="0">
                    <a:pos x="40" y="35"/>
                  </a:cxn>
                  <a:cxn ang="0">
                    <a:pos x="46" y="24"/>
                  </a:cxn>
                  <a:cxn ang="0">
                    <a:pos x="40" y="6"/>
                  </a:cxn>
                  <a:cxn ang="0">
                    <a:pos x="23" y="0"/>
                  </a:cxn>
                  <a:cxn ang="0">
                    <a:pos x="6" y="6"/>
                  </a:cxn>
                  <a:cxn ang="0">
                    <a:pos x="0" y="24"/>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4" name="Freeform 124">
                <a:extLst>
                  <a:ext uri="{FF2B5EF4-FFF2-40B4-BE49-F238E27FC236}">
                    <a16:creationId xmlns:a16="http://schemas.microsoft.com/office/drawing/2014/main" id="{B2639716-22A5-8448-AF88-04F4CD0F8807}"/>
                  </a:ext>
                </a:extLst>
              </p:cNvPr>
              <p:cNvSpPr>
                <a:spLocks/>
              </p:cNvSpPr>
              <p:nvPr/>
            </p:nvSpPr>
            <p:spPr bwMode="auto">
              <a:xfrm>
                <a:off x="4078" y="2472"/>
                <a:ext cx="41" cy="40"/>
              </a:xfrm>
              <a:custGeom>
                <a:avLst/>
                <a:gdLst/>
                <a:ahLst/>
                <a:cxnLst>
                  <a:cxn ang="0">
                    <a:pos x="0" y="23"/>
                  </a:cxn>
                  <a:cxn ang="0">
                    <a:pos x="6" y="34"/>
                  </a:cxn>
                  <a:cxn ang="0">
                    <a:pos x="23" y="40"/>
                  </a:cxn>
                  <a:cxn ang="0">
                    <a:pos x="35" y="34"/>
                  </a:cxn>
                  <a:cxn ang="0">
                    <a:pos x="41" y="23"/>
                  </a:cxn>
                  <a:cxn ang="0">
                    <a:pos x="35" y="6"/>
                  </a:cxn>
                  <a:cxn ang="0">
                    <a:pos x="18" y="0"/>
                  </a:cxn>
                  <a:cxn ang="0">
                    <a:pos x="6" y="6"/>
                  </a:cxn>
                  <a:cxn ang="0">
                    <a:pos x="0" y="23"/>
                  </a:cxn>
                </a:cxnLst>
                <a:rect l="0" t="0" r="r" b="b"/>
                <a:pathLst>
                  <a:path w="41" h="40">
                    <a:moveTo>
                      <a:pt x="0" y="23"/>
                    </a:moveTo>
                    <a:lnTo>
                      <a:pt x="6" y="34"/>
                    </a:lnTo>
                    <a:lnTo>
                      <a:pt x="23" y="40"/>
                    </a:lnTo>
                    <a:lnTo>
                      <a:pt x="35" y="34"/>
                    </a:lnTo>
                    <a:lnTo>
                      <a:pt x="41" y="23"/>
                    </a:lnTo>
                    <a:lnTo>
                      <a:pt x="35" y="6"/>
                    </a:lnTo>
                    <a:lnTo>
                      <a:pt x="18"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5" name="Freeform 125">
                <a:extLst>
                  <a:ext uri="{FF2B5EF4-FFF2-40B4-BE49-F238E27FC236}">
                    <a16:creationId xmlns:a16="http://schemas.microsoft.com/office/drawing/2014/main" id="{BFBE6D6E-9834-8947-829C-A22CA0F4241B}"/>
                  </a:ext>
                </a:extLst>
              </p:cNvPr>
              <p:cNvSpPr>
                <a:spLocks/>
              </p:cNvSpPr>
              <p:nvPr/>
            </p:nvSpPr>
            <p:spPr bwMode="auto">
              <a:xfrm>
                <a:off x="4107" y="2466"/>
                <a:ext cx="46" cy="40"/>
              </a:xfrm>
              <a:custGeom>
                <a:avLst/>
                <a:gdLst/>
                <a:ahLst/>
                <a:cxnLst>
                  <a:cxn ang="0">
                    <a:pos x="0" y="23"/>
                  </a:cxn>
                  <a:cxn ang="0">
                    <a:pos x="6" y="35"/>
                  </a:cxn>
                  <a:cxn ang="0">
                    <a:pos x="23" y="40"/>
                  </a:cxn>
                  <a:cxn ang="0">
                    <a:pos x="41" y="35"/>
                  </a:cxn>
                  <a:cxn ang="0">
                    <a:pos x="46" y="23"/>
                  </a:cxn>
                  <a:cxn ang="0">
                    <a:pos x="41" y="6"/>
                  </a:cxn>
                  <a:cxn ang="0">
                    <a:pos x="23" y="0"/>
                  </a:cxn>
                  <a:cxn ang="0">
                    <a:pos x="6" y="6"/>
                  </a:cxn>
                  <a:cxn ang="0">
                    <a:pos x="0" y="23"/>
                  </a:cxn>
                </a:cxnLst>
                <a:rect l="0" t="0" r="r" b="b"/>
                <a:pathLst>
                  <a:path w="46" h="40">
                    <a:moveTo>
                      <a:pt x="0" y="23"/>
                    </a:moveTo>
                    <a:lnTo>
                      <a:pt x="6" y="35"/>
                    </a:lnTo>
                    <a:lnTo>
                      <a:pt x="23" y="40"/>
                    </a:lnTo>
                    <a:lnTo>
                      <a:pt x="41" y="35"/>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6" name="Freeform 126">
                <a:extLst>
                  <a:ext uri="{FF2B5EF4-FFF2-40B4-BE49-F238E27FC236}">
                    <a16:creationId xmlns:a16="http://schemas.microsoft.com/office/drawing/2014/main" id="{0DDE9F90-1597-704B-B069-77056A77E6C4}"/>
                  </a:ext>
                </a:extLst>
              </p:cNvPr>
              <p:cNvSpPr>
                <a:spLocks/>
              </p:cNvSpPr>
              <p:nvPr/>
            </p:nvSpPr>
            <p:spPr bwMode="auto">
              <a:xfrm>
                <a:off x="4099" y="2443"/>
                <a:ext cx="40" cy="40"/>
              </a:xfrm>
              <a:custGeom>
                <a:avLst/>
                <a:gdLst/>
                <a:ahLst/>
                <a:cxnLst>
                  <a:cxn ang="0">
                    <a:pos x="0" y="23"/>
                  </a:cxn>
                  <a:cxn ang="0">
                    <a:pos x="5" y="40"/>
                  </a:cxn>
                  <a:cxn ang="0">
                    <a:pos x="17" y="40"/>
                  </a:cxn>
                  <a:cxn ang="0">
                    <a:pos x="34" y="35"/>
                  </a:cxn>
                  <a:cxn ang="0">
                    <a:pos x="40" y="23"/>
                  </a:cxn>
                  <a:cxn ang="0">
                    <a:pos x="34" y="6"/>
                  </a:cxn>
                  <a:cxn ang="0">
                    <a:pos x="17" y="0"/>
                  </a:cxn>
                  <a:cxn ang="0">
                    <a:pos x="5" y="6"/>
                  </a:cxn>
                  <a:cxn ang="0">
                    <a:pos x="0" y="23"/>
                  </a:cxn>
                </a:cxnLst>
                <a:rect l="0" t="0" r="r" b="b"/>
                <a:pathLst>
                  <a:path w="40" h="40">
                    <a:moveTo>
                      <a:pt x="0" y="23"/>
                    </a:moveTo>
                    <a:lnTo>
                      <a:pt x="5" y="40"/>
                    </a:lnTo>
                    <a:lnTo>
                      <a:pt x="17" y="40"/>
                    </a:lnTo>
                    <a:lnTo>
                      <a:pt x="34" y="35"/>
                    </a:lnTo>
                    <a:lnTo>
                      <a:pt x="40" y="23"/>
                    </a:lnTo>
                    <a:lnTo>
                      <a:pt x="34" y="6"/>
                    </a:lnTo>
                    <a:lnTo>
                      <a:pt x="17"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7" name="Freeform 127">
                <a:extLst>
                  <a:ext uri="{FF2B5EF4-FFF2-40B4-BE49-F238E27FC236}">
                    <a16:creationId xmlns:a16="http://schemas.microsoft.com/office/drawing/2014/main" id="{90DC208D-9308-2C4E-BE4F-425A004A5BAD}"/>
                  </a:ext>
                </a:extLst>
              </p:cNvPr>
              <p:cNvSpPr>
                <a:spLocks/>
              </p:cNvSpPr>
              <p:nvPr/>
            </p:nvSpPr>
            <p:spPr bwMode="auto">
              <a:xfrm>
                <a:off x="4067" y="2454"/>
                <a:ext cx="46" cy="41"/>
              </a:xfrm>
              <a:custGeom>
                <a:avLst/>
                <a:gdLst/>
                <a:ahLst/>
                <a:cxnLst>
                  <a:cxn ang="0">
                    <a:pos x="0" y="18"/>
                  </a:cxn>
                  <a:cxn ang="0">
                    <a:pos x="6" y="35"/>
                  </a:cxn>
                  <a:cxn ang="0">
                    <a:pos x="23" y="41"/>
                  </a:cxn>
                  <a:cxn ang="0">
                    <a:pos x="40" y="35"/>
                  </a:cxn>
                  <a:cxn ang="0">
                    <a:pos x="46" y="18"/>
                  </a:cxn>
                  <a:cxn ang="0">
                    <a:pos x="40" y="6"/>
                  </a:cxn>
                  <a:cxn ang="0">
                    <a:pos x="23" y="0"/>
                  </a:cxn>
                  <a:cxn ang="0">
                    <a:pos x="6" y="6"/>
                  </a:cxn>
                  <a:cxn ang="0">
                    <a:pos x="0" y="18"/>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8" name="Freeform 128">
                <a:extLst>
                  <a:ext uri="{FF2B5EF4-FFF2-40B4-BE49-F238E27FC236}">
                    <a16:creationId xmlns:a16="http://schemas.microsoft.com/office/drawing/2014/main" id="{3BF5B0CD-8913-C943-94BE-90AACADE1793}"/>
                  </a:ext>
                </a:extLst>
              </p:cNvPr>
              <p:cNvSpPr>
                <a:spLocks/>
              </p:cNvSpPr>
              <p:nvPr/>
            </p:nvSpPr>
            <p:spPr bwMode="auto">
              <a:xfrm>
                <a:off x="4086" y="2351"/>
                <a:ext cx="44" cy="40"/>
              </a:xfrm>
              <a:custGeom>
                <a:avLst/>
                <a:gdLst/>
                <a:ahLst/>
                <a:cxnLst>
                  <a:cxn ang="0">
                    <a:pos x="0" y="17"/>
                  </a:cxn>
                  <a:cxn ang="0">
                    <a:pos x="6" y="34"/>
                  </a:cxn>
                  <a:cxn ang="0">
                    <a:pos x="23" y="40"/>
                  </a:cxn>
                  <a:cxn ang="0">
                    <a:pos x="40" y="34"/>
                  </a:cxn>
                  <a:cxn ang="0">
                    <a:pos x="46" y="17"/>
                  </a:cxn>
                  <a:cxn ang="0">
                    <a:pos x="35" y="5"/>
                  </a:cxn>
                  <a:cxn ang="0">
                    <a:pos x="23" y="0"/>
                  </a:cxn>
                  <a:cxn ang="0">
                    <a:pos x="6" y="5"/>
                  </a:cxn>
                  <a:cxn ang="0">
                    <a:pos x="0" y="17"/>
                  </a:cxn>
                </a:cxnLst>
                <a:rect l="0" t="0" r="r" b="b"/>
                <a:pathLst>
                  <a:path w="46" h="40">
                    <a:moveTo>
                      <a:pt x="0" y="17"/>
                    </a:moveTo>
                    <a:lnTo>
                      <a:pt x="6" y="34"/>
                    </a:lnTo>
                    <a:lnTo>
                      <a:pt x="23" y="40"/>
                    </a:lnTo>
                    <a:lnTo>
                      <a:pt x="40" y="34"/>
                    </a:lnTo>
                    <a:lnTo>
                      <a:pt x="46" y="17"/>
                    </a:lnTo>
                    <a:lnTo>
                      <a:pt x="35" y="5"/>
                    </a:lnTo>
                    <a:lnTo>
                      <a:pt x="23" y="0"/>
                    </a:lnTo>
                    <a:lnTo>
                      <a:pt x="6" y="5"/>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49" name="Freeform 129">
                <a:extLst>
                  <a:ext uri="{FF2B5EF4-FFF2-40B4-BE49-F238E27FC236}">
                    <a16:creationId xmlns:a16="http://schemas.microsoft.com/office/drawing/2014/main" id="{91F6BE17-FE5E-534F-A979-2C9567ABA660}"/>
                  </a:ext>
                </a:extLst>
              </p:cNvPr>
              <p:cNvSpPr>
                <a:spLocks/>
              </p:cNvSpPr>
              <p:nvPr/>
            </p:nvSpPr>
            <p:spPr bwMode="auto">
              <a:xfrm>
                <a:off x="4055" y="2299"/>
                <a:ext cx="46" cy="40"/>
              </a:xfrm>
              <a:custGeom>
                <a:avLst/>
                <a:gdLst/>
                <a:ahLst/>
                <a:cxnLst>
                  <a:cxn ang="0">
                    <a:pos x="0" y="23"/>
                  </a:cxn>
                  <a:cxn ang="0">
                    <a:pos x="6" y="34"/>
                  </a:cxn>
                  <a:cxn ang="0">
                    <a:pos x="23" y="40"/>
                  </a:cxn>
                  <a:cxn ang="0">
                    <a:pos x="41" y="34"/>
                  </a:cxn>
                  <a:cxn ang="0">
                    <a:pos x="46" y="23"/>
                  </a:cxn>
                  <a:cxn ang="0">
                    <a:pos x="41" y="5"/>
                  </a:cxn>
                  <a:cxn ang="0">
                    <a:pos x="23" y="0"/>
                  </a:cxn>
                  <a:cxn ang="0">
                    <a:pos x="6" y="5"/>
                  </a:cxn>
                  <a:cxn ang="0">
                    <a:pos x="0" y="23"/>
                  </a:cxn>
                </a:cxnLst>
                <a:rect l="0" t="0" r="r" b="b"/>
                <a:pathLst>
                  <a:path w="46" h="40">
                    <a:moveTo>
                      <a:pt x="0" y="23"/>
                    </a:moveTo>
                    <a:lnTo>
                      <a:pt x="6" y="34"/>
                    </a:lnTo>
                    <a:lnTo>
                      <a:pt x="23" y="40"/>
                    </a:lnTo>
                    <a:lnTo>
                      <a:pt x="41" y="34"/>
                    </a:lnTo>
                    <a:lnTo>
                      <a:pt x="46" y="23"/>
                    </a:lnTo>
                    <a:lnTo>
                      <a:pt x="41"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0" name="Freeform 130">
                <a:extLst>
                  <a:ext uri="{FF2B5EF4-FFF2-40B4-BE49-F238E27FC236}">
                    <a16:creationId xmlns:a16="http://schemas.microsoft.com/office/drawing/2014/main" id="{8C0E2BC7-3537-9245-8B82-538D40002874}"/>
                  </a:ext>
                </a:extLst>
              </p:cNvPr>
              <p:cNvSpPr>
                <a:spLocks/>
              </p:cNvSpPr>
              <p:nvPr/>
            </p:nvSpPr>
            <p:spPr bwMode="auto">
              <a:xfrm>
                <a:off x="4044" y="2345"/>
                <a:ext cx="46" cy="40"/>
              </a:xfrm>
              <a:custGeom>
                <a:avLst/>
                <a:gdLst/>
                <a:ahLst/>
                <a:cxnLst>
                  <a:cxn ang="0">
                    <a:pos x="0" y="23"/>
                  </a:cxn>
                  <a:cxn ang="0">
                    <a:pos x="5" y="34"/>
                  </a:cxn>
                  <a:cxn ang="0">
                    <a:pos x="23" y="40"/>
                  </a:cxn>
                  <a:cxn ang="0">
                    <a:pos x="40" y="34"/>
                  </a:cxn>
                  <a:cxn ang="0">
                    <a:pos x="46" y="17"/>
                  </a:cxn>
                  <a:cxn ang="0">
                    <a:pos x="40" y="6"/>
                  </a:cxn>
                  <a:cxn ang="0">
                    <a:pos x="23" y="0"/>
                  </a:cxn>
                  <a:cxn ang="0">
                    <a:pos x="5" y="6"/>
                  </a:cxn>
                  <a:cxn ang="0">
                    <a:pos x="0" y="23"/>
                  </a:cxn>
                </a:cxnLst>
                <a:rect l="0" t="0" r="r" b="b"/>
                <a:pathLst>
                  <a:path w="46" h="40">
                    <a:moveTo>
                      <a:pt x="0" y="23"/>
                    </a:moveTo>
                    <a:lnTo>
                      <a:pt x="5" y="34"/>
                    </a:lnTo>
                    <a:lnTo>
                      <a:pt x="23" y="40"/>
                    </a:lnTo>
                    <a:lnTo>
                      <a:pt x="40" y="34"/>
                    </a:lnTo>
                    <a:lnTo>
                      <a:pt x="46" y="17"/>
                    </a:lnTo>
                    <a:lnTo>
                      <a:pt x="40" y="6"/>
                    </a:lnTo>
                    <a:lnTo>
                      <a:pt x="23" y="0"/>
                    </a:lnTo>
                    <a:lnTo>
                      <a:pt x="5"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1" name="Freeform 131">
                <a:extLst>
                  <a:ext uri="{FF2B5EF4-FFF2-40B4-BE49-F238E27FC236}">
                    <a16:creationId xmlns:a16="http://schemas.microsoft.com/office/drawing/2014/main" id="{6028CEB2-C545-4D49-AB67-844DE1516838}"/>
                  </a:ext>
                </a:extLst>
              </p:cNvPr>
              <p:cNvSpPr>
                <a:spLocks/>
              </p:cNvSpPr>
              <p:nvPr/>
            </p:nvSpPr>
            <p:spPr bwMode="auto">
              <a:xfrm>
                <a:off x="4003" y="2339"/>
                <a:ext cx="46" cy="40"/>
              </a:xfrm>
              <a:custGeom>
                <a:avLst/>
                <a:gdLst/>
                <a:ahLst/>
                <a:cxnLst>
                  <a:cxn ang="0">
                    <a:pos x="0" y="17"/>
                  </a:cxn>
                  <a:cxn ang="0">
                    <a:pos x="6" y="35"/>
                  </a:cxn>
                  <a:cxn ang="0">
                    <a:pos x="23" y="40"/>
                  </a:cxn>
                  <a:cxn ang="0">
                    <a:pos x="41" y="35"/>
                  </a:cxn>
                  <a:cxn ang="0">
                    <a:pos x="46" y="17"/>
                  </a:cxn>
                  <a:cxn ang="0">
                    <a:pos x="41" y="6"/>
                  </a:cxn>
                  <a:cxn ang="0">
                    <a:pos x="23" y="0"/>
                  </a:cxn>
                  <a:cxn ang="0">
                    <a:pos x="6" y="6"/>
                  </a:cxn>
                  <a:cxn ang="0">
                    <a:pos x="0" y="17"/>
                  </a:cxn>
                </a:cxnLst>
                <a:rect l="0" t="0" r="r" b="b"/>
                <a:pathLst>
                  <a:path w="46" h="40">
                    <a:moveTo>
                      <a:pt x="0" y="17"/>
                    </a:moveTo>
                    <a:lnTo>
                      <a:pt x="6" y="35"/>
                    </a:lnTo>
                    <a:lnTo>
                      <a:pt x="23" y="40"/>
                    </a:lnTo>
                    <a:lnTo>
                      <a:pt x="41" y="35"/>
                    </a:lnTo>
                    <a:lnTo>
                      <a:pt x="46" y="17"/>
                    </a:lnTo>
                    <a:lnTo>
                      <a:pt x="41"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2" name="Freeform 132">
                <a:extLst>
                  <a:ext uri="{FF2B5EF4-FFF2-40B4-BE49-F238E27FC236}">
                    <a16:creationId xmlns:a16="http://schemas.microsoft.com/office/drawing/2014/main" id="{7096D937-CA8D-3649-B721-2ACD916CA743}"/>
                  </a:ext>
                </a:extLst>
              </p:cNvPr>
              <p:cNvSpPr>
                <a:spLocks/>
              </p:cNvSpPr>
              <p:nvPr/>
            </p:nvSpPr>
            <p:spPr bwMode="auto">
              <a:xfrm>
                <a:off x="4038" y="2391"/>
                <a:ext cx="40" cy="40"/>
              </a:xfrm>
              <a:custGeom>
                <a:avLst/>
                <a:gdLst/>
                <a:ahLst/>
                <a:cxnLst>
                  <a:cxn ang="0">
                    <a:pos x="0" y="23"/>
                  </a:cxn>
                  <a:cxn ang="0">
                    <a:pos x="6" y="35"/>
                  </a:cxn>
                  <a:cxn ang="0">
                    <a:pos x="17" y="40"/>
                  </a:cxn>
                  <a:cxn ang="0">
                    <a:pos x="35" y="35"/>
                  </a:cxn>
                  <a:cxn ang="0">
                    <a:pos x="40" y="17"/>
                  </a:cxn>
                  <a:cxn ang="0">
                    <a:pos x="35" y="6"/>
                  </a:cxn>
                  <a:cxn ang="0">
                    <a:pos x="17" y="0"/>
                  </a:cxn>
                  <a:cxn ang="0">
                    <a:pos x="6" y="6"/>
                  </a:cxn>
                  <a:cxn ang="0">
                    <a:pos x="0" y="23"/>
                  </a:cxn>
                </a:cxnLst>
                <a:rect l="0" t="0" r="r" b="b"/>
                <a:pathLst>
                  <a:path w="40" h="40">
                    <a:moveTo>
                      <a:pt x="0" y="23"/>
                    </a:moveTo>
                    <a:lnTo>
                      <a:pt x="6" y="35"/>
                    </a:lnTo>
                    <a:lnTo>
                      <a:pt x="17" y="40"/>
                    </a:lnTo>
                    <a:lnTo>
                      <a:pt x="35" y="35"/>
                    </a:lnTo>
                    <a:lnTo>
                      <a:pt x="40" y="17"/>
                    </a:lnTo>
                    <a:lnTo>
                      <a:pt x="35" y="6"/>
                    </a:lnTo>
                    <a:lnTo>
                      <a:pt x="17"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3" name="Freeform 133">
                <a:extLst>
                  <a:ext uri="{FF2B5EF4-FFF2-40B4-BE49-F238E27FC236}">
                    <a16:creationId xmlns:a16="http://schemas.microsoft.com/office/drawing/2014/main" id="{2FAEAFC7-5602-654E-B455-013A120067D9}"/>
                  </a:ext>
                </a:extLst>
              </p:cNvPr>
              <p:cNvSpPr>
                <a:spLocks/>
              </p:cNvSpPr>
              <p:nvPr/>
            </p:nvSpPr>
            <p:spPr bwMode="auto">
              <a:xfrm>
                <a:off x="3992" y="2379"/>
                <a:ext cx="44" cy="41"/>
              </a:xfrm>
              <a:custGeom>
                <a:avLst/>
                <a:gdLst/>
                <a:ahLst/>
                <a:cxnLst>
                  <a:cxn ang="0">
                    <a:pos x="0" y="18"/>
                  </a:cxn>
                  <a:cxn ang="0">
                    <a:pos x="6" y="35"/>
                  </a:cxn>
                  <a:cxn ang="0">
                    <a:pos x="23" y="41"/>
                  </a:cxn>
                  <a:cxn ang="0">
                    <a:pos x="34" y="35"/>
                  </a:cxn>
                  <a:cxn ang="0">
                    <a:pos x="40" y="18"/>
                  </a:cxn>
                  <a:cxn ang="0">
                    <a:pos x="34" y="6"/>
                  </a:cxn>
                  <a:cxn ang="0">
                    <a:pos x="17" y="0"/>
                  </a:cxn>
                  <a:cxn ang="0">
                    <a:pos x="6" y="6"/>
                  </a:cxn>
                  <a:cxn ang="0">
                    <a:pos x="0" y="18"/>
                  </a:cxn>
                </a:cxnLst>
                <a:rect l="0" t="0" r="r" b="b"/>
                <a:pathLst>
                  <a:path w="40" h="41">
                    <a:moveTo>
                      <a:pt x="0" y="18"/>
                    </a:moveTo>
                    <a:lnTo>
                      <a:pt x="6" y="35"/>
                    </a:lnTo>
                    <a:lnTo>
                      <a:pt x="23" y="41"/>
                    </a:lnTo>
                    <a:lnTo>
                      <a:pt x="34" y="35"/>
                    </a:lnTo>
                    <a:lnTo>
                      <a:pt x="40" y="18"/>
                    </a:lnTo>
                    <a:lnTo>
                      <a:pt x="34" y="6"/>
                    </a:lnTo>
                    <a:lnTo>
                      <a:pt x="17"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4" name="Freeform 134">
                <a:extLst>
                  <a:ext uri="{FF2B5EF4-FFF2-40B4-BE49-F238E27FC236}">
                    <a16:creationId xmlns:a16="http://schemas.microsoft.com/office/drawing/2014/main" id="{573C65F3-C87F-4243-B03D-01C06733AA9F}"/>
                  </a:ext>
                </a:extLst>
              </p:cNvPr>
              <p:cNvSpPr>
                <a:spLocks/>
              </p:cNvSpPr>
              <p:nvPr/>
            </p:nvSpPr>
            <p:spPr bwMode="auto">
              <a:xfrm>
                <a:off x="3959" y="2345"/>
                <a:ext cx="41" cy="46"/>
              </a:xfrm>
              <a:custGeom>
                <a:avLst/>
                <a:gdLst/>
                <a:ahLst/>
                <a:cxnLst>
                  <a:cxn ang="0">
                    <a:pos x="0" y="23"/>
                  </a:cxn>
                  <a:cxn ang="0">
                    <a:pos x="6" y="40"/>
                  </a:cxn>
                  <a:cxn ang="0">
                    <a:pos x="23" y="46"/>
                  </a:cxn>
                  <a:cxn ang="0">
                    <a:pos x="35" y="40"/>
                  </a:cxn>
                  <a:cxn ang="0">
                    <a:pos x="41" y="23"/>
                  </a:cxn>
                  <a:cxn ang="0">
                    <a:pos x="35" y="6"/>
                  </a:cxn>
                  <a:cxn ang="0">
                    <a:pos x="17" y="0"/>
                  </a:cxn>
                  <a:cxn ang="0">
                    <a:pos x="6" y="11"/>
                  </a:cxn>
                  <a:cxn ang="0">
                    <a:pos x="0" y="23"/>
                  </a:cxn>
                </a:cxnLst>
                <a:rect l="0" t="0" r="r" b="b"/>
                <a:pathLst>
                  <a:path w="41" h="46">
                    <a:moveTo>
                      <a:pt x="0" y="23"/>
                    </a:moveTo>
                    <a:lnTo>
                      <a:pt x="6" y="40"/>
                    </a:lnTo>
                    <a:lnTo>
                      <a:pt x="23" y="46"/>
                    </a:lnTo>
                    <a:lnTo>
                      <a:pt x="35" y="40"/>
                    </a:lnTo>
                    <a:lnTo>
                      <a:pt x="41" y="23"/>
                    </a:lnTo>
                    <a:lnTo>
                      <a:pt x="35" y="6"/>
                    </a:lnTo>
                    <a:lnTo>
                      <a:pt x="17" y="0"/>
                    </a:lnTo>
                    <a:lnTo>
                      <a:pt x="6" y="11"/>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5" name="Freeform 135">
                <a:extLst>
                  <a:ext uri="{FF2B5EF4-FFF2-40B4-BE49-F238E27FC236}">
                    <a16:creationId xmlns:a16="http://schemas.microsoft.com/office/drawing/2014/main" id="{982C0541-7D22-474F-9656-60C1F711CB1E}"/>
                  </a:ext>
                </a:extLst>
              </p:cNvPr>
              <p:cNvSpPr>
                <a:spLocks/>
              </p:cNvSpPr>
              <p:nvPr/>
            </p:nvSpPr>
            <p:spPr bwMode="auto">
              <a:xfrm>
                <a:off x="3871" y="2402"/>
                <a:ext cx="40" cy="41"/>
              </a:xfrm>
              <a:custGeom>
                <a:avLst/>
                <a:gdLst/>
                <a:ahLst/>
                <a:cxnLst>
                  <a:cxn ang="0">
                    <a:pos x="0" y="18"/>
                  </a:cxn>
                  <a:cxn ang="0">
                    <a:pos x="5" y="35"/>
                  </a:cxn>
                  <a:cxn ang="0">
                    <a:pos x="17" y="41"/>
                  </a:cxn>
                  <a:cxn ang="0">
                    <a:pos x="34" y="35"/>
                  </a:cxn>
                  <a:cxn ang="0">
                    <a:pos x="40" y="18"/>
                  </a:cxn>
                  <a:cxn ang="0">
                    <a:pos x="34" y="6"/>
                  </a:cxn>
                  <a:cxn ang="0">
                    <a:pos x="17" y="0"/>
                  </a:cxn>
                  <a:cxn ang="0">
                    <a:pos x="5" y="6"/>
                  </a:cxn>
                  <a:cxn ang="0">
                    <a:pos x="0" y="18"/>
                  </a:cxn>
                </a:cxnLst>
                <a:rect l="0" t="0" r="r" b="b"/>
                <a:pathLst>
                  <a:path w="40" h="41">
                    <a:moveTo>
                      <a:pt x="0" y="18"/>
                    </a:moveTo>
                    <a:lnTo>
                      <a:pt x="5" y="35"/>
                    </a:lnTo>
                    <a:lnTo>
                      <a:pt x="17" y="41"/>
                    </a:lnTo>
                    <a:lnTo>
                      <a:pt x="34" y="35"/>
                    </a:lnTo>
                    <a:lnTo>
                      <a:pt x="40" y="18"/>
                    </a:lnTo>
                    <a:lnTo>
                      <a:pt x="34" y="6"/>
                    </a:lnTo>
                    <a:lnTo>
                      <a:pt x="17" y="0"/>
                    </a:lnTo>
                    <a:lnTo>
                      <a:pt x="5"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6" name="Freeform 136">
                <a:extLst>
                  <a:ext uri="{FF2B5EF4-FFF2-40B4-BE49-F238E27FC236}">
                    <a16:creationId xmlns:a16="http://schemas.microsoft.com/office/drawing/2014/main" id="{D993A1DE-64EF-CD43-BC51-A8E349D8A370}"/>
                  </a:ext>
                </a:extLst>
              </p:cNvPr>
              <p:cNvSpPr>
                <a:spLocks/>
              </p:cNvSpPr>
              <p:nvPr/>
            </p:nvSpPr>
            <p:spPr bwMode="auto">
              <a:xfrm>
                <a:off x="3865" y="2443"/>
                <a:ext cx="46" cy="45"/>
              </a:xfrm>
              <a:custGeom>
                <a:avLst/>
                <a:gdLst/>
                <a:ahLst/>
                <a:cxnLst>
                  <a:cxn ang="0">
                    <a:pos x="0" y="23"/>
                  </a:cxn>
                  <a:cxn ang="0">
                    <a:pos x="6" y="40"/>
                  </a:cxn>
                  <a:cxn ang="0">
                    <a:pos x="23" y="46"/>
                  </a:cxn>
                  <a:cxn ang="0">
                    <a:pos x="40" y="40"/>
                  </a:cxn>
                  <a:cxn ang="0">
                    <a:pos x="46" y="23"/>
                  </a:cxn>
                  <a:cxn ang="0">
                    <a:pos x="40" y="6"/>
                  </a:cxn>
                  <a:cxn ang="0">
                    <a:pos x="23" y="0"/>
                  </a:cxn>
                  <a:cxn ang="0">
                    <a:pos x="6" y="11"/>
                  </a:cxn>
                  <a:cxn ang="0">
                    <a:pos x="0" y="23"/>
                  </a:cxn>
                </a:cxnLst>
                <a:rect l="0" t="0" r="r" b="b"/>
                <a:pathLst>
                  <a:path w="46" h="46">
                    <a:moveTo>
                      <a:pt x="0" y="23"/>
                    </a:moveTo>
                    <a:lnTo>
                      <a:pt x="6" y="40"/>
                    </a:lnTo>
                    <a:lnTo>
                      <a:pt x="23" y="46"/>
                    </a:lnTo>
                    <a:lnTo>
                      <a:pt x="40" y="40"/>
                    </a:lnTo>
                    <a:lnTo>
                      <a:pt x="46" y="23"/>
                    </a:lnTo>
                    <a:lnTo>
                      <a:pt x="40" y="6"/>
                    </a:lnTo>
                    <a:lnTo>
                      <a:pt x="23" y="0"/>
                    </a:lnTo>
                    <a:lnTo>
                      <a:pt x="6" y="11"/>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7" name="Freeform 137">
                <a:extLst>
                  <a:ext uri="{FF2B5EF4-FFF2-40B4-BE49-F238E27FC236}">
                    <a16:creationId xmlns:a16="http://schemas.microsoft.com/office/drawing/2014/main" id="{27C2A340-5FEE-0C4C-80A7-E21E0AF49A07}"/>
                  </a:ext>
                </a:extLst>
              </p:cNvPr>
              <p:cNvSpPr>
                <a:spLocks/>
              </p:cNvSpPr>
              <p:nvPr/>
            </p:nvSpPr>
            <p:spPr bwMode="auto">
              <a:xfrm>
                <a:off x="3772" y="2506"/>
                <a:ext cx="47" cy="41"/>
              </a:xfrm>
              <a:custGeom>
                <a:avLst/>
                <a:gdLst/>
                <a:ahLst/>
                <a:cxnLst>
                  <a:cxn ang="0">
                    <a:pos x="0" y="18"/>
                  </a:cxn>
                  <a:cxn ang="0">
                    <a:pos x="6" y="35"/>
                  </a:cxn>
                  <a:cxn ang="0">
                    <a:pos x="24" y="41"/>
                  </a:cxn>
                  <a:cxn ang="0">
                    <a:pos x="41" y="35"/>
                  </a:cxn>
                  <a:cxn ang="0">
                    <a:pos x="47" y="18"/>
                  </a:cxn>
                  <a:cxn ang="0">
                    <a:pos x="41" y="6"/>
                  </a:cxn>
                  <a:cxn ang="0">
                    <a:pos x="24" y="0"/>
                  </a:cxn>
                  <a:cxn ang="0">
                    <a:pos x="6" y="6"/>
                  </a:cxn>
                  <a:cxn ang="0">
                    <a:pos x="0" y="18"/>
                  </a:cxn>
                </a:cxnLst>
                <a:rect l="0" t="0" r="r" b="b"/>
                <a:pathLst>
                  <a:path w="47" h="41">
                    <a:moveTo>
                      <a:pt x="0" y="18"/>
                    </a:moveTo>
                    <a:lnTo>
                      <a:pt x="6" y="35"/>
                    </a:lnTo>
                    <a:lnTo>
                      <a:pt x="24" y="41"/>
                    </a:lnTo>
                    <a:lnTo>
                      <a:pt x="41" y="35"/>
                    </a:lnTo>
                    <a:lnTo>
                      <a:pt x="47" y="18"/>
                    </a:lnTo>
                    <a:lnTo>
                      <a:pt x="41" y="6"/>
                    </a:lnTo>
                    <a:lnTo>
                      <a:pt x="24"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8" name="Freeform 138">
                <a:extLst>
                  <a:ext uri="{FF2B5EF4-FFF2-40B4-BE49-F238E27FC236}">
                    <a16:creationId xmlns:a16="http://schemas.microsoft.com/office/drawing/2014/main" id="{0070FB66-5131-1943-8042-66873BE72F9C}"/>
                  </a:ext>
                </a:extLst>
              </p:cNvPr>
              <p:cNvSpPr>
                <a:spLocks/>
              </p:cNvSpPr>
              <p:nvPr/>
            </p:nvSpPr>
            <p:spPr bwMode="auto">
              <a:xfrm>
                <a:off x="3530" y="2714"/>
                <a:ext cx="46" cy="41"/>
              </a:xfrm>
              <a:custGeom>
                <a:avLst/>
                <a:gdLst/>
                <a:ahLst/>
                <a:cxnLst>
                  <a:cxn ang="0">
                    <a:pos x="0" y="24"/>
                  </a:cxn>
                  <a:cxn ang="0">
                    <a:pos x="6" y="35"/>
                  </a:cxn>
                  <a:cxn ang="0">
                    <a:pos x="23" y="41"/>
                  </a:cxn>
                  <a:cxn ang="0">
                    <a:pos x="40" y="35"/>
                  </a:cxn>
                  <a:cxn ang="0">
                    <a:pos x="46" y="24"/>
                  </a:cxn>
                  <a:cxn ang="0">
                    <a:pos x="40" y="6"/>
                  </a:cxn>
                  <a:cxn ang="0">
                    <a:pos x="23" y="0"/>
                  </a:cxn>
                  <a:cxn ang="0">
                    <a:pos x="6" y="6"/>
                  </a:cxn>
                  <a:cxn ang="0">
                    <a:pos x="0" y="24"/>
                  </a:cxn>
                </a:cxnLst>
                <a:rect l="0" t="0" r="r" b="b"/>
                <a:pathLst>
                  <a:path w="46" h="41">
                    <a:moveTo>
                      <a:pt x="0" y="24"/>
                    </a:moveTo>
                    <a:lnTo>
                      <a:pt x="6" y="35"/>
                    </a:lnTo>
                    <a:lnTo>
                      <a:pt x="23" y="41"/>
                    </a:lnTo>
                    <a:lnTo>
                      <a:pt x="40" y="35"/>
                    </a:lnTo>
                    <a:lnTo>
                      <a:pt x="46" y="24"/>
                    </a:lnTo>
                    <a:lnTo>
                      <a:pt x="40" y="6"/>
                    </a:lnTo>
                    <a:lnTo>
                      <a:pt x="23" y="0"/>
                    </a:lnTo>
                    <a:lnTo>
                      <a:pt x="6" y="6"/>
                    </a:lnTo>
                    <a:lnTo>
                      <a:pt x="0" y="24"/>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59" name="Freeform 139">
                <a:extLst>
                  <a:ext uri="{FF2B5EF4-FFF2-40B4-BE49-F238E27FC236}">
                    <a16:creationId xmlns:a16="http://schemas.microsoft.com/office/drawing/2014/main" id="{C9FDB8C5-AEBB-DD42-81F5-E53E5AE9A614}"/>
                  </a:ext>
                </a:extLst>
              </p:cNvPr>
              <p:cNvSpPr>
                <a:spLocks/>
              </p:cNvSpPr>
              <p:nvPr/>
            </p:nvSpPr>
            <p:spPr bwMode="auto">
              <a:xfrm>
                <a:off x="3461" y="2564"/>
                <a:ext cx="46" cy="41"/>
              </a:xfrm>
              <a:custGeom>
                <a:avLst/>
                <a:gdLst/>
                <a:ahLst/>
                <a:cxnLst>
                  <a:cxn ang="0">
                    <a:pos x="0" y="18"/>
                  </a:cxn>
                  <a:cxn ang="0">
                    <a:pos x="6" y="35"/>
                  </a:cxn>
                  <a:cxn ang="0">
                    <a:pos x="23" y="41"/>
                  </a:cxn>
                  <a:cxn ang="0">
                    <a:pos x="40" y="35"/>
                  </a:cxn>
                  <a:cxn ang="0">
                    <a:pos x="46" y="18"/>
                  </a:cxn>
                  <a:cxn ang="0">
                    <a:pos x="40" y="6"/>
                  </a:cxn>
                  <a:cxn ang="0">
                    <a:pos x="23" y="0"/>
                  </a:cxn>
                  <a:cxn ang="0">
                    <a:pos x="6" y="6"/>
                  </a:cxn>
                  <a:cxn ang="0">
                    <a:pos x="0" y="18"/>
                  </a:cxn>
                </a:cxnLst>
                <a:rect l="0" t="0" r="r" b="b"/>
                <a:pathLst>
                  <a:path w="46" h="41">
                    <a:moveTo>
                      <a:pt x="0" y="18"/>
                    </a:moveTo>
                    <a:lnTo>
                      <a:pt x="6" y="35"/>
                    </a:lnTo>
                    <a:lnTo>
                      <a:pt x="23" y="41"/>
                    </a:lnTo>
                    <a:lnTo>
                      <a:pt x="40" y="35"/>
                    </a:lnTo>
                    <a:lnTo>
                      <a:pt x="46" y="18"/>
                    </a:lnTo>
                    <a:lnTo>
                      <a:pt x="40" y="6"/>
                    </a:lnTo>
                    <a:lnTo>
                      <a:pt x="23" y="0"/>
                    </a:lnTo>
                    <a:lnTo>
                      <a:pt x="6" y="6"/>
                    </a:lnTo>
                    <a:lnTo>
                      <a:pt x="0" y="18"/>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0" name="Freeform 140">
                <a:extLst>
                  <a:ext uri="{FF2B5EF4-FFF2-40B4-BE49-F238E27FC236}">
                    <a16:creationId xmlns:a16="http://schemas.microsoft.com/office/drawing/2014/main" id="{BF12348A-5751-0A48-8B13-C89A1B715B5D}"/>
                  </a:ext>
                </a:extLst>
              </p:cNvPr>
              <p:cNvSpPr>
                <a:spLocks/>
              </p:cNvSpPr>
              <p:nvPr/>
            </p:nvSpPr>
            <p:spPr bwMode="auto">
              <a:xfrm>
                <a:off x="3325" y="2703"/>
                <a:ext cx="44" cy="40"/>
              </a:xfrm>
              <a:custGeom>
                <a:avLst/>
                <a:gdLst/>
                <a:ahLst/>
                <a:cxnLst>
                  <a:cxn ang="0">
                    <a:pos x="0" y="17"/>
                  </a:cxn>
                  <a:cxn ang="0">
                    <a:pos x="6" y="35"/>
                  </a:cxn>
                  <a:cxn ang="0">
                    <a:pos x="23" y="40"/>
                  </a:cxn>
                  <a:cxn ang="0">
                    <a:pos x="41" y="35"/>
                  </a:cxn>
                  <a:cxn ang="0">
                    <a:pos x="46" y="17"/>
                  </a:cxn>
                  <a:cxn ang="0">
                    <a:pos x="41" y="6"/>
                  </a:cxn>
                  <a:cxn ang="0">
                    <a:pos x="23" y="0"/>
                  </a:cxn>
                  <a:cxn ang="0">
                    <a:pos x="6" y="6"/>
                  </a:cxn>
                  <a:cxn ang="0">
                    <a:pos x="0" y="17"/>
                  </a:cxn>
                </a:cxnLst>
                <a:rect l="0" t="0" r="r" b="b"/>
                <a:pathLst>
                  <a:path w="46" h="40">
                    <a:moveTo>
                      <a:pt x="0" y="17"/>
                    </a:moveTo>
                    <a:lnTo>
                      <a:pt x="6" y="35"/>
                    </a:lnTo>
                    <a:lnTo>
                      <a:pt x="23" y="40"/>
                    </a:lnTo>
                    <a:lnTo>
                      <a:pt x="41" y="35"/>
                    </a:lnTo>
                    <a:lnTo>
                      <a:pt x="46" y="17"/>
                    </a:lnTo>
                    <a:lnTo>
                      <a:pt x="41"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1" name="Freeform 141">
                <a:extLst>
                  <a:ext uri="{FF2B5EF4-FFF2-40B4-BE49-F238E27FC236}">
                    <a16:creationId xmlns:a16="http://schemas.microsoft.com/office/drawing/2014/main" id="{70EAF821-F0A2-C54A-8E53-A31CDCDEE01B}"/>
                  </a:ext>
                </a:extLst>
              </p:cNvPr>
              <p:cNvSpPr>
                <a:spLocks/>
              </p:cNvSpPr>
              <p:nvPr/>
            </p:nvSpPr>
            <p:spPr bwMode="auto">
              <a:xfrm>
                <a:off x="3282" y="2813"/>
                <a:ext cx="46" cy="40"/>
              </a:xfrm>
              <a:custGeom>
                <a:avLst/>
                <a:gdLst/>
                <a:ahLst/>
                <a:cxnLst>
                  <a:cxn ang="0">
                    <a:pos x="0" y="23"/>
                  </a:cxn>
                  <a:cxn ang="0">
                    <a:pos x="6" y="34"/>
                  </a:cxn>
                  <a:cxn ang="0">
                    <a:pos x="23" y="40"/>
                  </a:cxn>
                  <a:cxn ang="0">
                    <a:pos x="40" y="34"/>
                  </a:cxn>
                  <a:cxn ang="0">
                    <a:pos x="46" y="23"/>
                  </a:cxn>
                  <a:cxn ang="0">
                    <a:pos x="40" y="5"/>
                  </a:cxn>
                  <a:cxn ang="0">
                    <a:pos x="23" y="0"/>
                  </a:cxn>
                  <a:cxn ang="0">
                    <a:pos x="6" y="5"/>
                  </a:cxn>
                  <a:cxn ang="0">
                    <a:pos x="0" y="23"/>
                  </a:cxn>
                </a:cxnLst>
                <a:rect l="0" t="0" r="r" b="b"/>
                <a:pathLst>
                  <a:path w="46" h="40">
                    <a:moveTo>
                      <a:pt x="0" y="23"/>
                    </a:moveTo>
                    <a:lnTo>
                      <a:pt x="6" y="34"/>
                    </a:lnTo>
                    <a:lnTo>
                      <a:pt x="23" y="40"/>
                    </a:lnTo>
                    <a:lnTo>
                      <a:pt x="40" y="34"/>
                    </a:lnTo>
                    <a:lnTo>
                      <a:pt x="46" y="23"/>
                    </a:lnTo>
                    <a:lnTo>
                      <a:pt x="40" y="5"/>
                    </a:lnTo>
                    <a:lnTo>
                      <a:pt x="23" y="0"/>
                    </a:lnTo>
                    <a:lnTo>
                      <a:pt x="6" y="5"/>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2" name="Freeform 142">
                <a:extLst>
                  <a:ext uri="{FF2B5EF4-FFF2-40B4-BE49-F238E27FC236}">
                    <a16:creationId xmlns:a16="http://schemas.microsoft.com/office/drawing/2014/main" id="{B9A79B0D-97EF-1A41-BDDB-84CB114E9DAB}"/>
                  </a:ext>
                </a:extLst>
              </p:cNvPr>
              <p:cNvSpPr>
                <a:spLocks/>
              </p:cNvSpPr>
              <p:nvPr/>
            </p:nvSpPr>
            <p:spPr bwMode="auto">
              <a:xfrm>
                <a:off x="2884" y="3275"/>
                <a:ext cx="40" cy="44"/>
              </a:xfrm>
              <a:custGeom>
                <a:avLst/>
                <a:gdLst/>
                <a:ahLst/>
                <a:cxnLst>
                  <a:cxn ang="0">
                    <a:pos x="0" y="17"/>
                  </a:cxn>
                  <a:cxn ang="0">
                    <a:pos x="5" y="34"/>
                  </a:cxn>
                  <a:cxn ang="0">
                    <a:pos x="23" y="40"/>
                  </a:cxn>
                  <a:cxn ang="0">
                    <a:pos x="34" y="34"/>
                  </a:cxn>
                  <a:cxn ang="0">
                    <a:pos x="40" y="17"/>
                  </a:cxn>
                  <a:cxn ang="0">
                    <a:pos x="34" y="6"/>
                  </a:cxn>
                  <a:cxn ang="0">
                    <a:pos x="23" y="0"/>
                  </a:cxn>
                  <a:cxn ang="0">
                    <a:pos x="5" y="6"/>
                  </a:cxn>
                  <a:cxn ang="0">
                    <a:pos x="0" y="17"/>
                  </a:cxn>
                </a:cxnLst>
                <a:rect l="0" t="0" r="r" b="b"/>
                <a:pathLst>
                  <a:path w="40" h="40">
                    <a:moveTo>
                      <a:pt x="0" y="17"/>
                    </a:moveTo>
                    <a:lnTo>
                      <a:pt x="5" y="34"/>
                    </a:lnTo>
                    <a:lnTo>
                      <a:pt x="23" y="40"/>
                    </a:lnTo>
                    <a:lnTo>
                      <a:pt x="34" y="34"/>
                    </a:lnTo>
                    <a:lnTo>
                      <a:pt x="40" y="17"/>
                    </a:lnTo>
                    <a:lnTo>
                      <a:pt x="34"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3" name="Freeform 143">
                <a:extLst>
                  <a:ext uri="{FF2B5EF4-FFF2-40B4-BE49-F238E27FC236}">
                    <a16:creationId xmlns:a16="http://schemas.microsoft.com/office/drawing/2014/main" id="{0FD0F596-0815-D64B-8DE9-16716C526867}"/>
                  </a:ext>
                </a:extLst>
              </p:cNvPr>
              <p:cNvSpPr>
                <a:spLocks/>
              </p:cNvSpPr>
              <p:nvPr/>
            </p:nvSpPr>
            <p:spPr bwMode="auto">
              <a:xfrm>
                <a:off x="2849" y="3379"/>
                <a:ext cx="46" cy="40"/>
              </a:xfrm>
              <a:custGeom>
                <a:avLst/>
                <a:gdLst/>
                <a:ahLst/>
                <a:cxnLst>
                  <a:cxn ang="0">
                    <a:pos x="0" y="17"/>
                  </a:cxn>
                  <a:cxn ang="0">
                    <a:pos x="6" y="34"/>
                  </a:cxn>
                  <a:cxn ang="0">
                    <a:pos x="23" y="40"/>
                  </a:cxn>
                  <a:cxn ang="0">
                    <a:pos x="40" y="34"/>
                  </a:cxn>
                  <a:cxn ang="0">
                    <a:pos x="46" y="17"/>
                  </a:cxn>
                  <a:cxn ang="0">
                    <a:pos x="40" y="6"/>
                  </a:cxn>
                  <a:cxn ang="0">
                    <a:pos x="23" y="0"/>
                  </a:cxn>
                  <a:cxn ang="0">
                    <a:pos x="6" y="6"/>
                  </a:cxn>
                  <a:cxn ang="0">
                    <a:pos x="0" y="17"/>
                  </a:cxn>
                </a:cxnLst>
                <a:rect l="0" t="0" r="r" b="b"/>
                <a:pathLst>
                  <a:path w="46" h="40">
                    <a:moveTo>
                      <a:pt x="0" y="17"/>
                    </a:moveTo>
                    <a:lnTo>
                      <a:pt x="6" y="34"/>
                    </a:lnTo>
                    <a:lnTo>
                      <a:pt x="23" y="40"/>
                    </a:lnTo>
                    <a:lnTo>
                      <a:pt x="40" y="34"/>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4" name="Freeform 144">
                <a:extLst>
                  <a:ext uri="{FF2B5EF4-FFF2-40B4-BE49-F238E27FC236}">
                    <a16:creationId xmlns:a16="http://schemas.microsoft.com/office/drawing/2014/main" id="{A892DECA-A3B4-4140-8B2D-A38BD51664B3}"/>
                  </a:ext>
                </a:extLst>
              </p:cNvPr>
              <p:cNvSpPr>
                <a:spLocks/>
              </p:cNvSpPr>
              <p:nvPr/>
            </p:nvSpPr>
            <p:spPr bwMode="auto">
              <a:xfrm>
                <a:off x="2762" y="3425"/>
                <a:ext cx="47" cy="40"/>
              </a:xfrm>
              <a:custGeom>
                <a:avLst/>
                <a:gdLst/>
                <a:ahLst/>
                <a:cxnLst>
                  <a:cxn ang="0">
                    <a:pos x="0" y="23"/>
                  </a:cxn>
                  <a:cxn ang="0">
                    <a:pos x="6" y="35"/>
                  </a:cxn>
                  <a:cxn ang="0">
                    <a:pos x="23" y="40"/>
                  </a:cxn>
                  <a:cxn ang="0">
                    <a:pos x="41" y="35"/>
                  </a:cxn>
                  <a:cxn ang="0">
                    <a:pos x="47" y="17"/>
                  </a:cxn>
                  <a:cxn ang="0">
                    <a:pos x="41" y="6"/>
                  </a:cxn>
                  <a:cxn ang="0">
                    <a:pos x="23" y="0"/>
                  </a:cxn>
                  <a:cxn ang="0">
                    <a:pos x="6" y="6"/>
                  </a:cxn>
                  <a:cxn ang="0">
                    <a:pos x="0" y="23"/>
                  </a:cxn>
                </a:cxnLst>
                <a:rect l="0" t="0" r="r" b="b"/>
                <a:pathLst>
                  <a:path w="47" h="40">
                    <a:moveTo>
                      <a:pt x="0" y="23"/>
                    </a:moveTo>
                    <a:lnTo>
                      <a:pt x="6" y="35"/>
                    </a:lnTo>
                    <a:lnTo>
                      <a:pt x="23" y="40"/>
                    </a:lnTo>
                    <a:lnTo>
                      <a:pt x="41" y="35"/>
                    </a:lnTo>
                    <a:lnTo>
                      <a:pt x="47" y="17"/>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5" name="Freeform 145">
                <a:extLst>
                  <a:ext uri="{FF2B5EF4-FFF2-40B4-BE49-F238E27FC236}">
                    <a16:creationId xmlns:a16="http://schemas.microsoft.com/office/drawing/2014/main" id="{94E20D7B-1B18-384F-958A-7405719D426B}"/>
                  </a:ext>
                </a:extLst>
              </p:cNvPr>
              <p:cNvSpPr>
                <a:spLocks/>
              </p:cNvSpPr>
              <p:nvPr/>
            </p:nvSpPr>
            <p:spPr bwMode="auto">
              <a:xfrm>
                <a:off x="2730" y="3483"/>
                <a:ext cx="44" cy="40"/>
              </a:xfrm>
              <a:custGeom>
                <a:avLst/>
                <a:gdLst/>
                <a:ahLst/>
                <a:cxnLst>
                  <a:cxn ang="0">
                    <a:pos x="0" y="17"/>
                  </a:cxn>
                  <a:cxn ang="0">
                    <a:pos x="5" y="34"/>
                  </a:cxn>
                  <a:cxn ang="0">
                    <a:pos x="23" y="40"/>
                  </a:cxn>
                  <a:cxn ang="0">
                    <a:pos x="40" y="34"/>
                  </a:cxn>
                  <a:cxn ang="0">
                    <a:pos x="46" y="17"/>
                  </a:cxn>
                  <a:cxn ang="0">
                    <a:pos x="40" y="6"/>
                  </a:cxn>
                  <a:cxn ang="0">
                    <a:pos x="23" y="0"/>
                  </a:cxn>
                  <a:cxn ang="0">
                    <a:pos x="5" y="6"/>
                  </a:cxn>
                  <a:cxn ang="0">
                    <a:pos x="0" y="17"/>
                  </a:cxn>
                </a:cxnLst>
                <a:rect l="0" t="0" r="r" b="b"/>
                <a:pathLst>
                  <a:path w="46" h="40">
                    <a:moveTo>
                      <a:pt x="0" y="17"/>
                    </a:moveTo>
                    <a:lnTo>
                      <a:pt x="5" y="34"/>
                    </a:lnTo>
                    <a:lnTo>
                      <a:pt x="23" y="40"/>
                    </a:lnTo>
                    <a:lnTo>
                      <a:pt x="40" y="34"/>
                    </a:lnTo>
                    <a:lnTo>
                      <a:pt x="46" y="17"/>
                    </a:lnTo>
                    <a:lnTo>
                      <a:pt x="40" y="6"/>
                    </a:lnTo>
                    <a:lnTo>
                      <a:pt x="23" y="0"/>
                    </a:lnTo>
                    <a:lnTo>
                      <a:pt x="5"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6" name="Freeform 146">
                <a:extLst>
                  <a:ext uri="{FF2B5EF4-FFF2-40B4-BE49-F238E27FC236}">
                    <a16:creationId xmlns:a16="http://schemas.microsoft.com/office/drawing/2014/main" id="{64D3A97D-EA3E-AF45-AD43-71FEFE0E540B}"/>
                  </a:ext>
                </a:extLst>
              </p:cNvPr>
              <p:cNvSpPr>
                <a:spLocks/>
              </p:cNvSpPr>
              <p:nvPr/>
            </p:nvSpPr>
            <p:spPr bwMode="auto">
              <a:xfrm>
                <a:off x="2693" y="3535"/>
                <a:ext cx="46" cy="40"/>
              </a:xfrm>
              <a:custGeom>
                <a:avLst/>
                <a:gdLst/>
                <a:ahLst/>
                <a:cxnLst>
                  <a:cxn ang="0">
                    <a:pos x="0" y="17"/>
                  </a:cxn>
                  <a:cxn ang="0">
                    <a:pos x="6" y="34"/>
                  </a:cxn>
                  <a:cxn ang="0">
                    <a:pos x="23" y="40"/>
                  </a:cxn>
                  <a:cxn ang="0">
                    <a:pos x="40" y="34"/>
                  </a:cxn>
                  <a:cxn ang="0">
                    <a:pos x="46" y="17"/>
                  </a:cxn>
                  <a:cxn ang="0">
                    <a:pos x="40" y="6"/>
                  </a:cxn>
                  <a:cxn ang="0">
                    <a:pos x="23" y="0"/>
                  </a:cxn>
                  <a:cxn ang="0">
                    <a:pos x="6" y="6"/>
                  </a:cxn>
                  <a:cxn ang="0">
                    <a:pos x="0" y="17"/>
                  </a:cxn>
                </a:cxnLst>
                <a:rect l="0" t="0" r="r" b="b"/>
                <a:pathLst>
                  <a:path w="46" h="40">
                    <a:moveTo>
                      <a:pt x="0" y="17"/>
                    </a:moveTo>
                    <a:lnTo>
                      <a:pt x="6" y="34"/>
                    </a:lnTo>
                    <a:lnTo>
                      <a:pt x="23" y="40"/>
                    </a:lnTo>
                    <a:lnTo>
                      <a:pt x="40" y="34"/>
                    </a:lnTo>
                    <a:lnTo>
                      <a:pt x="46" y="17"/>
                    </a:lnTo>
                    <a:lnTo>
                      <a:pt x="40" y="6"/>
                    </a:lnTo>
                    <a:lnTo>
                      <a:pt x="23" y="0"/>
                    </a:lnTo>
                    <a:lnTo>
                      <a:pt x="6" y="6"/>
                    </a:lnTo>
                    <a:lnTo>
                      <a:pt x="0" y="17"/>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7" name="Freeform 147">
                <a:extLst>
                  <a:ext uri="{FF2B5EF4-FFF2-40B4-BE49-F238E27FC236}">
                    <a16:creationId xmlns:a16="http://schemas.microsoft.com/office/drawing/2014/main" id="{4F77FF45-78F1-AC42-B52E-52B5E8A22EE2}"/>
                  </a:ext>
                </a:extLst>
              </p:cNvPr>
              <p:cNvSpPr>
                <a:spLocks/>
              </p:cNvSpPr>
              <p:nvPr/>
            </p:nvSpPr>
            <p:spPr bwMode="auto">
              <a:xfrm>
                <a:off x="2742" y="3529"/>
                <a:ext cx="44"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A12161"/>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8" name="Freeform 148">
                <a:extLst>
                  <a:ext uri="{FF2B5EF4-FFF2-40B4-BE49-F238E27FC236}">
                    <a16:creationId xmlns:a16="http://schemas.microsoft.com/office/drawing/2014/main" id="{626EAEFF-F5DE-AA47-BECB-6F3639C4BDFB}"/>
                  </a:ext>
                </a:extLst>
              </p:cNvPr>
              <p:cNvSpPr>
                <a:spLocks/>
              </p:cNvSpPr>
              <p:nvPr/>
            </p:nvSpPr>
            <p:spPr bwMode="auto">
              <a:xfrm>
                <a:off x="3126" y="3061"/>
                <a:ext cx="12" cy="23"/>
              </a:xfrm>
              <a:custGeom>
                <a:avLst/>
                <a:gdLst/>
                <a:ahLst/>
                <a:cxnLst>
                  <a:cxn ang="0">
                    <a:pos x="12" y="23"/>
                  </a:cxn>
                  <a:cxn ang="0">
                    <a:pos x="12" y="6"/>
                  </a:cxn>
                  <a:cxn ang="0">
                    <a:pos x="6" y="12"/>
                  </a:cxn>
                  <a:cxn ang="0">
                    <a:pos x="12" y="12"/>
                  </a:cxn>
                  <a:cxn ang="0">
                    <a:pos x="12" y="0"/>
                  </a:cxn>
                  <a:cxn ang="0">
                    <a:pos x="0" y="0"/>
                  </a:cxn>
                  <a:cxn ang="0">
                    <a:pos x="0" y="23"/>
                  </a:cxn>
                  <a:cxn ang="0">
                    <a:pos x="12" y="23"/>
                  </a:cxn>
                </a:cxnLst>
                <a:rect l="0" t="0" r="r" b="b"/>
                <a:pathLst>
                  <a:path w="12" h="23">
                    <a:moveTo>
                      <a:pt x="12" y="23"/>
                    </a:moveTo>
                    <a:lnTo>
                      <a:pt x="12" y="6"/>
                    </a:lnTo>
                    <a:lnTo>
                      <a:pt x="6" y="12"/>
                    </a:lnTo>
                    <a:lnTo>
                      <a:pt x="12" y="12"/>
                    </a:lnTo>
                    <a:lnTo>
                      <a:pt x="12" y="0"/>
                    </a:lnTo>
                    <a:lnTo>
                      <a:pt x="0" y="0"/>
                    </a:lnTo>
                    <a:lnTo>
                      <a:pt x="0" y="23"/>
                    </a:lnTo>
                    <a:lnTo>
                      <a:pt x="12"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69" name="Freeform 149">
                <a:extLst>
                  <a:ext uri="{FF2B5EF4-FFF2-40B4-BE49-F238E27FC236}">
                    <a16:creationId xmlns:a16="http://schemas.microsoft.com/office/drawing/2014/main" id="{D1567052-389C-6547-934B-F3D016B07BE9}"/>
                  </a:ext>
                </a:extLst>
              </p:cNvPr>
              <p:cNvSpPr>
                <a:spLocks/>
              </p:cNvSpPr>
              <p:nvPr/>
            </p:nvSpPr>
            <p:spPr bwMode="auto">
              <a:xfrm>
                <a:off x="3143" y="3044"/>
                <a:ext cx="23" cy="7"/>
              </a:xfrm>
              <a:custGeom>
                <a:avLst/>
                <a:gdLst/>
                <a:ahLst/>
                <a:cxnLst>
                  <a:cxn ang="0">
                    <a:pos x="12" y="11"/>
                  </a:cxn>
                  <a:cxn ang="0">
                    <a:pos x="12" y="6"/>
                  </a:cxn>
                  <a:cxn ang="0">
                    <a:pos x="6" y="11"/>
                  </a:cxn>
                  <a:cxn ang="0">
                    <a:pos x="23" y="11"/>
                  </a:cxn>
                  <a:cxn ang="0">
                    <a:pos x="23" y="0"/>
                  </a:cxn>
                  <a:cxn ang="0">
                    <a:pos x="0" y="0"/>
                  </a:cxn>
                  <a:cxn ang="0">
                    <a:pos x="0" y="11"/>
                  </a:cxn>
                  <a:cxn ang="0">
                    <a:pos x="12" y="11"/>
                  </a:cxn>
                </a:cxnLst>
                <a:rect l="0" t="0" r="r" b="b"/>
                <a:pathLst>
                  <a:path w="23" h="11">
                    <a:moveTo>
                      <a:pt x="12" y="11"/>
                    </a:moveTo>
                    <a:lnTo>
                      <a:pt x="12" y="6"/>
                    </a:lnTo>
                    <a:lnTo>
                      <a:pt x="6" y="11"/>
                    </a:lnTo>
                    <a:lnTo>
                      <a:pt x="23" y="11"/>
                    </a:lnTo>
                    <a:lnTo>
                      <a:pt x="23" y="0"/>
                    </a:lnTo>
                    <a:lnTo>
                      <a:pt x="0" y="0"/>
                    </a:lnTo>
                    <a:lnTo>
                      <a:pt x="0" y="11"/>
                    </a:lnTo>
                    <a:lnTo>
                      <a:pt x="12"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0" name="Freeform 150">
                <a:extLst>
                  <a:ext uri="{FF2B5EF4-FFF2-40B4-BE49-F238E27FC236}">
                    <a16:creationId xmlns:a16="http://schemas.microsoft.com/office/drawing/2014/main" id="{191010B3-AEBC-6643-819B-634D5ABDEC7A}"/>
                  </a:ext>
                </a:extLst>
              </p:cNvPr>
              <p:cNvSpPr>
                <a:spLocks/>
              </p:cNvSpPr>
              <p:nvPr/>
            </p:nvSpPr>
            <p:spPr bwMode="auto">
              <a:xfrm>
                <a:off x="3178" y="3021"/>
                <a:ext cx="23" cy="17"/>
              </a:xfrm>
              <a:custGeom>
                <a:avLst/>
                <a:gdLst/>
                <a:ahLst/>
                <a:cxnLst>
                  <a:cxn ang="0">
                    <a:pos x="0" y="17"/>
                  </a:cxn>
                  <a:cxn ang="0">
                    <a:pos x="6" y="17"/>
                  </a:cxn>
                  <a:cxn ang="0">
                    <a:pos x="23" y="11"/>
                  </a:cxn>
                  <a:cxn ang="0">
                    <a:pos x="23" y="0"/>
                  </a:cxn>
                  <a:cxn ang="0">
                    <a:pos x="6" y="5"/>
                  </a:cxn>
                  <a:cxn ang="0">
                    <a:pos x="0" y="5"/>
                  </a:cxn>
                  <a:cxn ang="0">
                    <a:pos x="0" y="17"/>
                  </a:cxn>
                </a:cxnLst>
                <a:rect l="0" t="0" r="r" b="b"/>
                <a:pathLst>
                  <a:path w="23" h="17">
                    <a:moveTo>
                      <a:pt x="0" y="17"/>
                    </a:moveTo>
                    <a:lnTo>
                      <a:pt x="6" y="17"/>
                    </a:lnTo>
                    <a:lnTo>
                      <a:pt x="23" y="11"/>
                    </a:lnTo>
                    <a:lnTo>
                      <a:pt x="23" y="0"/>
                    </a:lnTo>
                    <a:lnTo>
                      <a:pt x="6" y="5"/>
                    </a:lnTo>
                    <a:lnTo>
                      <a:pt x="0" y="5"/>
                    </a:lnTo>
                    <a:lnTo>
                      <a:pt x="0" y="17"/>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1" name="Freeform 151">
                <a:extLst>
                  <a:ext uri="{FF2B5EF4-FFF2-40B4-BE49-F238E27FC236}">
                    <a16:creationId xmlns:a16="http://schemas.microsoft.com/office/drawing/2014/main" id="{7A7AD0F9-8AA7-934E-A554-F8F594927BBD}"/>
                  </a:ext>
                </a:extLst>
              </p:cNvPr>
              <p:cNvSpPr>
                <a:spLocks/>
              </p:cNvSpPr>
              <p:nvPr/>
            </p:nvSpPr>
            <p:spPr bwMode="auto">
              <a:xfrm>
                <a:off x="3213" y="2992"/>
                <a:ext cx="23" cy="32"/>
              </a:xfrm>
              <a:custGeom>
                <a:avLst/>
                <a:gdLst/>
                <a:ahLst/>
                <a:cxnLst>
                  <a:cxn ang="0">
                    <a:pos x="11" y="29"/>
                  </a:cxn>
                  <a:cxn ang="0">
                    <a:pos x="23" y="11"/>
                  </a:cxn>
                  <a:cxn ang="0">
                    <a:pos x="11" y="0"/>
                  </a:cxn>
                  <a:cxn ang="0">
                    <a:pos x="0" y="17"/>
                  </a:cxn>
                  <a:cxn ang="0">
                    <a:pos x="11" y="29"/>
                  </a:cxn>
                </a:cxnLst>
                <a:rect l="0" t="0" r="r" b="b"/>
                <a:pathLst>
                  <a:path w="23" h="29">
                    <a:moveTo>
                      <a:pt x="11" y="29"/>
                    </a:moveTo>
                    <a:lnTo>
                      <a:pt x="23" y="11"/>
                    </a:lnTo>
                    <a:lnTo>
                      <a:pt x="11" y="0"/>
                    </a:lnTo>
                    <a:lnTo>
                      <a:pt x="0" y="17"/>
                    </a:lnTo>
                    <a:lnTo>
                      <a:pt x="11"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2" name="Freeform 152">
                <a:extLst>
                  <a:ext uri="{FF2B5EF4-FFF2-40B4-BE49-F238E27FC236}">
                    <a16:creationId xmlns:a16="http://schemas.microsoft.com/office/drawing/2014/main" id="{CAC410E2-80BA-BE41-AC24-30D4D2A23249}"/>
                  </a:ext>
                </a:extLst>
              </p:cNvPr>
              <p:cNvSpPr>
                <a:spLocks/>
              </p:cNvSpPr>
              <p:nvPr/>
            </p:nvSpPr>
            <p:spPr bwMode="auto">
              <a:xfrm>
                <a:off x="3249" y="2969"/>
                <a:ext cx="29" cy="29"/>
              </a:xfrm>
              <a:custGeom>
                <a:avLst/>
                <a:gdLst/>
                <a:ahLst/>
                <a:cxnLst>
                  <a:cxn ang="0">
                    <a:pos x="12" y="29"/>
                  </a:cxn>
                  <a:cxn ang="0">
                    <a:pos x="29" y="11"/>
                  </a:cxn>
                  <a:cxn ang="0">
                    <a:pos x="17" y="0"/>
                  </a:cxn>
                  <a:cxn ang="0">
                    <a:pos x="0" y="17"/>
                  </a:cxn>
                  <a:cxn ang="0">
                    <a:pos x="12" y="29"/>
                  </a:cxn>
                </a:cxnLst>
                <a:rect l="0" t="0" r="r" b="b"/>
                <a:pathLst>
                  <a:path w="29" h="29">
                    <a:moveTo>
                      <a:pt x="12" y="29"/>
                    </a:moveTo>
                    <a:lnTo>
                      <a:pt x="29" y="11"/>
                    </a:lnTo>
                    <a:lnTo>
                      <a:pt x="17" y="0"/>
                    </a:lnTo>
                    <a:lnTo>
                      <a:pt x="0" y="17"/>
                    </a:lnTo>
                    <a:lnTo>
                      <a:pt x="12"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3" name="Freeform 153">
                <a:extLst>
                  <a:ext uri="{FF2B5EF4-FFF2-40B4-BE49-F238E27FC236}">
                    <a16:creationId xmlns:a16="http://schemas.microsoft.com/office/drawing/2014/main" id="{7DE4C9E1-0342-0546-9C85-92013F2BF42F}"/>
                  </a:ext>
                </a:extLst>
              </p:cNvPr>
              <p:cNvSpPr>
                <a:spLocks/>
              </p:cNvSpPr>
              <p:nvPr/>
            </p:nvSpPr>
            <p:spPr bwMode="auto">
              <a:xfrm>
                <a:off x="3288" y="2946"/>
                <a:ext cx="28" cy="23"/>
              </a:xfrm>
              <a:custGeom>
                <a:avLst/>
                <a:gdLst/>
                <a:ahLst/>
                <a:cxnLst>
                  <a:cxn ang="0">
                    <a:pos x="0" y="23"/>
                  </a:cxn>
                  <a:cxn ang="0">
                    <a:pos x="11" y="23"/>
                  </a:cxn>
                  <a:cxn ang="0">
                    <a:pos x="28" y="11"/>
                  </a:cxn>
                  <a:cxn ang="0">
                    <a:pos x="17" y="0"/>
                  </a:cxn>
                  <a:cxn ang="0">
                    <a:pos x="5" y="11"/>
                  </a:cxn>
                  <a:cxn ang="0">
                    <a:pos x="11" y="11"/>
                  </a:cxn>
                  <a:cxn ang="0">
                    <a:pos x="0" y="11"/>
                  </a:cxn>
                  <a:cxn ang="0">
                    <a:pos x="0" y="23"/>
                  </a:cxn>
                </a:cxnLst>
                <a:rect l="0" t="0" r="r" b="b"/>
                <a:pathLst>
                  <a:path w="28" h="23">
                    <a:moveTo>
                      <a:pt x="0" y="23"/>
                    </a:moveTo>
                    <a:lnTo>
                      <a:pt x="11" y="23"/>
                    </a:lnTo>
                    <a:lnTo>
                      <a:pt x="28" y="11"/>
                    </a:lnTo>
                    <a:lnTo>
                      <a:pt x="17" y="0"/>
                    </a:lnTo>
                    <a:lnTo>
                      <a:pt x="5" y="11"/>
                    </a:lnTo>
                    <a:lnTo>
                      <a:pt x="11" y="11"/>
                    </a:lnTo>
                    <a:lnTo>
                      <a:pt x="0" y="11"/>
                    </a:lnTo>
                    <a:lnTo>
                      <a:pt x="0"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4" name="Freeform 154">
                <a:extLst>
                  <a:ext uri="{FF2B5EF4-FFF2-40B4-BE49-F238E27FC236}">
                    <a16:creationId xmlns:a16="http://schemas.microsoft.com/office/drawing/2014/main" id="{B906EBB1-50AC-5F48-BD18-492EA022FC47}"/>
                  </a:ext>
                </a:extLst>
              </p:cNvPr>
              <p:cNvSpPr>
                <a:spLocks/>
              </p:cNvSpPr>
              <p:nvPr/>
            </p:nvSpPr>
            <p:spPr bwMode="auto">
              <a:xfrm>
                <a:off x="3325" y="2917"/>
                <a:ext cx="32" cy="29"/>
              </a:xfrm>
              <a:custGeom>
                <a:avLst/>
                <a:gdLst/>
                <a:ahLst/>
                <a:cxnLst>
                  <a:cxn ang="0">
                    <a:pos x="12" y="29"/>
                  </a:cxn>
                  <a:cxn ang="0">
                    <a:pos x="18" y="23"/>
                  </a:cxn>
                  <a:cxn ang="0">
                    <a:pos x="12" y="23"/>
                  </a:cxn>
                  <a:cxn ang="0">
                    <a:pos x="29" y="17"/>
                  </a:cxn>
                  <a:cxn ang="0">
                    <a:pos x="35" y="11"/>
                  </a:cxn>
                  <a:cxn ang="0">
                    <a:pos x="23" y="0"/>
                  </a:cxn>
                  <a:cxn ang="0">
                    <a:pos x="18" y="5"/>
                  </a:cxn>
                  <a:cxn ang="0">
                    <a:pos x="23" y="5"/>
                  </a:cxn>
                  <a:cxn ang="0">
                    <a:pos x="6" y="11"/>
                  </a:cxn>
                  <a:cxn ang="0">
                    <a:pos x="0" y="17"/>
                  </a:cxn>
                  <a:cxn ang="0">
                    <a:pos x="12" y="29"/>
                  </a:cxn>
                </a:cxnLst>
                <a:rect l="0" t="0" r="r" b="b"/>
                <a:pathLst>
                  <a:path w="35" h="29">
                    <a:moveTo>
                      <a:pt x="12" y="29"/>
                    </a:moveTo>
                    <a:lnTo>
                      <a:pt x="18" y="23"/>
                    </a:lnTo>
                    <a:lnTo>
                      <a:pt x="12" y="23"/>
                    </a:lnTo>
                    <a:lnTo>
                      <a:pt x="29" y="17"/>
                    </a:lnTo>
                    <a:lnTo>
                      <a:pt x="35" y="11"/>
                    </a:lnTo>
                    <a:lnTo>
                      <a:pt x="23" y="0"/>
                    </a:lnTo>
                    <a:lnTo>
                      <a:pt x="18" y="5"/>
                    </a:lnTo>
                    <a:lnTo>
                      <a:pt x="23" y="5"/>
                    </a:lnTo>
                    <a:lnTo>
                      <a:pt x="6" y="11"/>
                    </a:lnTo>
                    <a:lnTo>
                      <a:pt x="0" y="17"/>
                    </a:lnTo>
                    <a:lnTo>
                      <a:pt x="12"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5" name="Freeform 155">
                <a:extLst>
                  <a:ext uri="{FF2B5EF4-FFF2-40B4-BE49-F238E27FC236}">
                    <a16:creationId xmlns:a16="http://schemas.microsoft.com/office/drawing/2014/main" id="{141CA793-47CB-0A46-9CB3-6E2723A96316}"/>
                  </a:ext>
                </a:extLst>
              </p:cNvPr>
              <p:cNvSpPr>
                <a:spLocks/>
              </p:cNvSpPr>
              <p:nvPr/>
            </p:nvSpPr>
            <p:spPr bwMode="auto">
              <a:xfrm>
                <a:off x="3364" y="2894"/>
                <a:ext cx="23" cy="23"/>
              </a:xfrm>
              <a:custGeom>
                <a:avLst/>
                <a:gdLst/>
                <a:ahLst/>
                <a:cxnLst>
                  <a:cxn ang="0">
                    <a:pos x="11" y="23"/>
                  </a:cxn>
                  <a:cxn ang="0">
                    <a:pos x="17" y="17"/>
                  </a:cxn>
                  <a:cxn ang="0">
                    <a:pos x="11" y="17"/>
                  </a:cxn>
                  <a:cxn ang="0">
                    <a:pos x="23" y="11"/>
                  </a:cxn>
                  <a:cxn ang="0">
                    <a:pos x="23" y="0"/>
                  </a:cxn>
                  <a:cxn ang="0">
                    <a:pos x="5" y="5"/>
                  </a:cxn>
                  <a:cxn ang="0">
                    <a:pos x="0" y="11"/>
                  </a:cxn>
                  <a:cxn ang="0">
                    <a:pos x="11" y="23"/>
                  </a:cxn>
                </a:cxnLst>
                <a:rect l="0" t="0" r="r" b="b"/>
                <a:pathLst>
                  <a:path w="23" h="23">
                    <a:moveTo>
                      <a:pt x="11" y="23"/>
                    </a:moveTo>
                    <a:lnTo>
                      <a:pt x="17" y="17"/>
                    </a:lnTo>
                    <a:lnTo>
                      <a:pt x="11" y="17"/>
                    </a:lnTo>
                    <a:lnTo>
                      <a:pt x="23" y="11"/>
                    </a:lnTo>
                    <a:lnTo>
                      <a:pt x="23" y="0"/>
                    </a:lnTo>
                    <a:lnTo>
                      <a:pt x="5" y="5"/>
                    </a:lnTo>
                    <a:lnTo>
                      <a:pt x="0" y="11"/>
                    </a:lnTo>
                    <a:lnTo>
                      <a:pt x="11"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6" name="Freeform 156">
                <a:extLst>
                  <a:ext uri="{FF2B5EF4-FFF2-40B4-BE49-F238E27FC236}">
                    <a16:creationId xmlns:a16="http://schemas.microsoft.com/office/drawing/2014/main" id="{C971A49D-3A41-2C4D-85A2-0A27DF3C1B1B}"/>
                  </a:ext>
                </a:extLst>
              </p:cNvPr>
              <p:cNvSpPr>
                <a:spLocks/>
              </p:cNvSpPr>
              <p:nvPr/>
            </p:nvSpPr>
            <p:spPr bwMode="auto">
              <a:xfrm>
                <a:off x="3403" y="2865"/>
                <a:ext cx="29" cy="29"/>
              </a:xfrm>
              <a:custGeom>
                <a:avLst/>
                <a:gdLst/>
                <a:ahLst/>
                <a:cxnLst>
                  <a:cxn ang="0">
                    <a:pos x="12" y="29"/>
                  </a:cxn>
                  <a:cxn ang="0">
                    <a:pos x="29" y="11"/>
                  </a:cxn>
                  <a:cxn ang="0">
                    <a:pos x="17" y="0"/>
                  </a:cxn>
                  <a:cxn ang="0">
                    <a:pos x="0" y="17"/>
                  </a:cxn>
                  <a:cxn ang="0">
                    <a:pos x="12" y="29"/>
                  </a:cxn>
                </a:cxnLst>
                <a:rect l="0" t="0" r="r" b="b"/>
                <a:pathLst>
                  <a:path w="29" h="29">
                    <a:moveTo>
                      <a:pt x="12" y="29"/>
                    </a:moveTo>
                    <a:lnTo>
                      <a:pt x="29" y="11"/>
                    </a:lnTo>
                    <a:lnTo>
                      <a:pt x="17" y="0"/>
                    </a:lnTo>
                    <a:lnTo>
                      <a:pt x="0" y="17"/>
                    </a:lnTo>
                    <a:lnTo>
                      <a:pt x="12"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7" name="Freeform 157">
                <a:extLst>
                  <a:ext uri="{FF2B5EF4-FFF2-40B4-BE49-F238E27FC236}">
                    <a16:creationId xmlns:a16="http://schemas.microsoft.com/office/drawing/2014/main" id="{E4B4DEEB-CCEB-534C-BF2D-9097729521A9}"/>
                  </a:ext>
                </a:extLst>
              </p:cNvPr>
              <p:cNvSpPr>
                <a:spLocks/>
              </p:cNvSpPr>
              <p:nvPr/>
            </p:nvSpPr>
            <p:spPr bwMode="auto">
              <a:xfrm>
                <a:off x="3452" y="2853"/>
                <a:ext cx="8" cy="19"/>
              </a:xfrm>
              <a:custGeom>
                <a:avLst/>
                <a:gdLst/>
                <a:ahLst/>
                <a:cxnLst>
                  <a:cxn ang="0">
                    <a:pos x="0" y="23"/>
                  </a:cxn>
                  <a:cxn ang="0">
                    <a:pos x="6" y="23"/>
                  </a:cxn>
                  <a:cxn ang="0">
                    <a:pos x="12" y="17"/>
                  </a:cxn>
                  <a:cxn ang="0">
                    <a:pos x="12" y="0"/>
                  </a:cxn>
                  <a:cxn ang="0">
                    <a:pos x="0" y="0"/>
                  </a:cxn>
                  <a:cxn ang="0">
                    <a:pos x="0" y="17"/>
                  </a:cxn>
                  <a:cxn ang="0">
                    <a:pos x="6" y="12"/>
                  </a:cxn>
                  <a:cxn ang="0">
                    <a:pos x="0" y="12"/>
                  </a:cxn>
                  <a:cxn ang="0">
                    <a:pos x="0" y="23"/>
                  </a:cxn>
                </a:cxnLst>
                <a:rect l="0" t="0" r="r" b="b"/>
                <a:pathLst>
                  <a:path w="12" h="23">
                    <a:moveTo>
                      <a:pt x="0" y="23"/>
                    </a:moveTo>
                    <a:lnTo>
                      <a:pt x="6" y="23"/>
                    </a:lnTo>
                    <a:lnTo>
                      <a:pt x="12" y="17"/>
                    </a:lnTo>
                    <a:lnTo>
                      <a:pt x="12" y="0"/>
                    </a:lnTo>
                    <a:lnTo>
                      <a:pt x="0" y="0"/>
                    </a:lnTo>
                    <a:lnTo>
                      <a:pt x="0" y="17"/>
                    </a:lnTo>
                    <a:lnTo>
                      <a:pt x="6" y="12"/>
                    </a:lnTo>
                    <a:lnTo>
                      <a:pt x="0" y="12"/>
                    </a:lnTo>
                    <a:lnTo>
                      <a:pt x="0"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8" name="Freeform 158">
                <a:extLst>
                  <a:ext uri="{FF2B5EF4-FFF2-40B4-BE49-F238E27FC236}">
                    <a16:creationId xmlns:a16="http://schemas.microsoft.com/office/drawing/2014/main" id="{46359734-4143-2446-94E5-457CED02930B}"/>
                  </a:ext>
                </a:extLst>
              </p:cNvPr>
              <p:cNvSpPr>
                <a:spLocks/>
              </p:cNvSpPr>
              <p:nvPr/>
            </p:nvSpPr>
            <p:spPr bwMode="auto">
              <a:xfrm>
                <a:off x="3467" y="2830"/>
                <a:ext cx="23" cy="12"/>
              </a:xfrm>
              <a:custGeom>
                <a:avLst/>
                <a:gdLst/>
                <a:ahLst/>
                <a:cxnLst>
                  <a:cxn ang="0">
                    <a:pos x="11" y="12"/>
                  </a:cxn>
                  <a:cxn ang="0">
                    <a:pos x="11" y="6"/>
                  </a:cxn>
                  <a:cxn ang="0">
                    <a:pos x="5" y="12"/>
                  </a:cxn>
                  <a:cxn ang="0">
                    <a:pos x="23" y="12"/>
                  </a:cxn>
                  <a:cxn ang="0">
                    <a:pos x="23" y="0"/>
                  </a:cxn>
                  <a:cxn ang="0">
                    <a:pos x="0" y="0"/>
                  </a:cxn>
                  <a:cxn ang="0">
                    <a:pos x="0" y="12"/>
                  </a:cxn>
                  <a:cxn ang="0">
                    <a:pos x="11" y="12"/>
                  </a:cxn>
                </a:cxnLst>
                <a:rect l="0" t="0" r="r" b="b"/>
                <a:pathLst>
                  <a:path w="23" h="12">
                    <a:moveTo>
                      <a:pt x="11" y="12"/>
                    </a:moveTo>
                    <a:lnTo>
                      <a:pt x="11" y="6"/>
                    </a:lnTo>
                    <a:lnTo>
                      <a:pt x="5" y="12"/>
                    </a:lnTo>
                    <a:lnTo>
                      <a:pt x="23" y="12"/>
                    </a:lnTo>
                    <a:lnTo>
                      <a:pt x="23" y="0"/>
                    </a:lnTo>
                    <a:lnTo>
                      <a:pt x="0" y="0"/>
                    </a:lnTo>
                    <a:lnTo>
                      <a:pt x="0" y="12"/>
                    </a:lnTo>
                    <a:lnTo>
                      <a:pt x="11"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79" name="Freeform 159">
                <a:extLst>
                  <a:ext uri="{FF2B5EF4-FFF2-40B4-BE49-F238E27FC236}">
                    <a16:creationId xmlns:a16="http://schemas.microsoft.com/office/drawing/2014/main" id="{44B3A7F8-6933-F348-BA0A-25B1BB523A5E}"/>
                  </a:ext>
                </a:extLst>
              </p:cNvPr>
              <p:cNvSpPr>
                <a:spLocks/>
              </p:cNvSpPr>
              <p:nvPr/>
            </p:nvSpPr>
            <p:spPr bwMode="auto">
              <a:xfrm>
                <a:off x="3503" y="2813"/>
                <a:ext cx="19" cy="7"/>
              </a:xfrm>
              <a:custGeom>
                <a:avLst/>
                <a:gdLst/>
                <a:ahLst/>
                <a:cxnLst>
                  <a:cxn ang="0">
                    <a:pos x="0" y="11"/>
                  </a:cxn>
                  <a:cxn ang="0">
                    <a:pos x="23" y="11"/>
                  </a:cxn>
                  <a:cxn ang="0">
                    <a:pos x="23" y="0"/>
                  </a:cxn>
                  <a:cxn ang="0">
                    <a:pos x="12" y="0"/>
                  </a:cxn>
                  <a:cxn ang="0">
                    <a:pos x="12" y="5"/>
                  </a:cxn>
                  <a:cxn ang="0">
                    <a:pos x="17" y="0"/>
                  </a:cxn>
                  <a:cxn ang="0">
                    <a:pos x="0" y="0"/>
                  </a:cxn>
                  <a:cxn ang="0">
                    <a:pos x="0" y="11"/>
                  </a:cxn>
                </a:cxnLst>
                <a:rect l="0" t="0" r="r" b="b"/>
                <a:pathLst>
                  <a:path w="23" h="11">
                    <a:moveTo>
                      <a:pt x="0" y="11"/>
                    </a:moveTo>
                    <a:lnTo>
                      <a:pt x="23" y="11"/>
                    </a:lnTo>
                    <a:lnTo>
                      <a:pt x="23" y="0"/>
                    </a:lnTo>
                    <a:lnTo>
                      <a:pt x="12" y="0"/>
                    </a:lnTo>
                    <a:lnTo>
                      <a:pt x="12" y="5"/>
                    </a:lnTo>
                    <a:lnTo>
                      <a:pt x="17" y="0"/>
                    </a:lnTo>
                    <a:lnTo>
                      <a:pt x="0" y="0"/>
                    </a:lnTo>
                    <a:lnTo>
                      <a:pt x="0"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0" name="Freeform 160">
                <a:extLst>
                  <a:ext uri="{FF2B5EF4-FFF2-40B4-BE49-F238E27FC236}">
                    <a16:creationId xmlns:a16="http://schemas.microsoft.com/office/drawing/2014/main" id="{93D19440-FC5D-794A-8885-05AB93B5CA4D}"/>
                  </a:ext>
                </a:extLst>
              </p:cNvPr>
              <p:cNvSpPr>
                <a:spLocks/>
              </p:cNvSpPr>
              <p:nvPr/>
            </p:nvSpPr>
            <p:spPr bwMode="auto">
              <a:xfrm>
                <a:off x="3530" y="2778"/>
                <a:ext cx="23" cy="29"/>
              </a:xfrm>
              <a:custGeom>
                <a:avLst/>
                <a:gdLst/>
                <a:ahLst/>
                <a:cxnLst>
                  <a:cxn ang="0">
                    <a:pos x="12" y="29"/>
                  </a:cxn>
                  <a:cxn ang="0">
                    <a:pos x="17" y="23"/>
                  </a:cxn>
                  <a:cxn ang="0">
                    <a:pos x="23" y="6"/>
                  </a:cxn>
                  <a:cxn ang="0">
                    <a:pos x="17" y="12"/>
                  </a:cxn>
                  <a:cxn ang="0">
                    <a:pos x="23" y="12"/>
                  </a:cxn>
                  <a:cxn ang="0">
                    <a:pos x="23" y="0"/>
                  </a:cxn>
                  <a:cxn ang="0">
                    <a:pos x="12" y="0"/>
                  </a:cxn>
                  <a:cxn ang="0">
                    <a:pos x="6" y="17"/>
                  </a:cxn>
                  <a:cxn ang="0">
                    <a:pos x="6" y="12"/>
                  </a:cxn>
                  <a:cxn ang="0">
                    <a:pos x="0" y="17"/>
                  </a:cxn>
                  <a:cxn ang="0">
                    <a:pos x="12" y="29"/>
                  </a:cxn>
                </a:cxnLst>
                <a:rect l="0" t="0" r="r" b="b"/>
                <a:pathLst>
                  <a:path w="23" h="29">
                    <a:moveTo>
                      <a:pt x="12" y="29"/>
                    </a:moveTo>
                    <a:lnTo>
                      <a:pt x="17" y="23"/>
                    </a:lnTo>
                    <a:lnTo>
                      <a:pt x="23" y="6"/>
                    </a:lnTo>
                    <a:lnTo>
                      <a:pt x="17" y="12"/>
                    </a:lnTo>
                    <a:lnTo>
                      <a:pt x="23" y="12"/>
                    </a:lnTo>
                    <a:lnTo>
                      <a:pt x="23" y="0"/>
                    </a:lnTo>
                    <a:lnTo>
                      <a:pt x="12" y="0"/>
                    </a:lnTo>
                    <a:lnTo>
                      <a:pt x="6" y="17"/>
                    </a:lnTo>
                    <a:lnTo>
                      <a:pt x="6" y="12"/>
                    </a:lnTo>
                    <a:lnTo>
                      <a:pt x="0" y="17"/>
                    </a:lnTo>
                    <a:lnTo>
                      <a:pt x="12"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1" name="Freeform 161">
                <a:extLst>
                  <a:ext uri="{FF2B5EF4-FFF2-40B4-BE49-F238E27FC236}">
                    <a16:creationId xmlns:a16="http://schemas.microsoft.com/office/drawing/2014/main" id="{EA1FF84D-784A-F144-B773-9187862DA5C7}"/>
                  </a:ext>
                </a:extLst>
              </p:cNvPr>
              <p:cNvSpPr>
                <a:spLocks/>
              </p:cNvSpPr>
              <p:nvPr/>
            </p:nvSpPr>
            <p:spPr bwMode="auto">
              <a:xfrm>
                <a:off x="3579" y="2755"/>
                <a:ext cx="12" cy="23"/>
              </a:xfrm>
              <a:custGeom>
                <a:avLst/>
                <a:gdLst/>
                <a:ahLst/>
                <a:cxnLst>
                  <a:cxn ang="0">
                    <a:pos x="0" y="23"/>
                  </a:cxn>
                  <a:cxn ang="0">
                    <a:pos x="12" y="23"/>
                  </a:cxn>
                  <a:cxn ang="0">
                    <a:pos x="12" y="6"/>
                  </a:cxn>
                  <a:cxn ang="0">
                    <a:pos x="6" y="11"/>
                  </a:cxn>
                  <a:cxn ang="0">
                    <a:pos x="12" y="11"/>
                  </a:cxn>
                  <a:cxn ang="0">
                    <a:pos x="12" y="0"/>
                  </a:cxn>
                  <a:cxn ang="0">
                    <a:pos x="0" y="0"/>
                  </a:cxn>
                  <a:cxn ang="0">
                    <a:pos x="0" y="17"/>
                  </a:cxn>
                  <a:cxn ang="0">
                    <a:pos x="6" y="11"/>
                  </a:cxn>
                  <a:cxn ang="0">
                    <a:pos x="0" y="11"/>
                  </a:cxn>
                  <a:cxn ang="0">
                    <a:pos x="0" y="23"/>
                  </a:cxn>
                </a:cxnLst>
                <a:rect l="0" t="0" r="r" b="b"/>
                <a:pathLst>
                  <a:path w="12" h="23">
                    <a:moveTo>
                      <a:pt x="0" y="23"/>
                    </a:moveTo>
                    <a:lnTo>
                      <a:pt x="12" y="23"/>
                    </a:lnTo>
                    <a:lnTo>
                      <a:pt x="12" y="6"/>
                    </a:lnTo>
                    <a:lnTo>
                      <a:pt x="6" y="11"/>
                    </a:lnTo>
                    <a:lnTo>
                      <a:pt x="12" y="11"/>
                    </a:lnTo>
                    <a:lnTo>
                      <a:pt x="12" y="0"/>
                    </a:lnTo>
                    <a:lnTo>
                      <a:pt x="0" y="0"/>
                    </a:lnTo>
                    <a:lnTo>
                      <a:pt x="0" y="17"/>
                    </a:lnTo>
                    <a:lnTo>
                      <a:pt x="6" y="11"/>
                    </a:lnTo>
                    <a:lnTo>
                      <a:pt x="0" y="11"/>
                    </a:lnTo>
                    <a:lnTo>
                      <a:pt x="0"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2" name="Freeform 162">
                <a:extLst>
                  <a:ext uri="{FF2B5EF4-FFF2-40B4-BE49-F238E27FC236}">
                    <a16:creationId xmlns:a16="http://schemas.microsoft.com/office/drawing/2014/main" id="{C93FCA76-954F-3A44-AD51-F563929D9484}"/>
                  </a:ext>
                </a:extLst>
              </p:cNvPr>
              <p:cNvSpPr>
                <a:spLocks/>
              </p:cNvSpPr>
              <p:nvPr/>
            </p:nvSpPr>
            <p:spPr bwMode="auto">
              <a:xfrm>
                <a:off x="3605" y="2726"/>
                <a:ext cx="17" cy="29"/>
              </a:xfrm>
              <a:custGeom>
                <a:avLst/>
                <a:gdLst/>
                <a:ahLst/>
                <a:cxnLst>
                  <a:cxn ang="0">
                    <a:pos x="12" y="29"/>
                  </a:cxn>
                  <a:cxn ang="0">
                    <a:pos x="17" y="17"/>
                  </a:cxn>
                  <a:cxn ang="0">
                    <a:pos x="17" y="6"/>
                  </a:cxn>
                  <a:cxn ang="0">
                    <a:pos x="12" y="12"/>
                  </a:cxn>
                  <a:cxn ang="0">
                    <a:pos x="17" y="12"/>
                  </a:cxn>
                  <a:cxn ang="0">
                    <a:pos x="17" y="0"/>
                  </a:cxn>
                  <a:cxn ang="0">
                    <a:pos x="6" y="0"/>
                  </a:cxn>
                  <a:cxn ang="0">
                    <a:pos x="6" y="17"/>
                  </a:cxn>
                  <a:cxn ang="0">
                    <a:pos x="6" y="12"/>
                  </a:cxn>
                  <a:cxn ang="0">
                    <a:pos x="0" y="17"/>
                  </a:cxn>
                  <a:cxn ang="0">
                    <a:pos x="12" y="29"/>
                  </a:cxn>
                </a:cxnLst>
                <a:rect l="0" t="0" r="r" b="b"/>
                <a:pathLst>
                  <a:path w="17" h="29">
                    <a:moveTo>
                      <a:pt x="12" y="29"/>
                    </a:moveTo>
                    <a:lnTo>
                      <a:pt x="17" y="17"/>
                    </a:lnTo>
                    <a:lnTo>
                      <a:pt x="17" y="6"/>
                    </a:lnTo>
                    <a:lnTo>
                      <a:pt x="12" y="12"/>
                    </a:lnTo>
                    <a:lnTo>
                      <a:pt x="17" y="12"/>
                    </a:lnTo>
                    <a:lnTo>
                      <a:pt x="17" y="0"/>
                    </a:lnTo>
                    <a:lnTo>
                      <a:pt x="6" y="0"/>
                    </a:lnTo>
                    <a:lnTo>
                      <a:pt x="6" y="17"/>
                    </a:lnTo>
                    <a:lnTo>
                      <a:pt x="6" y="12"/>
                    </a:lnTo>
                    <a:lnTo>
                      <a:pt x="0" y="17"/>
                    </a:lnTo>
                    <a:lnTo>
                      <a:pt x="12"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3" name="Freeform 163">
                <a:extLst>
                  <a:ext uri="{FF2B5EF4-FFF2-40B4-BE49-F238E27FC236}">
                    <a16:creationId xmlns:a16="http://schemas.microsoft.com/office/drawing/2014/main" id="{413C7F8E-CDEF-FE4E-96B9-89CA35C00E46}"/>
                  </a:ext>
                </a:extLst>
              </p:cNvPr>
              <p:cNvSpPr>
                <a:spLocks/>
              </p:cNvSpPr>
              <p:nvPr/>
            </p:nvSpPr>
            <p:spPr bwMode="auto">
              <a:xfrm>
                <a:off x="3634" y="2709"/>
                <a:ext cx="23" cy="23"/>
              </a:xfrm>
              <a:custGeom>
                <a:avLst/>
                <a:gdLst/>
                <a:ahLst/>
                <a:cxnLst>
                  <a:cxn ang="0">
                    <a:pos x="11" y="23"/>
                  </a:cxn>
                  <a:cxn ang="0">
                    <a:pos x="17" y="17"/>
                  </a:cxn>
                  <a:cxn ang="0">
                    <a:pos x="11" y="17"/>
                  </a:cxn>
                  <a:cxn ang="0">
                    <a:pos x="23" y="17"/>
                  </a:cxn>
                  <a:cxn ang="0">
                    <a:pos x="23" y="5"/>
                  </a:cxn>
                  <a:cxn ang="0">
                    <a:pos x="17" y="11"/>
                  </a:cxn>
                  <a:cxn ang="0">
                    <a:pos x="23" y="11"/>
                  </a:cxn>
                  <a:cxn ang="0">
                    <a:pos x="23" y="0"/>
                  </a:cxn>
                  <a:cxn ang="0">
                    <a:pos x="11" y="0"/>
                  </a:cxn>
                  <a:cxn ang="0">
                    <a:pos x="11" y="11"/>
                  </a:cxn>
                  <a:cxn ang="0">
                    <a:pos x="17" y="5"/>
                  </a:cxn>
                  <a:cxn ang="0">
                    <a:pos x="11" y="5"/>
                  </a:cxn>
                  <a:cxn ang="0">
                    <a:pos x="0" y="11"/>
                  </a:cxn>
                  <a:cxn ang="0">
                    <a:pos x="11" y="23"/>
                  </a:cxn>
                </a:cxnLst>
                <a:rect l="0" t="0" r="r" b="b"/>
                <a:pathLst>
                  <a:path w="23" h="23">
                    <a:moveTo>
                      <a:pt x="11" y="23"/>
                    </a:moveTo>
                    <a:lnTo>
                      <a:pt x="17" y="17"/>
                    </a:lnTo>
                    <a:lnTo>
                      <a:pt x="11" y="17"/>
                    </a:lnTo>
                    <a:lnTo>
                      <a:pt x="23" y="17"/>
                    </a:lnTo>
                    <a:lnTo>
                      <a:pt x="23" y="5"/>
                    </a:lnTo>
                    <a:lnTo>
                      <a:pt x="17" y="11"/>
                    </a:lnTo>
                    <a:lnTo>
                      <a:pt x="23" y="11"/>
                    </a:lnTo>
                    <a:lnTo>
                      <a:pt x="23" y="0"/>
                    </a:lnTo>
                    <a:lnTo>
                      <a:pt x="11" y="0"/>
                    </a:lnTo>
                    <a:lnTo>
                      <a:pt x="11" y="11"/>
                    </a:lnTo>
                    <a:lnTo>
                      <a:pt x="17" y="5"/>
                    </a:lnTo>
                    <a:lnTo>
                      <a:pt x="11" y="5"/>
                    </a:lnTo>
                    <a:lnTo>
                      <a:pt x="0" y="11"/>
                    </a:lnTo>
                    <a:lnTo>
                      <a:pt x="11"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4" name="Rectangle 164">
                <a:extLst>
                  <a:ext uri="{FF2B5EF4-FFF2-40B4-BE49-F238E27FC236}">
                    <a16:creationId xmlns:a16="http://schemas.microsoft.com/office/drawing/2014/main" id="{C9E979F6-027A-064A-ADA3-9B83E62D2620}"/>
                  </a:ext>
                </a:extLst>
              </p:cNvPr>
              <p:cNvSpPr>
                <a:spLocks noChangeArrowheads="1"/>
              </p:cNvSpPr>
              <p:nvPr/>
            </p:nvSpPr>
            <p:spPr bwMode="auto">
              <a:xfrm>
                <a:off x="3674" y="2697"/>
                <a:ext cx="23" cy="8"/>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0885" name="Freeform 165">
                <a:extLst>
                  <a:ext uri="{FF2B5EF4-FFF2-40B4-BE49-F238E27FC236}">
                    <a16:creationId xmlns:a16="http://schemas.microsoft.com/office/drawing/2014/main" id="{16440DAC-942B-FB41-B9E0-72E43B56A59C}"/>
                  </a:ext>
                </a:extLst>
              </p:cNvPr>
              <p:cNvSpPr>
                <a:spLocks/>
              </p:cNvSpPr>
              <p:nvPr/>
            </p:nvSpPr>
            <p:spPr bwMode="auto">
              <a:xfrm>
                <a:off x="3706" y="2680"/>
                <a:ext cx="19" cy="11"/>
              </a:xfrm>
              <a:custGeom>
                <a:avLst/>
                <a:gdLst/>
                <a:ahLst/>
                <a:cxnLst>
                  <a:cxn ang="0">
                    <a:pos x="0" y="11"/>
                  </a:cxn>
                  <a:cxn ang="0">
                    <a:pos x="23" y="11"/>
                  </a:cxn>
                  <a:cxn ang="0">
                    <a:pos x="23" y="0"/>
                  </a:cxn>
                  <a:cxn ang="0">
                    <a:pos x="12" y="0"/>
                  </a:cxn>
                  <a:cxn ang="0">
                    <a:pos x="12" y="6"/>
                  </a:cxn>
                  <a:cxn ang="0">
                    <a:pos x="17" y="0"/>
                  </a:cxn>
                  <a:cxn ang="0">
                    <a:pos x="0" y="0"/>
                  </a:cxn>
                  <a:cxn ang="0">
                    <a:pos x="0" y="11"/>
                  </a:cxn>
                </a:cxnLst>
                <a:rect l="0" t="0" r="r" b="b"/>
                <a:pathLst>
                  <a:path w="23" h="11">
                    <a:moveTo>
                      <a:pt x="0" y="11"/>
                    </a:moveTo>
                    <a:lnTo>
                      <a:pt x="23" y="11"/>
                    </a:lnTo>
                    <a:lnTo>
                      <a:pt x="23" y="0"/>
                    </a:lnTo>
                    <a:lnTo>
                      <a:pt x="12" y="0"/>
                    </a:lnTo>
                    <a:lnTo>
                      <a:pt x="12" y="6"/>
                    </a:lnTo>
                    <a:lnTo>
                      <a:pt x="17" y="0"/>
                    </a:lnTo>
                    <a:lnTo>
                      <a:pt x="0" y="0"/>
                    </a:lnTo>
                    <a:lnTo>
                      <a:pt x="0"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6" name="Freeform 166">
                <a:extLst>
                  <a:ext uri="{FF2B5EF4-FFF2-40B4-BE49-F238E27FC236}">
                    <a16:creationId xmlns:a16="http://schemas.microsoft.com/office/drawing/2014/main" id="{C9FCF47A-4C39-9F4C-9974-457EA42E4995}"/>
                  </a:ext>
                </a:extLst>
              </p:cNvPr>
              <p:cNvSpPr>
                <a:spLocks/>
              </p:cNvSpPr>
              <p:nvPr/>
            </p:nvSpPr>
            <p:spPr bwMode="auto">
              <a:xfrm>
                <a:off x="3738" y="2645"/>
                <a:ext cx="23" cy="32"/>
              </a:xfrm>
              <a:custGeom>
                <a:avLst/>
                <a:gdLst/>
                <a:ahLst/>
                <a:cxnLst>
                  <a:cxn ang="0">
                    <a:pos x="0" y="29"/>
                  </a:cxn>
                  <a:cxn ang="0">
                    <a:pos x="11" y="29"/>
                  </a:cxn>
                  <a:cxn ang="0">
                    <a:pos x="11" y="17"/>
                  </a:cxn>
                  <a:cxn ang="0">
                    <a:pos x="11" y="23"/>
                  </a:cxn>
                  <a:cxn ang="0">
                    <a:pos x="23" y="12"/>
                  </a:cxn>
                  <a:cxn ang="0">
                    <a:pos x="11" y="0"/>
                  </a:cxn>
                  <a:cxn ang="0">
                    <a:pos x="0" y="17"/>
                  </a:cxn>
                  <a:cxn ang="0">
                    <a:pos x="0" y="23"/>
                  </a:cxn>
                  <a:cxn ang="0">
                    <a:pos x="6" y="17"/>
                  </a:cxn>
                  <a:cxn ang="0">
                    <a:pos x="0" y="17"/>
                  </a:cxn>
                  <a:cxn ang="0">
                    <a:pos x="0" y="29"/>
                  </a:cxn>
                </a:cxnLst>
                <a:rect l="0" t="0" r="r" b="b"/>
                <a:pathLst>
                  <a:path w="23" h="29">
                    <a:moveTo>
                      <a:pt x="0" y="29"/>
                    </a:moveTo>
                    <a:lnTo>
                      <a:pt x="11" y="29"/>
                    </a:lnTo>
                    <a:lnTo>
                      <a:pt x="11" y="17"/>
                    </a:lnTo>
                    <a:lnTo>
                      <a:pt x="11" y="23"/>
                    </a:lnTo>
                    <a:lnTo>
                      <a:pt x="23" y="12"/>
                    </a:lnTo>
                    <a:lnTo>
                      <a:pt x="11" y="0"/>
                    </a:lnTo>
                    <a:lnTo>
                      <a:pt x="0" y="17"/>
                    </a:lnTo>
                    <a:lnTo>
                      <a:pt x="0" y="23"/>
                    </a:lnTo>
                    <a:lnTo>
                      <a:pt x="6" y="17"/>
                    </a:lnTo>
                    <a:lnTo>
                      <a:pt x="0" y="17"/>
                    </a:lnTo>
                    <a:lnTo>
                      <a:pt x="0" y="29"/>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7" name="Freeform 167">
                <a:extLst>
                  <a:ext uri="{FF2B5EF4-FFF2-40B4-BE49-F238E27FC236}">
                    <a16:creationId xmlns:a16="http://schemas.microsoft.com/office/drawing/2014/main" id="{66D35CC6-8011-C743-98FF-FD7B1E47DDB9}"/>
                  </a:ext>
                </a:extLst>
              </p:cNvPr>
              <p:cNvSpPr>
                <a:spLocks/>
              </p:cNvSpPr>
              <p:nvPr/>
            </p:nvSpPr>
            <p:spPr bwMode="auto">
              <a:xfrm>
                <a:off x="3772" y="2628"/>
                <a:ext cx="18" cy="17"/>
              </a:xfrm>
              <a:custGeom>
                <a:avLst/>
                <a:gdLst/>
                <a:ahLst/>
                <a:cxnLst>
                  <a:cxn ang="0">
                    <a:pos x="0" y="17"/>
                  </a:cxn>
                  <a:cxn ang="0">
                    <a:pos x="12" y="17"/>
                  </a:cxn>
                  <a:cxn ang="0">
                    <a:pos x="12" y="6"/>
                  </a:cxn>
                  <a:cxn ang="0">
                    <a:pos x="6" y="11"/>
                  </a:cxn>
                  <a:cxn ang="0">
                    <a:pos x="18" y="11"/>
                  </a:cxn>
                  <a:cxn ang="0">
                    <a:pos x="18" y="0"/>
                  </a:cxn>
                  <a:cxn ang="0">
                    <a:pos x="0" y="0"/>
                  </a:cxn>
                  <a:cxn ang="0">
                    <a:pos x="0" y="11"/>
                  </a:cxn>
                  <a:cxn ang="0">
                    <a:pos x="6" y="6"/>
                  </a:cxn>
                  <a:cxn ang="0">
                    <a:pos x="0" y="6"/>
                  </a:cxn>
                  <a:cxn ang="0">
                    <a:pos x="0" y="17"/>
                  </a:cxn>
                </a:cxnLst>
                <a:rect l="0" t="0" r="r" b="b"/>
                <a:pathLst>
                  <a:path w="18" h="17">
                    <a:moveTo>
                      <a:pt x="0" y="17"/>
                    </a:moveTo>
                    <a:lnTo>
                      <a:pt x="12" y="17"/>
                    </a:lnTo>
                    <a:lnTo>
                      <a:pt x="12" y="6"/>
                    </a:lnTo>
                    <a:lnTo>
                      <a:pt x="6" y="11"/>
                    </a:lnTo>
                    <a:lnTo>
                      <a:pt x="18" y="11"/>
                    </a:lnTo>
                    <a:lnTo>
                      <a:pt x="18" y="0"/>
                    </a:lnTo>
                    <a:lnTo>
                      <a:pt x="0" y="0"/>
                    </a:lnTo>
                    <a:lnTo>
                      <a:pt x="0" y="11"/>
                    </a:lnTo>
                    <a:lnTo>
                      <a:pt x="6" y="6"/>
                    </a:lnTo>
                    <a:lnTo>
                      <a:pt x="0" y="6"/>
                    </a:lnTo>
                    <a:lnTo>
                      <a:pt x="0" y="17"/>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8" name="Freeform 168">
                <a:extLst>
                  <a:ext uri="{FF2B5EF4-FFF2-40B4-BE49-F238E27FC236}">
                    <a16:creationId xmlns:a16="http://schemas.microsoft.com/office/drawing/2014/main" id="{FFDB13BC-3048-5E48-BF09-A7C28C0608F2}"/>
                  </a:ext>
                </a:extLst>
              </p:cNvPr>
              <p:cNvSpPr>
                <a:spLocks/>
              </p:cNvSpPr>
              <p:nvPr/>
            </p:nvSpPr>
            <p:spPr bwMode="auto">
              <a:xfrm>
                <a:off x="3807" y="2610"/>
                <a:ext cx="29" cy="18"/>
              </a:xfrm>
              <a:custGeom>
                <a:avLst/>
                <a:gdLst/>
                <a:ahLst/>
                <a:cxnLst>
                  <a:cxn ang="0">
                    <a:pos x="12" y="18"/>
                  </a:cxn>
                  <a:cxn ang="0">
                    <a:pos x="17" y="12"/>
                  </a:cxn>
                  <a:cxn ang="0">
                    <a:pos x="12" y="12"/>
                  </a:cxn>
                  <a:cxn ang="0">
                    <a:pos x="29" y="12"/>
                  </a:cxn>
                  <a:cxn ang="0">
                    <a:pos x="29" y="0"/>
                  </a:cxn>
                  <a:cxn ang="0">
                    <a:pos x="12" y="0"/>
                  </a:cxn>
                  <a:cxn ang="0">
                    <a:pos x="0" y="6"/>
                  </a:cxn>
                  <a:cxn ang="0">
                    <a:pos x="12" y="18"/>
                  </a:cxn>
                </a:cxnLst>
                <a:rect l="0" t="0" r="r" b="b"/>
                <a:pathLst>
                  <a:path w="29" h="18">
                    <a:moveTo>
                      <a:pt x="12" y="18"/>
                    </a:moveTo>
                    <a:lnTo>
                      <a:pt x="17" y="12"/>
                    </a:lnTo>
                    <a:lnTo>
                      <a:pt x="12" y="12"/>
                    </a:lnTo>
                    <a:lnTo>
                      <a:pt x="29" y="12"/>
                    </a:lnTo>
                    <a:lnTo>
                      <a:pt x="29" y="0"/>
                    </a:lnTo>
                    <a:lnTo>
                      <a:pt x="12" y="0"/>
                    </a:lnTo>
                    <a:lnTo>
                      <a:pt x="0" y="6"/>
                    </a:lnTo>
                    <a:lnTo>
                      <a:pt x="12" y="18"/>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89" name="Freeform 169">
                <a:extLst>
                  <a:ext uri="{FF2B5EF4-FFF2-40B4-BE49-F238E27FC236}">
                    <a16:creationId xmlns:a16="http://schemas.microsoft.com/office/drawing/2014/main" id="{2B86AE37-8D03-FD47-9E14-0D40CD1D4D67}"/>
                  </a:ext>
                </a:extLst>
              </p:cNvPr>
              <p:cNvSpPr>
                <a:spLocks/>
              </p:cNvSpPr>
              <p:nvPr/>
            </p:nvSpPr>
            <p:spPr bwMode="auto">
              <a:xfrm>
                <a:off x="3853" y="2593"/>
                <a:ext cx="12" cy="23"/>
              </a:xfrm>
              <a:custGeom>
                <a:avLst/>
                <a:gdLst/>
                <a:ahLst/>
                <a:cxnLst>
                  <a:cxn ang="0">
                    <a:pos x="12" y="23"/>
                  </a:cxn>
                  <a:cxn ang="0">
                    <a:pos x="12" y="6"/>
                  </a:cxn>
                  <a:cxn ang="0">
                    <a:pos x="6" y="12"/>
                  </a:cxn>
                  <a:cxn ang="0">
                    <a:pos x="12" y="12"/>
                  </a:cxn>
                  <a:cxn ang="0">
                    <a:pos x="12" y="0"/>
                  </a:cxn>
                  <a:cxn ang="0">
                    <a:pos x="0" y="0"/>
                  </a:cxn>
                  <a:cxn ang="0">
                    <a:pos x="0" y="23"/>
                  </a:cxn>
                  <a:cxn ang="0">
                    <a:pos x="12" y="23"/>
                  </a:cxn>
                </a:cxnLst>
                <a:rect l="0" t="0" r="r" b="b"/>
                <a:pathLst>
                  <a:path w="12" h="23">
                    <a:moveTo>
                      <a:pt x="12" y="23"/>
                    </a:moveTo>
                    <a:lnTo>
                      <a:pt x="12" y="6"/>
                    </a:lnTo>
                    <a:lnTo>
                      <a:pt x="6" y="12"/>
                    </a:lnTo>
                    <a:lnTo>
                      <a:pt x="12" y="12"/>
                    </a:lnTo>
                    <a:lnTo>
                      <a:pt x="12" y="0"/>
                    </a:lnTo>
                    <a:lnTo>
                      <a:pt x="0" y="0"/>
                    </a:lnTo>
                    <a:lnTo>
                      <a:pt x="0" y="23"/>
                    </a:lnTo>
                    <a:lnTo>
                      <a:pt x="12" y="23"/>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0" name="Freeform 170">
                <a:extLst>
                  <a:ext uri="{FF2B5EF4-FFF2-40B4-BE49-F238E27FC236}">
                    <a16:creationId xmlns:a16="http://schemas.microsoft.com/office/drawing/2014/main" id="{8694AFED-668C-E54F-9763-A92DF88EE6E7}"/>
                  </a:ext>
                </a:extLst>
              </p:cNvPr>
              <p:cNvSpPr>
                <a:spLocks/>
              </p:cNvSpPr>
              <p:nvPr/>
            </p:nvSpPr>
            <p:spPr bwMode="auto">
              <a:xfrm>
                <a:off x="3888" y="2582"/>
                <a:ext cx="23" cy="17"/>
              </a:xfrm>
              <a:custGeom>
                <a:avLst/>
                <a:gdLst/>
                <a:ahLst/>
                <a:cxnLst>
                  <a:cxn ang="0">
                    <a:pos x="0" y="17"/>
                  </a:cxn>
                  <a:cxn ang="0">
                    <a:pos x="11" y="17"/>
                  </a:cxn>
                  <a:cxn ang="0">
                    <a:pos x="23" y="11"/>
                  </a:cxn>
                  <a:cxn ang="0">
                    <a:pos x="17" y="11"/>
                  </a:cxn>
                  <a:cxn ang="0">
                    <a:pos x="23" y="11"/>
                  </a:cxn>
                  <a:cxn ang="0">
                    <a:pos x="23" y="0"/>
                  </a:cxn>
                  <a:cxn ang="0">
                    <a:pos x="17" y="0"/>
                  </a:cxn>
                  <a:cxn ang="0">
                    <a:pos x="6" y="5"/>
                  </a:cxn>
                  <a:cxn ang="0">
                    <a:pos x="11" y="5"/>
                  </a:cxn>
                  <a:cxn ang="0">
                    <a:pos x="0" y="5"/>
                  </a:cxn>
                  <a:cxn ang="0">
                    <a:pos x="0" y="17"/>
                  </a:cxn>
                </a:cxnLst>
                <a:rect l="0" t="0" r="r" b="b"/>
                <a:pathLst>
                  <a:path w="23" h="17">
                    <a:moveTo>
                      <a:pt x="0" y="17"/>
                    </a:moveTo>
                    <a:lnTo>
                      <a:pt x="11" y="17"/>
                    </a:lnTo>
                    <a:lnTo>
                      <a:pt x="23" y="11"/>
                    </a:lnTo>
                    <a:lnTo>
                      <a:pt x="17" y="11"/>
                    </a:lnTo>
                    <a:lnTo>
                      <a:pt x="23" y="11"/>
                    </a:lnTo>
                    <a:lnTo>
                      <a:pt x="23" y="0"/>
                    </a:lnTo>
                    <a:lnTo>
                      <a:pt x="17" y="0"/>
                    </a:lnTo>
                    <a:lnTo>
                      <a:pt x="6" y="5"/>
                    </a:lnTo>
                    <a:lnTo>
                      <a:pt x="11" y="5"/>
                    </a:lnTo>
                    <a:lnTo>
                      <a:pt x="0" y="5"/>
                    </a:lnTo>
                    <a:lnTo>
                      <a:pt x="0" y="17"/>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1" name="Freeform 171">
                <a:extLst>
                  <a:ext uri="{FF2B5EF4-FFF2-40B4-BE49-F238E27FC236}">
                    <a16:creationId xmlns:a16="http://schemas.microsoft.com/office/drawing/2014/main" id="{5BBC2826-452B-594E-B993-448288EF1B53}"/>
                  </a:ext>
                </a:extLst>
              </p:cNvPr>
              <p:cNvSpPr>
                <a:spLocks/>
              </p:cNvSpPr>
              <p:nvPr/>
            </p:nvSpPr>
            <p:spPr bwMode="auto">
              <a:xfrm>
                <a:off x="3928" y="2582"/>
                <a:ext cx="23" cy="7"/>
              </a:xfrm>
              <a:custGeom>
                <a:avLst/>
                <a:gdLst/>
                <a:ahLst/>
                <a:cxnLst>
                  <a:cxn ang="0">
                    <a:pos x="12" y="11"/>
                  </a:cxn>
                  <a:cxn ang="0">
                    <a:pos x="12" y="5"/>
                  </a:cxn>
                  <a:cxn ang="0">
                    <a:pos x="6" y="11"/>
                  </a:cxn>
                  <a:cxn ang="0">
                    <a:pos x="23" y="11"/>
                  </a:cxn>
                  <a:cxn ang="0">
                    <a:pos x="23" y="0"/>
                  </a:cxn>
                  <a:cxn ang="0">
                    <a:pos x="0" y="0"/>
                  </a:cxn>
                  <a:cxn ang="0">
                    <a:pos x="0" y="11"/>
                  </a:cxn>
                  <a:cxn ang="0">
                    <a:pos x="12" y="11"/>
                  </a:cxn>
                </a:cxnLst>
                <a:rect l="0" t="0" r="r" b="b"/>
                <a:pathLst>
                  <a:path w="23" h="11">
                    <a:moveTo>
                      <a:pt x="12" y="11"/>
                    </a:moveTo>
                    <a:lnTo>
                      <a:pt x="12" y="5"/>
                    </a:lnTo>
                    <a:lnTo>
                      <a:pt x="6" y="11"/>
                    </a:lnTo>
                    <a:lnTo>
                      <a:pt x="23" y="11"/>
                    </a:lnTo>
                    <a:lnTo>
                      <a:pt x="23" y="0"/>
                    </a:lnTo>
                    <a:lnTo>
                      <a:pt x="0" y="0"/>
                    </a:lnTo>
                    <a:lnTo>
                      <a:pt x="0" y="11"/>
                    </a:lnTo>
                    <a:lnTo>
                      <a:pt x="12"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2" name="Rectangle 172">
                <a:extLst>
                  <a:ext uri="{FF2B5EF4-FFF2-40B4-BE49-F238E27FC236}">
                    <a16:creationId xmlns:a16="http://schemas.microsoft.com/office/drawing/2014/main" id="{671FB043-5F01-394D-BCF2-4627346F5A65}"/>
                  </a:ext>
                </a:extLst>
              </p:cNvPr>
              <p:cNvSpPr>
                <a:spLocks noChangeArrowheads="1"/>
              </p:cNvSpPr>
              <p:nvPr/>
            </p:nvSpPr>
            <p:spPr bwMode="auto">
              <a:xfrm>
                <a:off x="3972" y="2587"/>
                <a:ext cx="19" cy="12"/>
              </a:xfrm>
              <a:prstGeom prst="rect">
                <a:avLst/>
              </a:prstGeom>
              <a:solidFill>
                <a:srgbClr val="000000"/>
              </a:solid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0893" name="Freeform 173">
                <a:extLst>
                  <a:ext uri="{FF2B5EF4-FFF2-40B4-BE49-F238E27FC236}">
                    <a16:creationId xmlns:a16="http://schemas.microsoft.com/office/drawing/2014/main" id="{39256ED6-3777-7845-81D5-52982150B915}"/>
                  </a:ext>
                </a:extLst>
              </p:cNvPr>
              <p:cNvSpPr>
                <a:spLocks/>
              </p:cNvSpPr>
              <p:nvPr/>
            </p:nvSpPr>
            <p:spPr bwMode="auto">
              <a:xfrm>
                <a:off x="4010" y="2593"/>
                <a:ext cx="23" cy="23"/>
              </a:xfrm>
              <a:custGeom>
                <a:avLst/>
                <a:gdLst/>
                <a:ahLst/>
                <a:cxnLst>
                  <a:cxn ang="0">
                    <a:pos x="0" y="12"/>
                  </a:cxn>
                  <a:cxn ang="0">
                    <a:pos x="12" y="23"/>
                  </a:cxn>
                  <a:cxn ang="0">
                    <a:pos x="23" y="23"/>
                  </a:cxn>
                  <a:cxn ang="0">
                    <a:pos x="23" y="12"/>
                  </a:cxn>
                  <a:cxn ang="0">
                    <a:pos x="17" y="12"/>
                  </a:cxn>
                  <a:cxn ang="0">
                    <a:pos x="23" y="12"/>
                  </a:cxn>
                  <a:cxn ang="0">
                    <a:pos x="12" y="0"/>
                  </a:cxn>
                  <a:cxn ang="0">
                    <a:pos x="0" y="12"/>
                  </a:cxn>
                </a:cxnLst>
                <a:rect l="0" t="0" r="r" b="b"/>
                <a:pathLst>
                  <a:path w="23" h="23">
                    <a:moveTo>
                      <a:pt x="0" y="12"/>
                    </a:moveTo>
                    <a:lnTo>
                      <a:pt x="12" y="23"/>
                    </a:lnTo>
                    <a:lnTo>
                      <a:pt x="23" y="23"/>
                    </a:lnTo>
                    <a:lnTo>
                      <a:pt x="23" y="12"/>
                    </a:lnTo>
                    <a:lnTo>
                      <a:pt x="17" y="12"/>
                    </a:lnTo>
                    <a:lnTo>
                      <a:pt x="23" y="12"/>
                    </a:lnTo>
                    <a:lnTo>
                      <a:pt x="12"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4" name="Freeform 174">
                <a:extLst>
                  <a:ext uri="{FF2B5EF4-FFF2-40B4-BE49-F238E27FC236}">
                    <a16:creationId xmlns:a16="http://schemas.microsoft.com/office/drawing/2014/main" id="{BEF81D2F-9D98-8D4C-8CCC-7E1D28B76FB2}"/>
                  </a:ext>
                </a:extLst>
              </p:cNvPr>
              <p:cNvSpPr>
                <a:spLocks/>
              </p:cNvSpPr>
              <p:nvPr/>
            </p:nvSpPr>
            <p:spPr bwMode="auto">
              <a:xfrm>
                <a:off x="4044" y="2610"/>
                <a:ext cx="32" cy="24"/>
              </a:xfrm>
              <a:custGeom>
                <a:avLst/>
                <a:gdLst/>
                <a:ahLst/>
                <a:cxnLst>
                  <a:cxn ang="0">
                    <a:pos x="0" y="12"/>
                  </a:cxn>
                  <a:cxn ang="0">
                    <a:pos x="5" y="18"/>
                  </a:cxn>
                  <a:cxn ang="0">
                    <a:pos x="23" y="24"/>
                  </a:cxn>
                  <a:cxn ang="0">
                    <a:pos x="29" y="24"/>
                  </a:cxn>
                  <a:cxn ang="0">
                    <a:pos x="29" y="12"/>
                  </a:cxn>
                  <a:cxn ang="0">
                    <a:pos x="23" y="12"/>
                  </a:cxn>
                  <a:cxn ang="0">
                    <a:pos x="11" y="6"/>
                  </a:cxn>
                  <a:cxn ang="0">
                    <a:pos x="17" y="6"/>
                  </a:cxn>
                  <a:cxn ang="0">
                    <a:pos x="11" y="0"/>
                  </a:cxn>
                  <a:cxn ang="0">
                    <a:pos x="0" y="12"/>
                  </a:cxn>
                </a:cxnLst>
                <a:rect l="0" t="0" r="r" b="b"/>
                <a:pathLst>
                  <a:path w="29" h="24">
                    <a:moveTo>
                      <a:pt x="0" y="12"/>
                    </a:moveTo>
                    <a:lnTo>
                      <a:pt x="5" y="18"/>
                    </a:lnTo>
                    <a:lnTo>
                      <a:pt x="23" y="24"/>
                    </a:lnTo>
                    <a:lnTo>
                      <a:pt x="29" y="24"/>
                    </a:lnTo>
                    <a:lnTo>
                      <a:pt x="29" y="12"/>
                    </a:lnTo>
                    <a:lnTo>
                      <a:pt x="23" y="12"/>
                    </a:lnTo>
                    <a:lnTo>
                      <a:pt x="11" y="6"/>
                    </a:lnTo>
                    <a:lnTo>
                      <a:pt x="17" y="6"/>
                    </a:lnTo>
                    <a:lnTo>
                      <a:pt x="11"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5" name="Freeform 175">
                <a:extLst>
                  <a:ext uri="{FF2B5EF4-FFF2-40B4-BE49-F238E27FC236}">
                    <a16:creationId xmlns:a16="http://schemas.microsoft.com/office/drawing/2014/main" id="{32CC22C6-BEAF-E04D-B083-22098B2FF657}"/>
                  </a:ext>
                </a:extLst>
              </p:cNvPr>
              <p:cNvSpPr>
                <a:spLocks/>
              </p:cNvSpPr>
              <p:nvPr/>
            </p:nvSpPr>
            <p:spPr bwMode="auto">
              <a:xfrm>
                <a:off x="4086" y="2639"/>
                <a:ext cx="29" cy="29"/>
              </a:xfrm>
              <a:custGeom>
                <a:avLst/>
                <a:gdLst/>
                <a:ahLst/>
                <a:cxnLst>
                  <a:cxn ang="0">
                    <a:pos x="0" y="12"/>
                  </a:cxn>
                  <a:cxn ang="0">
                    <a:pos x="17" y="29"/>
                  </a:cxn>
                  <a:cxn ang="0">
                    <a:pos x="29" y="18"/>
                  </a:cxn>
                  <a:cxn ang="0">
                    <a:pos x="12" y="0"/>
                  </a:cxn>
                  <a:cxn ang="0">
                    <a:pos x="0" y="12"/>
                  </a:cxn>
                </a:cxnLst>
                <a:rect l="0" t="0" r="r" b="b"/>
                <a:pathLst>
                  <a:path w="29" h="29">
                    <a:moveTo>
                      <a:pt x="0" y="12"/>
                    </a:moveTo>
                    <a:lnTo>
                      <a:pt x="17" y="29"/>
                    </a:lnTo>
                    <a:lnTo>
                      <a:pt x="29" y="18"/>
                    </a:lnTo>
                    <a:lnTo>
                      <a:pt x="12"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6" name="Freeform 176">
                <a:extLst>
                  <a:ext uri="{FF2B5EF4-FFF2-40B4-BE49-F238E27FC236}">
                    <a16:creationId xmlns:a16="http://schemas.microsoft.com/office/drawing/2014/main" id="{E606C931-3747-CC4D-843B-490A8B24CC55}"/>
                  </a:ext>
                </a:extLst>
              </p:cNvPr>
              <p:cNvSpPr>
                <a:spLocks/>
              </p:cNvSpPr>
              <p:nvPr/>
            </p:nvSpPr>
            <p:spPr bwMode="auto">
              <a:xfrm>
                <a:off x="4124" y="2674"/>
                <a:ext cx="24" cy="17"/>
              </a:xfrm>
              <a:custGeom>
                <a:avLst/>
                <a:gdLst/>
                <a:ahLst/>
                <a:cxnLst>
                  <a:cxn ang="0">
                    <a:pos x="0" y="12"/>
                  </a:cxn>
                  <a:cxn ang="0">
                    <a:pos x="12" y="17"/>
                  </a:cxn>
                  <a:cxn ang="0">
                    <a:pos x="18" y="17"/>
                  </a:cxn>
                  <a:cxn ang="0">
                    <a:pos x="12" y="12"/>
                  </a:cxn>
                  <a:cxn ang="0">
                    <a:pos x="12" y="17"/>
                  </a:cxn>
                  <a:cxn ang="0">
                    <a:pos x="24" y="17"/>
                  </a:cxn>
                  <a:cxn ang="0">
                    <a:pos x="24" y="6"/>
                  </a:cxn>
                  <a:cxn ang="0">
                    <a:pos x="12" y="6"/>
                  </a:cxn>
                  <a:cxn ang="0">
                    <a:pos x="0" y="0"/>
                  </a:cxn>
                  <a:cxn ang="0">
                    <a:pos x="0" y="12"/>
                  </a:cxn>
                </a:cxnLst>
                <a:rect l="0" t="0" r="r" b="b"/>
                <a:pathLst>
                  <a:path w="24" h="17">
                    <a:moveTo>
                      <a:pt x="0" y="12"/>
                    </a:moveTo>
                    <a:lnTo>
                      <a:pt x="12" y="17"/>
                    </a:lnTo>
                    <a:lnTo>
                      <a:pt x="18" y="17"/>
                    </a:lnTo>
                    <a:lnTo>
                      <a:pt x="12" y="12"/>
                    </a:lnTo>
                    <a:lnTo>
                      <a:pt x="12" y="17"/>
                    </a:lnTo>
                    <a:lnTo>
                      <a:pt x="24" y="17"/>
                    </a:lnTo>
                    <a:lnTo>
                      <a:pt x="24" y="6"/>
                    </a:lnTo>
                    <a:lnTo>
                      <a:pt x="12" y="6"/>
                    </a:lnTo>
                    <a:lnTo>
                      <a:pt x="0"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7" name="Freeform 177">
                <a:extLst>
                  <a:ext uri="{FF2B5EF4-FFF2-40B4-BE49-F238E27FC236}">
                    <a16:creationId xmlns:a16="http://schemas.microsoft.com/office/drawing/2014/main" id="{BE5F6226-C45C-8A47-925C-E14A8B59E69A}"/>
                  </a:ext>
                </a:extLst>
              </p:cNvPr>
              <p:cNvSpPr>
                <a:spLocks/>
              </p:cNvSpPr>
              <p:nvPr/>
            </p:nvSpPr>
            <p:spPr bwMode="auto">
              <a:xfrm>
                <a:off x="4162" y="2709"/>
                <a:ext cx="19" cy="23"/>
              </a:xfrm>
              <a:custGeom>
                <a:avLst/>
                <a:gdLst/>
                <a:ahLst/>
                <a:cxnLst>
                  <a:cxn ang="0">
                    <a:pos x="0" y="0"/>
                  </a:cxn>
                  <a:cxn ang="0">
                    <a:pos x="6" y="17"/>
                  </a:cxn>
                  <a:cxn ang="0">
                    <a:pos x="12" y="23"/>
                  </a:cxn>
                  <a:cxn ang="0">
                    <a:pos x="23" y="11"/>
                  </a:cxn>
                  <a:cxn ang="0">
                    <a:pos x="17" y="5"/>
                  </a:cxn>
                  <a:cxn ang="0">
                    <a:pos x="17" y="11"/>
                  </a:cxn>
                  <a:cxn ang="0">
                    <a:pos x="12" y="0"/>
                  </a:cxn>
                  <a:cxn ang="0">
                    <a:pos x="0" y="0"/>
                  </a:cxn>
                </a:cxnLst>
                <a:rect l="0" t="0" r="r" b="b"/>
                <a:pathLst>
                  <a:path w="23" h="23">
                    <a:moveTo>
                      <a:pt x="0" y="0"/>
                    </a:moveTo>
                    <a:lnTo>
                      <a:pt x="6" y="17"/>
                    </a:lnTo>
                    <a:lnTo>
                      <a:pt x="12" y="23"/>
                    </a:lnTo>
                    <a:lnTo>
                      <a:pt x="23" y="11"/>
                    </a:lnTo>
                    <a:lnTo>
                      <a:pt x="17" y="5"/>
                    </a:lnTo>
                    <a:lnTo>
                      <a:pt x="17" y="11"/>
                    </a:lnTo>
                    <a:lnTo>
                      <a:pt x="12" y="0"/>
                    </a:lnTo>
                    <a:lnTo>
                      <a:pt x="0" y="0"/>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8" name="Freeform 178">
                <a:extLst>
                  <a:ext uri="{FF2B5EF4-FFF2-40B4-BE49-F238E27FC236}">
                    <a16:creationId xmlns:a16="http://schemas.microsoft.com/office/drawing/2014/main" id="{AEEB8964-1364-184F-A4C1-F3EC75747062}"/>
                  </a:ext>
                </a:extLst>
              </p:cNvPr>
              <p:cNvSpPr>
                <a:spLocks/>
              </p:cNvSpPr>
              <p:nvPr/>
            </p:nvSpPr>
            <p:spPr bwMode="auto">
              <a:xfrm>
                <a:off x="4182" y="2743"/>
                <a:ext cx="23" cy="18"/>
              </a:xfrm>
              <a:custGeom>
                <a:avLst/>
                <a:gdLst/>
                <a:ahLst/>
                <a:cxnLst>
                  <a:cxn ang="0">
                    <a:pos x="0" y="0"/>
                  </a:cxn>
                  <a:cxn ang="0">
                    <a:pos x="0" y="6"/>
                  </a:cxn>
                  <a:cxn ang="0">
                    <a:pos x="12" y="18"/>
                  </a:cxn>
                  <a:cxn ang="0">
                    <a:pos x="23" y="18"/>
                  </a:cxn>
                  <a:cxn ang="0">
                    <a:pos x="23" y="6"/>
                  </a:cxn>
                  <a:cxn ang="0">
                    <a:pos x="12" y="6"/>
                  </a:cxn>
                  <a:cxn ang="0">
                    <a:pos x="18" y="6"/>
                  </a:cxn>
                  <a:cxn ang="0">
                    <a:pos x="12" y="0"/>
                  </a:cxn>
                  <a:cxn ang="0">
                    <a:pos x="12" y="6"/>
                  </a:cxn>
                  <a:cxn ang="0">
                    <a:pos x="12" y="0"/>
                  </a:cxn>
                  <a:cxn ang="0">
                    <a:pos x="0" y="0"/>
                  </a:cxn>
                </a:cxnLst>
                <a:rect l="0" t="0" r="r" b="b"/>
                <a:pathLst>
                  <a:path w="23" h="18">
                    <a:moveTo>
                      <a:pt x="0" y="0"/>
                    </a:moveTo>
                    <a:lnTo>
                      <a:pt x="0" y="6"/>
                    </a:lnTo>
                    <a:lnTo>
                      <a:pt x="12" y="18"/>
                    </a:lnTo>
                    <a:lnTo>
                      <a:pt x="23" y="18"/>
                    </a:lnTo>
                    <a:lnTo>
                      <a:pt x="23" y="6"/>
                    </a:lnTo>
                    <a:lnTo>
                      <a:pt x="12" y="6"/>
                    </a:lnTo>
                    <a:lnTo>
                      <a:pt x="18" y="6"/>
                    </a:lnTo>
                    <a:lnTo>
                      <a:pt x="12" y="0"/>
                    </a:lnTo>
                    <a:lnTo>
                      <a:pt x="12" y="6"/>
                    </a:lnTo>
                    <a:lnTo>
                      <a:pt x="12" y="0"/>
                    </a:lnTo>
                    <a:lnTo>
                      <a:pt x="0" y="0"/>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899" name="Freeform 179">
                <a:extLst>
                  <a:ext uri="{FF2B5EF4-FFF2-40B4-BE49-F238E27FC236}">
                    <a16:creationId xmlns:a16="http://schemas.microsoft.com/office/drawing/2014/main" id="{B2CCCA19-6EA5-DC41-B3AE-A95DCD3212C6}"/>
                  </a:ext>
                </a:extLst>
              </p:cNvPr>
              <p:cNvSpPr>
                <a:spLocks/>
              </p:cNvSpPr>
              <p:nvPr/>
            </p:nvSpPr>
            <p:spPr bwMode="auto">
              <a:xfrm>
                <a:off x="4213" y="2766"/>
                <a:ext cx="19" cy="29"/>
              </a:xfrm>
              <a:custGeom>
                <a:avLst/>
                <a:gdLst/>
                <a:ahLst/>
                <a:cxnLst>
                  <a:cxn ang="0">
                    <a:pos x="0" y="12"/>
                  </a:cxn>
                  <a:cxn ang="0">
                    <a:pos x="6" y="18"/>
                  </a:cxn>
                  <a:cxn ang="0">
                    <a:pos x="6" y="12"/>
                  </a:cxn>
                  <a:cxn ang="0">
                    <a:pos x="6" y="24"/>
                  </a:cxn>
                  <a:cxn ang="0">
                    <a:pos x="23" y="29"/>
                  </a:cxn>
                  <a:cxn ang="0">
                    <a:pos x="23" y="18"/>
                  </a:cxn>
                  <a:cxn ang="0">
                    <a:pos x="12" y="12"/>
                  </a:cxn>
                  <a:cxn ang="0">
                    <a:pos x="17" y="18"/>
                  </a:cxn>
                  <a:cxn ang="0">
                    <a:pos x="17" y="12"/>
                  </a:cxn>
                  <a:cxn ang="0">
                    <a:pos x="12" y="0"/>
                  </a:cxn>
                  <a:cxn ang="0">
                    <a:pos x="0" y="12"/>
                  </a:cxn>
                </a:cxnLst>
                <a:rect l="0" t="0" r="r" b="b"/>
                <a:pathLst>
                  <a:path w="23" h="29">
                    <a:moveTo>
                      <a:pt x="0" y="12"/>
                    </a:moveTo>
                    <a:lnTo>
                      <a:pt x="6" y="18"/>
                    </a:lnTo>
                    <a:lnTo>
                      <a:pt x="6" y="12"/>
                    </a:lnTo>
                    <a:lnTo>
                      <a:pt x="6" y="24"/>
                    </a:lnTo>
                    <a:lnTo>
                      <a:pt x="23" y="29"/>
                    </a:lnTo>
                    <a:lnTo>
                      <a:pt x="23" y="18"/>
                    </a:lnTo>
                    <a:lnTo>
                      <a:pt x="12" y="12"/>
                    </a:lnTo>
                    <a:lnTo>
                      <a:pt x="17" y="18"/>
                    </a:lnTo>
                    <a:lnTo>
                      <a:pt x="17" y="12"/>
                    </a:lnTo>
                    <a:lnTo>
                      <a:pt x="12"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0" name="Freeform 180">
                <a:extLst>
                  <a:ext uri="{FF2B5EF4-FFF2-40B4-BE49-F238E27FC236}">
                    <a16:creationId xmlns:a16="http://schemas.microsoft.com/office/drawing/2014/main" id="{371A5BEC-5AF4-F147-A41C-DF23B09BE90E}"/>
                  </a:ext>
                </a:extLst>
              </p:cNvPr>
              <p:cNvSpPr>
                <a:spLocks/>
              </p:cNvSpPr>
              <p:nvPr/>
            </p:nvSpPr>
            <p:spPr bwMode="auto">
              <a:xfrm>
                <a:off x="4246" y="2807"/>
                <a:ext cx="23" cy="29"/>
              </a:xfrm>
              <a:custGeom>
                <a:avLst/>
                <a:gdLst/>
                <a:ahLst/>
                <a:cxnLst>
                  <a:cxn ang="0">
                    <a:pos x="0" y="11"/>
                  </a:cxn>
                  <a:cxn ang="0">
                    <a:pos x="11" y="17"/>
                  </a:cxn>
                  <a:cxn ang="0">
                    <a:pos x="5" y="11"/>
                  </a:cxn>
                  <a:cxn ang="0">
                    <a:pos x="5" y="17"/>
                  </a:cxn>
                  <a:cxn ang="0">
                    <a:pos x="11" y="29"/>
                  </a:cxn>
                  <a:cxn ang="0">
                    <a:pos x="23" y="17"/>
                  </a:cxn>
                  <a:cxn ang="0">
                    <a:pos x="17" y="11"/>
                  </a:cxn>
                  <a:cxn ang="0">
                    <a:pos x="17" y="6"/>
                  </a:cxn>
                  <a:cxn ang="0">
                    <a:pos x="0" y="0"/>
                  </a:cxn>
                  <a:cxn ang="0">
                    <a:pos x="0" y="11"/>
                  </a:cxn>
                </a:cxnLst>
                <a:rect l="0" t="0" r="r" b="b"/>
                <a:pathLst>
                  <a:path w="23" h="29">
                    <a:moveTo>
                      <a:pt x="0" y="11"/>
                    </a:moveTo>
                    <a:lnTo>
                      <a:pt x="11" y="17"/>
                    </a:lnTo>
                    <a:lnTo>
                      <a:pt x="5" y="11"/>
                    </a:lnTo>
                    <a:lnTo>
                      <a:pt x="5" y="17"/>
                    </a:lnTo>
                    <a:lnTo>
                      <a:pt x="11" y="29"/>
                    </a:lnTo>
                    <a:lnTo>
                      <a:pt x="23" y="17"/>
                    </a:lnTo>
                    <a:lnTo>
                      <a:pt x="17" y="11"/>
                    </a:lnTo>
                    <a:lnTo>
                      <a:pt x="17" y="6"/>
                    </a:lnTo>
                    <a:lnTo>
                      <a:pt x="0" y="0"/>
                    </a:lnTo>
                    <a:lnTo>
                      <a:pt x="0"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1" name="Freeform 181">
                <a:extLst>
                  <a:ext uri="{FF2B5EF4-FFF2-40B4-BE49-F238E27FC236}">
                    <a16:creationId xmlns:a16="http://schemas.microsoft.com/office/drawing/2014/main" id="{3795B5D9-2517-D948-BECC-E73B18479473}"/>
                  </a:ext>
                </a:extLst>
              </p:cNvPr>
              <p:cNvSpPr>
                <a:spLocks/>
              </p:cNvSpPr>
              <p:nvPr/>
            </p:nvSpPr>
            <p:spPr bwMode="auto">
              <a:xfrm>
                <a:off x="4276" y="2847"/>
                <a:ext cx="28" cy="29"/>
              </a:xfrm>
              <a:custGeom>
                <a:avLst/>
                <a:gdLst/>
                <a:ahLst/>
                <a:cxnLst>
                  <a:cxn ang="0">
                    <a:pos x="0" y="12"/>
                  </a:cxn>
                  <a:cxn ang="0">
                    <a:pos x="17" y="29"/>
                  </a:cxn>
                  <a:cxn ang="0">
                    <a:pos x="28" y="18"/>
                  </a:cxn>
                  <a:cxn ang="0">
                    <a:pos x="11" y="0"/>
                  </a:cxn>
                  <a:cxn ang="0">
                    <a:pos x="0" y="12"/>
                  </a:cxn>
                </a:cxnLst>
                <a:rect l="0" t="0" r="r" b="b"/>
                <a:pathLst>
                  <a:path w="28" h="29">
                    <a:moveTo>
                      <a:pt x="0" y="12"/>
                    </a:moveTo>
                    <a:lnTo>
                      <a:pt x="17" y="29"/>
                    </a:lnTo>
                    <a:lnTo>
                      <a:pt x="28" y="18"/>
                    </a:lnTo>
                    <a:lnTo>
                      <a:pt x="11"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2" name="Freeform 182">
                <a:extLst>
                  <a:ext uri="{FF2B5EF4-FFF2-40B4-BE49-F238E27FC236}">
                    <a16:creationId xmlns:a16="http://schemas.microsoft.com/office/drawing/2014/main" id="{62B44F25-52F4-E442-A096-D1AEABAE7ED4}"/>
                  </a:ext>
                </a:extLst>
              </p:cNvPr>
              <p:cNvSpPr>
                <a:spLocks/>
              </p:cNvSpPr>
              <p:nvPr/>
            </p:nvSpPr>
            <p:spPr bwMode="auto">
              <a:xfrm>
                <a:off x="4309" y="2882"/>
                <a:ext cx="32" cy="29"/>
              </a:xfrm>
              <a:custGeom>
                <a:avLst/>
                <a:gdLst/>
                <a:ahLst/>
                <a:cxnLst>
                  <a:cxn ang="0">
                    <a:pos x="0" y="12"/>
                  </a:cxn>
                  <a:cxn ang="0">
                    <a:pos x="6" y="17"/>
                  </a:cxn>
                  <a:cxn ang="0">
                    <a:pos x="18" y="29"/>
                  </a:cxn>
                  <a:cxn ang="0">
                    <a:pos x="29" y="17"/>
                  </a:cxn>
                  <a:cxn ang="0">
                    <a:pos x="18" y="6"/>
                  </a:cxn>
                  <a:cxn ang="0">
                    <a:pos x="12" y="0"/>
                  </a:cxn>
                  <a:cxn ang="0">
                    <a:pos x="0" y="12"/>
                  </a:cxn>
                </a:cxnLst>
                <a:rect l="0" t="0" r="r" b="b"/>
                <a:pathLst>
                  <a:path w="29" h="29">
                    <a:moveTo>
                      <a:pt x="0" y="12"/>
                    </a:moveTo>
                    <a:lnTo>
                      <a:pt x="6" y="17"/>
                    </a:lnTo>
                    <a:lnTo>
                      <a:pt x="18" y="29"/>
                    </a:lnTo>
                    <a:lnTo>
                      <a:pt x="29" y="17"/>
                    </a:lnTo>
                    <a:lnTo>
                      <a:pt x="18" y="6"/>
                    </a:lnTo>
                    <a:lnTo>
                      <a:pt x="12"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3" name="Freeform 183">
                <a:extLst>
                  <a:ext uri="{FF2B5EF4-FFF2-40B4-BE49-F238E27FC236}">
                    <a16:creationId xmlns:a16="http://schemas.microsoft.com/office/drawing/2014/main" id="{96E8B5EF-826E-D14A-B543-50D7B007243F}"/>
                  </a:ext>
                </a:extLst>
              </p:cNvPr>
              <p:cNvSpPr>
                <a:spLocks/>
              </p:cNvSpPr>
              <p:nvPr/>
            </p:nvSpPr>
            <p:spPr bwMode="auto">
              <a:xfrm>
                <a:off x="4340" y="2917"/>
                <a:ext cx="19" cy="17"/>
              </a:xfrm>
              <a:custGeom>
                <a:avLst/>
                <a:gdLst/>
                <a:ahLst/>
                <a:cxnLst>
                  <a:cxn ang="0">
                    <a:pos x="0" y="11"/>
                  </a:cxn>
                  <a:cxn ang="0">
                    <a:pos x="12" y="17"/>
                  </a:cxn>
                  <a:cxn ang="0">
                    <a:pos x="17" y="17"/>
                  </a:cxn>
                  <a:cxn ang="0">
                    <a:pos x="12" y="11"/>
                  </a:cxn>
                  <a:cxn ang="0">
                    <a:pos x="12" y="17"/>
                  </a:cxn>
                  <a:cxn ang="0">
                    <a:pos x="23" y="17"/>
                  </a:cxn>
                  <a:cxn ang="0">
                    <a:pos x="23" y="5"/>
                  </a:cxn>
                  <a:cxn ang="0">
                    <a:pos x="12" y="5"/>
                  </a:cxn>
                  <a:cxn ang="0">
                    <a:pos x="17" y="5"/>
                  </a:cxn>
                  <a:cxn ang="0">
                    <a:pos x="12" y="0"/>
                  </a:cxn>
                  <a:cxn ang="0">
                    <a:pos x="0" y="11"/>
                  </a:cxn>
                </a:cxnLst>
                <a:rect l="0" t="0" r="r" b="b"/>
                <a:pathLst>
                  <a:path w="23" h="17">
                    <a:moveTo>
                      <a:pt x="0" y="11"/>
                    </a:moveTo>
                    <a:lnTo>
                      <a:pt x="12" y="17"/>
                    </a:lnTo>
                    <a:lnTo>
                      <a:pt x="17" y="17"/>
                    </a:lnTo>
                    <a:lnTo>
                      <a:pt x="12" y="11"/>
                    </a:lnTo>
                    <a:lnTo>
                      <a:pt x="12" y="17"/>
                    </a:lnTo>
                    <a:lnTo>
                      <a:pt x="23" y="17"/>
                    </a:lnTo>
                    <a:lnTo>
                      <a:pt x="23" y="5"/>
                    </a:lnTo>
                    <a:lnTo>
                      <a:pt x="12" y="5"/>
                    </a:lnTo>
                    <a:lnTo>
                      <a:pt x="17" y="5"/>
                    </a:lnTo>
                    <a:lnTo>
                      <a:pt x="12" y="0"/>
                    </a:lnTo>
                    <a:lnTo>
                      <a:pt x="0"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4" name="Freeform 184">
                <a:extLst>
                  <a:ext uri="{FF2B5EF4-FFF2-40B4-BE49-F238E27FC236}">
                    <a16:creationId xmlns:a16="http://schemas.microsoft.com/office/drawing/2014/main" id="{C7EE62E7-A38B-B94C-BC4D-3BFDA526D3DB}"/>
                  </a:ext>
                </a:extLst>
              </p:cNvPr>
              <p:cNvSpPr>
                <a:spLocks/>
              </p:cNvSpPr>
              <p:nvPr/>
            </p:nvSpPr>
            <p:spPr bwMode="auto">
              <a:xfrm>
                <a:off x="4367" y="2951"/>
                <a:ext cx="29" cy="23"/>
              </a:xfrm>
              <a:custGeom>
                <a:avLst/>
                <a:gdLst/>
                <a:ahLst/>
                <a:cxnLst>
                  <a:cxn ang="0">
                    <a:pos x="0" y="0"/>
                  </a:cxn>
                  <a:cxn ang="0">
                    <a:pos x="0" y="12"/>
                  </a:cxn>
                  <a:cxn ang="0">
                    <a:pos x="17" y="18"/>
                  </a:cxn>
                  <a:cxn ang="0">
                    <a:pos x="11" y="18"/>
                  </a:cxn>
                  <a:cxn ang="0">
                    <a:pos x="17" y="23"/>
                  </a:cxn>
                  <a:cxn ang="0">
                    <a:pos x="29" y="12"/>
                  </a:cxn>
                  <a:cxn ang="0">
                    <a:pos x="23" y="6"/>
                  </a:cxn>
                  <a:cxn ang="0">
                    <a:pos x="6" y="0"/>
                  </a:cxn>
                  <a:cxn ang="0">
                    <a:pos x="11" y="6"/>
                  </a:cxn>
                  <a:cxn ang="0">
                    <a:pos x="11" y="0"/>
                  </a:cxn>
                  <a:cxn ang="0">
                    <a:pos x="0" y="0"/>
                  </a:cxn>
                </a:cxnLst>
                <a:rect l="0" t="0" r="r" b="b"/>
                <a:pathLst>
                  <a:path w="29" h="23">
                    <a:moveTo>
                      <a:pt x="0" y="0"/>
                    </a:moveTo>
                    <a:lnTo>
                      <a:pt x="0" y="12"/>
                    </a:lnTo>
                    <a:lnTo>
                      <a:pt x="17" y="18"/>
                    </a:lnTo>
                    <a:lnTo>
                      <a:pt x="11" y="18"/>
                    </a:lnTo>
                    <a:lnTo>
                      <a:pt x="17" y="23"/>
                    </a:lnTo>
                    <a:lnTo>
                      <a:pt x="29" y="12"/>
                    </a:lnTo>
                    <a:lnTo>
                      <a:pt x="23" y="6"/>
                    </a:lnTo>
                    <a:lnTo>
                      <a:pt x="6" y="0"/>
                    </a:lnTo>
                    <a:lnTo>
                      <a:pt x="11" y="6"/>
                    </a:lnTo>
                    <a:lnTo>
                      <a:pt x="11" y="0"/>
                    </a:lnTo>
                    <a:lnTo>
                      <a:pt x="0" y="0"/>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5" name="Freeform 185">
                <a:extLst>
                  <a:ext uri="{FF2B5EF4-FFF2-40B4-BE49-F238E27FC236}">
                    <a16:creationId xmlns:a16="http://schemas.microsoft.com/office/drawing/2014/main" id="{0729432D-F7E6-7941-8158-1572965BFF68}"/>
                  </a:ext>
                </a:extLst>
              </p:cNvPr>
              <p:cNvSpPr>
                <a:spLocks/>
              </p:cNvSpPr>
              <p:nvPr/>
            </p:nvSpPr>
            <p:spPr bwMode="auto">
              <a:xfrm>
                <a:off x="4403" y="2980"/>
                <a:ext cx="28" cy="32"/>
              </a:xfrm>
              <a:custGeom>
                <a:avLst/>
                <a:gdLst/>
                <a:ahLst/>
                <a:cxnLst>
                  <a:cxn ang="0">
                    <a:pos x="0" y="12"/>
                  </a:cxn>
                  <a:cxn ang="0">
                    <a:pos x="5" y="18"/>
                  </a:cxn>
                  <a:cxn ang="0">
                    <a:pos x="5" y="12"/>
                  </a:cxn>
                  <a:cxn ang="0">
                    <a:pos x="11" y="29"/>
                  </a:cxn>
                  <a:cxn ang="0">
                    <a:pos x="17" y="35"/>
                  </a:cxn>
                  <a:cxn ang="0">
                    <a:pos x="28" y="23"/>
                  </a:cxn>
                  <a:cxn ang="0">
                    <a:pos x="23" y="18"/>
                  </a:cxn>
                  <a:cxn ang="0">
                    <a:pos x="23" y="23"/>
                  </a:cxn>
                  <a:cxn ang="0">
                    <a:pos x="17" y="6"/>
                  </a:cxn>
                  <a:cxn ang="0">
                    <a:pos x="11" y="0"/>
                  </a:cxn>
                  <a:cxn ang="0">
                    <a:pos x="0" y="12"/>
                  </a:cxn>
                </a:cxnLst>
                <a:rect l="0" t="0" r="r" b="b"/>
                <a:pathLst>
                  <a:path w="28" h="35">
                    <a:moveTo>
                      <a:pt x="0" y="12"/>
                    </a:moveTo>
                    <a:lnTo>
                      <a:pt x="5" y="18"/>
                    </a:lnTo>
                    <a:lnTo>
                      <a:pt x="5" y="12"/>
                    </a:lnTo>
                    <a:lnTo>
                      <a:pt x="11" y="29"/>
                    </a:lnTo>
                    <a:lnTo>
                      <a:pt x="17" y="35"/>
                    </a:lnTo>
                    <a:lnTo>
                      <a:pt x="28" y="23"/>
                    </a:lnTo>
                    <a:lnTo>
                      <a:pt x="23" y="18"/>
                    </a:lnTo>
                    <a:lnTo>
                      <a:pt x="23" y="23"/>
                    </a:lnTo>
                    <a:lnTo>
                      <a:pt x="17" y="6"/>
                    </a:lnTo>
                    <a:lnTo>
                      <a:pt x="11"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6" name="Freeform 186">
                <a:extLst>
                  <a:ext uri="{FF2B5EF4-FFF2-40B4-BE49-F238E27FC236}">
                    <a16:creationId xmlns:a16="http://schemas.microsoft.com/office/drawing/2014/main" id="{A46C88A0-403A-2648-9F58-87D5865BE795}"/>
                  </a:ext>
                </a:extLst>
              </p:cNvPr>
              <p:cNvSpPr>
                <a:spLocks/>
              </p:cNvSpPr>
              <p:nvPr/>
            </p:nvSpPr>
            <p:spPr bwMode="auto">
              <a:xfrm>
                <a:off x="4436" y="3021"/>
                <a:ext cx="23" cy="29"/>
              </a:xfrm>
              <a:custGeom>
                <a:avLst/>
                <a:gdLst/>
                <a:ahLst/>
                <a:cxnLst>
                  <a:cxn ang="0">
                    <a:pos x="0" y="11"/>
                  </a:cxn>
                  <a:cxn ang="0">
                    <a:pos x="6" y="17"/>
                  </a:cxn>
                  <a:cxn ang="0">
                    <a:pos x="6" y="11"/>
                  </a:cxn>
                  <a:cxn ang="0">
                    <a:pos x="12" y="29"/>
                  </a:cxn>
                  <a:cxn ang="0">
                    <a:pos x="23" y="29"/>
                  </a:cxn>
                  <a:cxn ang="0">
                    <a:pos x="23" y="17"/>
                  </a:cxn>
                  <a:cxn ang="0">
                    <a:pos x="17" y="17"/>
                  </a:cxn>
                  <a:cxn ang="0">
                    <a:pos x="23" y="23"/>
                  </a:cxn>
                  <a:cxn ang="0">
                    <a:pos x="17" y="5"/>
                  </a:cxn>
                  <a:cxn ang="0">
                    <a:pos x="12" y="0"/>
                  </a:cxn>
                  <a:cxn ang="0">
                    <a:pos x="0" y="11"/>
                  </a:cxn>
                </a:cxnLst>
                <a:rect l="0" t="0" r="r" b="b"/>
                <a:pathLst>
                  <a:path w="23" h="29">
                    <a:moveTo>
                      <a:pt x="0" y="11"/>
                    </a:moveTo>
                    <a:lnTo>
                      <a:pt x="6" y="17"/>
                    </a:lnTo>
                    <a:lnTo>
                      <a:pt x="6" y="11"/>
                    </a:lnTo>
                    <a:lnTo>
                      <a:pt x="12" y="29"/>
                    </a:lnTo>
                    <a:lnTo>
                      <a:pt x="23" y="29"/>
                    </a:lnTo>
                    <a:lnTo>
                      <a:pt x="23" y="17"/>
                    </a:lnTo>
                    <a:lnTo>
                      <a:pt x="17" y="17"/>
                    </a:lnTo>
                    <a:lnTo>
                      <a:pt x="23" y="23"/>
                    </a:lnTo>
                    <a:lnTo>
                      <a:pt x="17" y="5"/>
                    </a:lnTo>
                    <a:lnTo>
                      <a:pt x="12" y="0"/>
                    </a:lnTo>
                    <a:lnTo>
                      <a:pt x="0" y="11"/>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7" name="Freeform 187">
                <a:extLst>
                  <a:ext uri="{FF2B5EF4-FFF2-40B4-BE49-F238E27FC236}">
                    <a16:creationId xmlns:a16="http://schemas.microsoft.com/office/drawing/2014/main" id="{FDB7839F-327C-9E4A-92F8-54A2D0D56695}"/>
                  </a:ext>
                </a:extLst>
              </p:cNvPr>
              <p:cNvSpPr>
                <a:spLocks/>
              </p:cNvSpPr>
              <p:nvPr/>
            </p:nvSpPr>
            <p:spPr bwMode="auto">
              <a:xfrm>
                <a:off x="4471" y="3055"/>
                <a:ext cx="23" cy="23"/>
              </a:xfrm>
              <a:custGeom>
                <a:avLst/>
                <a:gdLst/>
                <a:ahLst/>
                <a:cxnLst>
                  <a:cxn ang="0">
                    <a:pos x="0" y="12"/>
                  </a:cxn>
                  <a:cxn ang="0">
                    <a:pos x="11" y="23"/>
                  </a:cxn>
                  <a:cxn ang="0">
                    <a:pos x="23" y="12"/>
                  </a:cxn>
                  <a:cxn ang="0">
                    <a:pos x="11" y="0"/>
                  </a:cxn>
                  <a:cxn ang="0">
                    <a:pos x="0" y="12"/>
                  </a:cxn>
                </a:cxnLst>
                <a:rect l="0" t="0" r="r" b="b"/>
                <a:pathLst>
                  <a:path w="23" h="23">
                    <a:moveTo>
                      <a:pt x="0" y="12"/>
                    </a:moveTo>
                    <a:lnTo>
                      <a:pt x="11" y="23"/>
                    </a:lnTo>
                    <a:lnTo>
                      <a:pt x="23" y="12"/>
                    </a:lnTo>
                    <a:lnTo>
                      <a:pt x="11"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8" name="Freeform 188">
                <a:extLst>
                  <a:ext uri="{FF2B5EF4-FFF2-40B4-BE49-F238E27FC236}">
                    <a16:creationId xmlns:a16="http://schemas.microsoft.com/office/drawing/2014/main" id="{EE1A3BB7-B361-FC4F-B594-F874085CF905}"/>
                  </a:ext>
                </a:extLst>
              </p:cNvPr>
              <p:cNvSpPr>
                <a:spLocks/>
              </p:cNvSpPr>
              <p:nvPr/>
            </p:nvSpPr>
            <p:spPr bwMode="auto">
              <a:xfrm>
                <a:off x="4500" y="3084"/>
                <a:ext cx="32" cy="29"/>
              </a:xfrm>
              <a:custGeom>
                <a:avLst/>
                <a:gdLst/>
                <a:ahLst/>
                <a:cxnLst>
                  <a:cxn ang="0">
                    <a:pos x="0" y="12"/>
                  </a:cxn>
                  <a:cxn ang="0">
                    <a:pos x="17" y="29"/>
                  </a:cxn>
                  <a:cxn ang="0">
                    <a:pos x="29" y="18"/>
                  </a:cxn>
                  <a:cxn ang="0">
                    <a:pos x="11" y="0"/>
                  </a:cxn>
                  <a:cxn ang="0">
                    <a:pos x="0" y="12"/>
                  </a:cxn>
                </a:cxnLst>
                <a:rect l="0" t="0" r="r" b="b"/>
                <a:pathLst>
                  <a:path w="29" h="29">
                    <a:moveTo>
                      <a:pt x="0" y="12"/>
                    </a:moveTo>
                    <a:lnTo>
                      <a:pt x="17" y="29"/>
                    </a:lnTo>
                    <a:lnTo>
                      <a:pt x="29" y="18"/>
                    </a:lnTo>
                    <a:lnTo>
                      <a:pt x="11" y="0"/>
                    </a:lnTo>
                    <a:lnTo>
                      <a:pt x="0" y="12"/>
                    </a:lnTo>
                    <a:close/>
                  </a:path>
                </a:pathLst>
              </a:custGeom>
              <a:solidFill>
                <a:srgbClr val="000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09" name="Freeform 189">
                <a:extLst>
                  <a:ext uri="{FF2B5EF4-FFF2-40B4-BE49-F238E27FC236}">
                    <a16:creationId xmlns:a16="http://schemas.microsoft.com/office/drawing/2014/main" id="{360E7E70-F686-0E4F-B606-B51A5E75FCB8}"/>
                  </a:ext>
                </a:extLst>
              </p:cNvPr>
              <p:cNvSpPr>
                <a:spLocks/>
              </p:cNvSpPr>
              <p:nvPr/>
            </p:nvSpPr>
            <p:spPr bwMode="auto">
              <a:xfrm>
                <a:off x="3917" y="2137"/>
                <a:ext cx="46" cy="46"/>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0" name="Freeform 190">
                <a:extLst>
                  <a:ext uri="{FF2B5EF4-FFF2-40B4-BE49-F238E27FC236}">
                    <a16:creationId xmlns:a16="http://schemas.microsoft.com/office/drawing/2014/main" id="{AA4A2E77-C601-3947-AFB9-7898E3A1088D}"/>
                  </a:ext>
                </a:extLst>
              </p:cNvPr>
              <p:cNvSpPr>
                <a:spLocks/>
              </p:cNvSpPr>
              <p:nvPr/>
            </p:nvSpPr>
            <p:spPr bwMode="auto">
              <a:xfrm>
                <a:off x="4575" y="3003"/>
                <a:ext cx="46" cy="47"/>
              </a:xfrm>
              <a:custGeom>
                <a:avLst/>
                <a:gdLst/>
                <a:ahLst/>
                <a:cxnLst>
                  <a:cxn ang="0">
                    <a:pos x="0" y="23"/>
                  </a:cxn>
                  <a:cxn ang="0">
                    <a:pos x="5" y="41"/>
                  </a:cxn>
                  <a:cxn ang="0">
                    <a:pos x="23" y="47"/>
                  </a:cxn>
                  <a:cxn ang="0">
                    <a:pos x="40" y="41"/>
                  </a:cxn>
                  <a:cxn ang="0">
                    <a:pos x="46" y="23"/>
                  </a:cxn>
                  <a:cxn ang="0">
                    <a:pos x="40" y="6"/>
                  </a:cxn>
                  <a:cxn ang="0">
                    <a:pos x="23" y="0"/>
                  </a:cxn>
                  <a:cxn ang="0">
                    <a:pos x="5" y="6"/>
                  </a:cxn>
                  <a:cxn ang="0">
                    <a:pos x="0" y="23"/>
                  </a:cxn>
                </a:cxnLst>
                <a:rect l="0" t="0" r="r" b="b"/>
                <a:pathLst>
                  <a:path w="46" h="47">
                    <a:moveTo>
                      <a:pt x="0" y="23"/>
                    </a:moveTo>
                    <a:lnTo>
                      <a:pt x="5" y="41"/>
                    </a:lnTo>
                    <a:lnTo>
                      <a:pt x="23" y="47"/>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1" name="Freeform 191">
                <a:extLst>
                  <a:ext uri="{FF2B5EF4-FFF2-40B4-BE49-F238E27FC236}">
                    <a16:creationId xmlns:a16="http://schemas.microsoft.com/office/drawing/2014/main" id="{BC9D7BAA-03C8-324E-8322-BAB8778BA094}"/>
                  </a:ext>
                </a:extLst>
              </p:cNvPr>
              <p:cNvSpPr>
                <a:spLocks/>
              </p:cNvSpPr>
              <p:nvPr/>
            </p:nvSpPr>
            <p:spPr bwMode="auto">
              <a:xfrm>
                <a:off x="4459" y="2847"/>
                <a:ext cx="46" cy="52"/>
              </a:xfrm>
              <a:custGeom>
                <a:avLst/>
                <a:gdLst/>
                <a:ahLst/>
                <a:cxnLst>
                  <a:cxn ang="0">
                    <a:pos x="0" y="23"/>
                  </a:cxn>
                  <a:cxn ang="0">
                    <a:pos x="6" y="47"/>
                  </a:cxn>
                  <a:cxn ang="0">
                    <a:pos x="23" y="52"/>
                  </a:cxn>
                  <a:cxn ang="0">
                    <a:pos x="41" y="41"/>
                  </a:cxn>
                  <a:cxn ang="0">
                    <a:pos x="46" y="23"/>
                  </a:cxn>
                  <a:cxn ang="0">
                    <a:pos x="41" y="6"/>
                  </a:cxn>
                  <a:cxn ang="0">
                    <a:pos x="23" y="0"/>
                  </a:cxn>
                  <a:cxn ang="0">
                    <a:pos x="6" y="6"/>
                  </a:cxn>
                  <a:cxn ang="0">
                    <a:pos x="0" y="23"/>
                  </a:cxn>
                </a:cxnLst>
                <a:rect l="0" t="0" r="r" b="b"/>
                <a:pathLst>
                  <a:path w="46" h="52">
                    <a:moveTo>
                      <a:pt x="0" y="23"/>
                    </a:moveTo>
                    <a:lnTo>
                      <a:pt x="6" y="47"/>
                    </a:lnTo>
                    <a:lnTo>
                      <a:pt x="23" y="52"/>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2" name="Freeform 192">
                <a:extLst>
                  <a:ext uri="{FF2B5EF4-FFF2-40B4-BE49-F238E27FC236}">
                    <a16:creationId xmlns:a16="http://schemas.microsoft.com/office/drawing/2014/main" id="{3230B3A3-E335-E642-8D23-D575622A5C3C}"/>
                  </a:ext>
                </a:extLst>
              </p:cNvPr>
              <p:cNvSpPr>
                <a:spLocks/>
              </p:cNvSpPr>
              <p:nvPr/>
            </p:nvSpPr>
            <p:spPr bwMode="auto">
              <a:xfrm>
                <a:off x="4448" y="2807"/>
                <a:ext cx="52" cy="46"/>
              </a:xfrm>
              <a:custGeom>
                <a:avLst/>
                <a:gdLst/>
                <a:ahLst/>
                <a:cxnLst>
                  <a:cxn ang="0">
                    <a:pos x="0" y="23"/>
                  </a:cxn>
                  <a:cxn ang="0">
                    <a:pos x="11" y="46"/>
                  </a:cxn>
                  <a:cxn ang="0">
                    <a:pos x="29" y="46"/>
                  </a:cxn>
                  <a:cxn ang="0">
                    <a:pos x="46" y="40"/>
                  </a:cxn>
                  <a:cxn ang="0">
                    <a:pos x="52" y="23"/>
                  </a:cxn>
                  <a:cxn ang="0">
                    <a:pos x="46" y="6"/>
                  </a:cxn>
                  <a:cxn ang="0">
                    <a:pos x="29" y="0"/>
                  </a:cxn>
                  <a:cxn ang="0">
                    <a:pos x="5" y="6"/>
                  </a:cxn>
                  <a:cxn ang="0">
                    <a:pos x="0" y="23"/>
                  </a:cxn>
                </a:cxnLst>
                <a:rect l="0" t="0" r="r" b="b"/>
                <a:pathLst>
                  <a:path w="52" h="46">
                    <a:moveTo>
                      <a:pt x="0" y="23"/>
                    </a:moveTo>
                    <a:lnTo>
                      <a:pt x="11" y="46"/>
                    </a:lnTo>
                    <a:lnTo>
                      <a:pt x="29" y="46"/>
                    </a:lnTo>
                    <a:lnTo>
                      <a:pt x="46" y="40"/>
                    </a:lnTo>
                    <a:lnTo>
                      <a:pt x="52" y="23"/>
                    </a:lnTo>
                    <a:lnTo>
                      <a:pt x="46" y="6"/>
                    </a:lnTo>
                    <a:lnTo>
                      <a:pt x="29"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3" name="Freeform 193">
                <a:extLst>
                  <a:ext uri="{FF2B5EF4-FFF2-40B4-BE49-F238E27FC236}">
                    <a16:creationId xmlns:a16="http://schemas.microsoft.com/office/drawing/2014/main" id="{ED6008F0-BCD7-E848-B31D-895048F62305}"/>
                  </a:ext>
                </a:extLst>
              </p:cNvPr>
              <p:cNvSpPr>
                <a:spLocks/>
              </p:cNvSpPr>
              <p:nvPr/>
            </p:nvSpPr>
            <p:spPr bwMode="auto">
              <a:xfrm>
                <a:off x="4344" y="2807"/>
                <a:ext cx="52" cy="52"/>
              </a:xfrm>
              <a:custGeom>
                <a:avLst/>
                <a:gdLst/>
                <a:ahLst/>
                <a:cxnLst>
                  <a:cxn ang="0">
                    <a:pos x="0" y="29"/>
                  </a:cxn>
                  <a:cxn ang="0">
                    <a:pos x="6" y="46"/>
                  </a:cxn>
                  <a:cxn ang="0">
                    <a:pos x="29" y="52"/>
                  </a:cxn>
                  <a:cxn ang="0">
                    <a:pos x="46" y="46"/>
                  </a:cxn>
                  <a:cxn ang="0">
                    <a:pos x="52" y="29"/>
                  </a:cxn>
                  <a:cxn ang="0">
                    <a:pos x="46" y="6"/>
                  </a:cxn>
                  <a:cxn ang="0">
                    <a:pos x="23" y="0"/>
                  </a:cxn>
                  <a:cxn ang="0">
                    <a:pos x="6" y="6"/>
                  </a:cxn>
                  <a:cxn ang="0">
                    <a:pos x="0" y="29"/>
                  </a:cxn>
                </a:cxnLst>
                <a:rect l="0" t="0" r="r" b="b"/>
                <a:pathLst>
                  <a:path w="52" h="52">
                    <a:moveTo>
                      <a:pt x="0" y="29"/>
                    </a:moveTo>
                    <a:lnTo>
                      <a:pt x="6" y="46"/>
                    </a:lnTo>
                    <a:lnTo>
                      <a:pt x="29" y="52"/>
                    </a:lnTo>
                    <a:lnTo>
                      <a:pt x="46" y="46"/>
                    </a:lnTo>
                    <a:lnTo>
                      <a:pt x="52" y="29"/>
                    </a:lnTo>
                    <a:lnTo>
                      <a:pt x="46"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4" name="Freeform 194">
                <a:extLst>
                  <a:ext uri="{FF2B5EF4-FFF2-40B4-BE49-F238E27FC236}">
                    <a16:creationId xmlns:a16="http://schemas.microsoft.com/office/drawing/2014/main" id="{477B3F73-DA7A-B04A-88C6-29CFE1B60A18}"/>
                  </a:ext>
                </a:extLst>
              </p:cNvPr>
              <p:cNvSpPr>
                <a:spLocks/>
              </p:cNvSpPr>
              <p:nvPr/>
            </p:nvSpPr>
            <p:spPr bwMode="auto">
              <a:xfrm>
                <a:off x="4269" y="2801"/>
                <a:ext cx="52" cy="45"/>
              </a:xfrm>
              <a:custGeom>
                <a:avLst/>
                <a:gdLst/>
                <a:ahLst/>
                <a:cxnLst>
                  <a:cxn ang="0">
                    <a:pos x="0" y="23"/>
                  </a:cxn>
                  <a:cxn ang="0">
                    <a:pos x="6" y="41"/>
                  </a:cxn>
                  <a:cxn ang="0">
                    <a:pos x="23" y="46"/>
                  </a:cxn>
                  <a:cxn ang="0">
                    <a:pos x="46" y="41"/>
                  </a:cxn>
                  <a:cxn ang="0">
                    <a:pos x="52" y="23"/>
                  </a:cxn>
                  <a:cxn ang="0">
                    <a:pos x="46" y="6"/>
                  </a:cxn>
                  <a:cxn ang="0">
                    <a:pos x="23" y="0"/>
                  </a:cxn>
                  <a:cxn ang="0">
                    <a:pos x="6" y="6"/>
                  </a:cxn>
                  <a:cxn ang="0">
                    <a:pos x="0" y="23"/>
                  </a:cxn>
                </a:cxnLst>
                <a:rect l="0" t="0" r="r" b="b"/>
                <a:pathLst>
                  <a:path w="52" h="46">
                    <a:moveTo>
                      <a:pt x="0" y="23"/>
                    </a:moveTo>
                    <a:lnTo>
                      <a:pt x="6" y="41"/>
                    </a:lnTo>
                    <a:lnTo>
                      <a:pt x="23"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5" name="Freeform 195">
                <a:extLst>
                  <a:ext uri="{FF2B5EF4-FFF2-40B4-BE49-F238E27FC236}">
                    <a16:creationId xmlns:a16="http://schemas.microsoft.com/office/drawing/2014/main" id="{C6AF45E1-8E14-A346-BA6D-5A42F8744093}"/>
                  </a:ext>
                </a:extLst>
              </p:cNvPr>
              <p:cNvSpPr>
                <a:spLocks/>
              </p:cNvSpPr>
              <p:nvPr/>
            </p:nvSpPr>
            <p:spPr bwMode="auto">
              <a:xfrm>
                <a:off x="4303" y="2795"/>
                <a:ext cx="52" cy="52"/>
              </a:xfrm>
              <a:custGeom>
                <a:avLst/>
                <a:gdLst/>
                <a:ahLst/>
                <a:cxnLst>
                  <a:cxn ang="0">
                    <a:pos x="0" y="29"/>
                  </a:cxn>
                  <a:cxn ang="0">
                    <a:pos x="6" y="47"/>
                  </a:cxn>
                  <a:cxn ang="0">
                    <a:pos x="24" y="52"/>
                  </a:cxn>
                  <a:cxn ang="0">
                    <a:pos x="47" y="47"/>
                  </a:cxn>
                  <a:cxn ang="0">
                    <a:pos x="52" y="29"/>
                  </a:cxn>
                  <a:cxn ang="0">
                    <a:pos x="47" y="6"/>
                  </a:cxn>
                  <a:cxn ang="0">
                    <a:pos x="24" y="0"/>
                  </a:cxn>
                  <a:cxn ang="0">
                    <a:pos x="6" y="12"/>
                  </a:cxn>
                  <a:cxn ang="0">
                    <a:pos x="0" y="29"/>
                  </a:cxn>
                </a:cxnLst>
                <a:rect l="0" t="0" r="r" b="b"/>
                <a:pathLst>
                  <a:path w="52" h="52">
                    <a:moveTo>
                      <a:pt x="0" y="29"/>
                    </a:moveTo>
                    <a:lnTo>
                      <a:pt x="6" y="47"/>
                    </a:lnTo>
                    <a:lnTo>
                      <a:pt x="24" y="52"/>
                    </a:lnTo>
                    <a:lnTo>
                      <a:pt x="47" y="47"/>
                    </a:lnTo>
                    <a:lnTo>
                      <a:pt x="52" y="29"/>
                    </a:lnTo>
                    <a:lnTo>
                      <a:pt x="47" y="6"/>
                    </a:lnTo>
                    <a:lnTo>
                      <a:pt x="24" y="0"/>
                    </a:lnTo>
                    <a:lnTo>
                      <a:pt x="6" y="12"/>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6" name="Freeform 196">
                <a:extLst>
                  <a:ext uri="{FF2B5EF4-FFF2-40B4-BE49-F238E27FC236}">
                    <a16:creationId xmlns:a16="http://schemas.microsoft.com/office/drawing/2014/main" id="{6374DBC2-3661-824E-A398-11B62C9607A4}"/>
                  </a:ext>
                </a:extLst>
              </p:cNvPr>
              <p:cNvSpPr>
                <a:spLocks/>
              </p:cNvSpPr>
              <p:nvPr/>
            </p:nvSpPr>
            <p:spPr bwMode="auto">
              <a:xfrm>
                <a:off x="4292" y="2743"/>
                <a:ext cx="46" cy="52"/>
              </a:xfrm>
              <a:custGeom>
                <a:avLst/>
                <a:gdLst/>
                <a:ahLst/>
                <a:cxnLst>
                  <a:cxn ang="0">
                    <a:pos x="0" y="29"/>
                  </a:cxn>
                  <a:cxn ang="0">
                    <a:pos x="6" y="47"/>
                  </a:cxn>
                  <a:cxn ang="0">
                    <a:pos x="23" y="52"/>
                  </a:cxn>
                  <a:cxn ang="0">
                    <a:pos x="40" y="47"/>
                  </a:cxn>
                  <a:cxn ang="0">
                    <a:pos x="46" y="29"/>
                  </a:cxn>
                  <a:cxn ang="0">
                    <a:pos x="40" y="6"/>
                  </a:cxn>
                  <a:cxn ang="0">
                    <a:pos x="23" y="0"/>
                  </a:cxn>
                  <a:cxn ang="0">
                    <a:pos x="6" y="6"/>
                  </a:cxn>
                  <a:cxn ang="0">
                    <a:pos x="0" y="29"/>
                  </a:cxn>
                </a:cxnLst>
                <a:rect l="0" t="0" r="r" b="b"/>
                <a:pathLst>
                  <a:path w="46" h="52">
                    <a:moveTo>
                      <a:pt x="0" y="29"/>
                    </a:moveTo>
                    <a:lnTo>
                      <a:pt x="6" y="47"/>
                    </a:lnTo>
                    <a:lnTo>
                      <a:pt x="23" y="52"/>
                    </a:lnTo>
                    <a:lnTo>
                      <a:pt x="40" y="47"/>
                    </a:lnTo>
                    <a:lnTo>
                      <a:pt x="46" y="29"/>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7" name="Freeform 197">
                <a:extLst>
                  <a:ext uri="{FF2B5EF4-FFF2-40B4-BE49-F238E27FC236}">
                    <a16:creationId xmlns:a16="http://schemas.microsoft.com/office/drawing/2014/main" id="{D6EFBB73-C4CA-074D-BF6A-0391BC33245E}"/>
                  </a:ext>
                </a:extLst>
              </p:cNvPr>
              <p:cNvSpPr>
                <a:spLocks/>
              </p:cNvSpPr>
              <p:nvPr/>
            </p:nvSpPr>
            <p:spPr bwMode="auto">
              <a:xfrm>
                <a:off x="4257" y="2697"/>
                <a:ext cx="46" cy="52"/>
              </a:xfrm>
              <a:custGeom>
                <a:avLst/>
                <a:gdLst/>
                <a:ahLst/>
                <a:cxnLst>
                  <a:cxn ang="0">
                    <a:pos x="0" y="29"/>
                  </a:cxn>
                  <a:cxn ang="0">
                    <a:pos x="6" y="46"/>
                  </a:cxn>
                  <a:cxn ang="0">
                    <a:pos x="23" y="52"/>
                  </a:cxn>
                  <a:cxn ang="0">
                    <a:pos x="41" y="46"/>
                  </a:cxn>
                  <a:cxn ang="0">
                    <a:pos x="46" y="29"/>
                  </a:cxn>
                  <a:cxn ang="0">
                    <a:pos x="41" y="6"/>
                  </a:cxn>
                  <a:cxn ang="0">
                    <a:pos x="23" y="0"/>
                  </a:cxn>
                  <a:cxn ang="0">
                    <a:pos x="6" y="12"/>
                  </a:cxn>
                  <a:cxn ang="0">
                    <a:pos x="0" y="29"/>
                  </a:cxn>
                </a:cxnLst>
                <a:rect l="0" t="0" r="r" b="b"/>
                <a:pathLst>
                  <a:path w="46" h="52">
                    <a:moveTo>
                      <a:pt x="0" y="29"/>
                    </a:moveTo>
                    <a:lnTo>
                      <a:pt x="6" y="46"/>
                    </a:lnTo>
                    <a:lnTo>
                      <a:pt x="23" y="52"/>
                    </a:lnTo>
                    <a:lnTo>
                      <a:pt x="41" y="46"/>
                    </a:lnTo>
                    <a:lnTo>
                      <a:pt x="46" y="29"/>
                    </a:lnTo>
                    <a:lnTo>
                      <a:pt x="41" y="6"/>
                    </a:lnTo>
                    <a:lnTo>
                      <a:pt x="23" y="0"/>
                    </a:lnTo>
                    <a:lnTo>
                      <a:pt x="6" y="12"/>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8" name="Freeform 198">
                <a:extLst>
                  <a:ext uri="{FF2B5EF4-FFF2-40B4-BE49-F238E27FC236}">
                    <a16:creationId xmlns:a16="http://schemas.microsoft.com/office/drawing/2014/main" id="{0D65B352-6637-3040-B76A-5BACF63EDEF4}"/>
                  </a:ext>
                </a:extLst>
              </p:cNvPr>
              <p:cNvSpPr>
                <a:spLocks/>
              </p:cNvSpPr>
              <p:nvPr/>
            </p:nvSpPr>
            <p:spPr bwMode="auto">
              <a:xfrm>
                <a:off x="4226" y="2703"/>
                <a:ext cx="44" cy="46"/>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19" name="Freeform 199">
                <a:extLst>
                  <a:ext uri="{FF2B5EF4-FFF2-40B4-BE49-F238E27FC236}">
                    <a16:creationId xmlns:a16="http://schemas.microsoft.com/office/drawing/2014/main" id="{B205B74F-B600-6848-B42B-801F1A37704F}"/>
                  </a:ext>
                </a:extLst>
              </p:cNvPr>
              <p:cNvSpPr>
                <a:spLocks/>
              </p:cNvSpPr>
              <p:nvPr/>
            </p:nvSpPr>
            <p:spPr bwMode="auto">
              <a:xfrm>
                <a:off x="4200" y="2605"/>
                <a:ext cx="44" cy="46"/>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0" name="Freeform 200">
                <a:extLst>
                  <a:ext uri="{FF2B5EF4-FFF2-40B4-BE49-F238E27FC236}">
                    <a16:creationId xmlns:a16="http://schemas.microsoft.com/office/drawing/2014/main" id="{C177699A-676C-3846-B347-769582A08201}"/>
                  </a:ext>
                </a:extLst>
              </p:cNvPr>
              <p:cNvSpPr>
                <a:spLocks/>
              </p:cNvSpPr>
              <p:nvPr/>
            </p:nvSpPr>
            <p:spPr bwMode="auto">
              <a:xfrm>
                <a:off x="4107" y="2605"/>
                <a:ext cx="46" cy="46"/>
              </a:xfrm>
              <a:custGeom>
                <a:avLst/>
                <a:gdLst/>
                <a:ahLst/>
                <a:cxnLst>
                  <a:cxn ang="0">
                    <a:pos x="0" y="23"/>
                  </a:cxn>
                  <a:cxn ang="0">
                    <a:pos x="6" y="40"/>
                  </a:cxn>
                  <a:cxn ang="0">
                    <a:pos x="23" y="46"/>
                  </a:cxn>
                  <a:cxn ang="0">
                    <a:pos x="41" y="40"/>
                  </a:cxn>
                  <a:cxn ang="0">
                    <a:pos x="46" y="23"/>
                  </a:cxn>
                  <a:cxn ang="0">
                    <a:pos x="41" y="5"/>
                  </a:cxn>
                  <a:cxn ang="0">
                    <a:pos x="23" y="0"/>
                  </a:cxn>
                  <a:cxn ang="0">
                    <a:pos x="6" y="5"/>
                  </a:cxn>
                  <a:cxn ang="0">
                    <a:pos x="0" y="23"/>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1" name="Freeform 201">
                <a:extLst>
                  <a:ext uri="{FF2B5EF4-FFF2-40B4-BE49-F238E27FC236}">
                    <a16:creationId xmlns:a16="http://schemas.microsoft.com/office/drawing/2014/main" id="{01FA1C1F-66AC-AB44-B51C-DE81E967A1C5}"/>
                  </a:ext>
                </a:extLst>
              </p:cNvPr>
              <p:cNvSpPr>
                <a:spLocks/>
              </p:cNvSpPr>
              <p:nvPr/>
            </p:nvSpPr>
            <p:spPr bwMode="auto">
              <a:xfrm>
                <a:off x="3959" y="2437"/>
                <a:ext cx="52" cy="46"/>
              </a:xfrm>
              <a:custGeom>
                <a:avLst/>
                <a:gdLst/>
                <a:ahLst/>
                <a:cxnLst>
                  <a:cxn ang="0">
                    <a:pos x="0" y="23"/>
                  </a:cxn>
                  <a:cxn ang="0">
                    <a:pos x="6" y="41"/>
                  </a:cxn>
                  <a:cxn ang="0">
                    <a:pos x="29" y="46"/>
                  </a:cxn>
                  <a:cxn ang="0">
                    <a:pos x="46" y="41"/>
                  </a:cxn>
                  <a:cxn ang="0">
                    <a:pos x="52" y="23"/>
                  </a:cxn>
                  <a:cxn ang="0">
                    <a:pos x="46" y="6"/>
                  </a:cxn>
                  <a:cxn ang="0">
                    <a:pos x="23" y="0"/>
                  </a:cxn>
                  <a:cxn ang="0">
                    <a:pos x="6" y="6"/>
                  </a:cxn>
                  <a:cxn ang="0">
                    <a:pos x="0" y="23"/>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2" name="Freeform 202">
                <a:extLst>
                  <a:ext uri="{FF2B5EF4-FFF2-40B4-BE49-F238E27FC236}">
                    <a16:creationId xmlns:a16="http://schemas.microsoft.com/office/drawing/2014/main" id="{6E06009C-AD50-9742-B1ED-70E567B8E74A}"/>
                  </a:ext>
                </a:extLst>
              </p:cNvPr>
              <p:cNvSpPr>
                <a:spLocks/>
              </p:cNvSpPr>
              <p:nvPr/>
            </p:nvSpPr>
            <p:spPr bwMode="auto">
              <a:xfrm>
                <a:off x="3986" y="2460"/>
                <a:ext cx="52" cy="46"/>
              </a:xfrm>
              <a:custGeom>
                <a:avLst/>
                <a:gdLst/>
                <a:ahLst/>
                <a:cxnLst>
                  <a:cxn ang="0">
                    <a:pos x="0" y="23"/>
                  </a:cxn>
                  <a:cxn ang="0">
                    <a:pos x="6" y="41"/>
                  </a:cxn>
                  <a:cxn ang="0">
                    <a:pos x="29" y="46"/>
                  </a:cxn>
                  <a:cxn ang="0">
                    <a:pos x="46" y="41"/>
                  </a:cxn>
                  <a:cxn ang="0">
                    <a:pos x="52" y="23"/>
                  </a:cxn>
                  <a:cxn ang="0">
                    <a:pos x="46" y="6"/>
                  </a:cxn>
                  <a:cxn ang="0">
                    <a:pos x="23" y="0"/>
                  </a:cxn>
                  <a:cxn ang="0">
                    <a:pos x="6" y="6"/>
                  </a:cxn>
                  <a:cxn ang="0">
                    <a:pos x="0" y="23"/>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30924" name="Freeform 204">
              <a:extLst>
                <a:ext uri="{FF2B5EF4-FFF2-40B4-BE49-F238E27FC236}">
                  <a16:creationId xmlns:a16="http://schemas.microsoft.com/office/drawing/2014/main" id="{D8CB3E37-9229-2446-8432-ACE4B5DDC682}"/>
                </a:ext>
              </a:extLst>
            </p:cNvPr>
            <p:cNvSpPr>
              <a:spLocks/>
            </p:cNvSpPr>
            <p:nvPr/>
          </p:nvSpPr>
          <p:spPr bwMode="auto">
            <a:xfrm>
              <a:off x="3986" y="2547"/>
              <a:ext cx="44" cy="45"/>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5" name="Freeform 205">
              <a:extLst>
                <a:ext uri="{FF2B5EF4-FFF2-40B4-BE49-F238E27FC236}">
                  <a16:creationId xmlns:a16="http://schemas.microsoft.com/office/drawing/2014/main" id="{DB3AFD80-E757-674E-9A7C-A0554677CC32}"/>
                </a:ext>
              </a:extLst>
            </p:cNvPr>
            <p:cNvSpPr>
              <a:spLocks/>
            </p:cNvSpPr>
            <p:nvPr/>
          </p:nvSpPr>
          <p:spPr bwMode="auto">
            <a:xfrm>
              <a:off x="3899" y="2495"/>
              <a:ext cx="52" cy="45"/>
            </a:xfrm>
            <a:custGeom>
              <a:avLst/>
              <a:gdLst/>
              <a:ahLst/>
              <a:cxnLst>
                <a:cxn ang="0">
                  <a:pos x="0" y="23"/>
                </a:cxn>
                <a:cxn ang="0">
                  <a:pos x="6" y="40"/>
                </a:cxn>
                <a:cxn ang="0">
                  <a:pos x="29" y="46"/>
                </a:cxn>
                <a:cxn ang="0">
                  <a:pos x="47" y="40"/>
                </a:cxn>
                <a:cxn ang="0">
                  <a:pos x="52" y="23"/>
                </a:cxn>
                <a:cxn ang="0">
                  <a:pos x="47" y="6"/>
                </a:cxn>
                <a:cxn ang="0">
                  <a:pos x="23" y="0"/>
                </a:cxn>
                <a:cxn ang="0">
                  <a:pos x="6" y="6"/>
                </a:cxn>
                <a:cxn ang="0">
                  <a:pos x="0" y="23"/>
                </a:cxn>
              </a:cxnLst>
              <a:rect l="0" t="0" r="r" b="b"/>
              <a:pathLst>
                <a:path w="52" h="46">
                  <a:moveTo>
                    <a:pt x="0" y="23"/>
                  </a:moveTo>
                  <a:lnTo>
                    <a:pt x="6" y="40"/>
                  </a:lnTo>
                  <a:lnTo>
                    <a:pt x="29" y="46"/>
                  </a:lnTo>
                  <a:lnTo>
                    <a:pt x="47" y="40"/>
                  </a:lnTo>
                  <a:lnTo>
                    <a:pt x="52" y="23"/>
                  </a:lnTo>
                  <a:lnTo>
                    <a:pt x="47"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6" name="Freeform 206">
              <a:extLst>
                <a:ext uri="{FF2B5EF4-FFF2-40B4-BE49-F238E27FC236}">
                  <a16:creationId xmlns:a16="http://schemas.microsoft.com/office/drawing/2014/main" id="{D9EE573B-C71C-D54C-9D68-2DCDAA497A31}"/>
                </a:ext>
              </a:extLst>
            </p:cNvPr>
            <p:cNvSpPr>
              <a:spLocks/>
            </p:cNvSpPr>
            <p:nvPr/>
          </p:nvSpPr>
          <p:spPr bwMode="auto">
            <a:xfrm>
              <a:off x="3865" y="2530"/>
              <a:ext cx="52" cy="45"/>
            </a:xfrm>
            <a:custGeom>
              <a:avLst/>
              <a:gdLst/>
              <a:ahLst/>
              <a:cxnLst>
                <a:cxn ang="0">
                  <a:pos x="0" y="23"/>
                </a:cxn>
                <a:cxn ang="0">
                  <a:pos x="6" y="40"/>
                </a:cxn>
                <a:cxn ang="0">
                  <a:pos x="29" y="46"/>
                </a:cxn>
                <a:cxn ang="0">
                  <a:pos x="46" y="40"/>
                </a:cxn>
                <a:cxn ang="0">
                  <a:pos x="52" y="23"/>
                </a:cxn>
                <a:cxn ang="0">
                  <a:pos x="46" y="5"/>
                </a:cxn>
                <a:cxn ang="0">
                  <a:pos x="29" y="0"/>
                </a:cxn>
                <a:cxn ang="0">
                  <a:pos x="6" y="5"/>
                </a:cxn>
                <a:cxn ang="0">
                  <a:pos x="0" y="23"/>
                </a:cxn>
              </a:cxnLst>
              <a:rect l="0" t="0" r="r" b="b"/>
              <a:pathLst>
                <a:path w="52" h="46">
                  <a:moveTo>
                    <a:pt x="0" y="23"/>
                  </a:moveTo>
                  <a:lnTo>
                    <a:pt x="6" y="40"/>
                  </a:lnTo>
                  <a:lnTo>
                    <a:pt x="29" y="46"/>
                  </a:lnTo>
                  <a:lnTo>
                    <a:pt x="46" y="40"/>
                  </a:lnTo>
                  <a:lnTo>
                    <a:pt x="52" y="23"/>
                  </a:lnTo>
                  <a:lnTo>
                    <a:pt x="46" y="5"/>
                  </a:lnTo>
                  <a:lnTo>
                    <a:pt x="29"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7" name="Freeform 207">
              <a:extLst>
                <a:ext uri="{FF2B5EF4-FFF2-40B4-BE49-F238E27FC236}">
                  <a16:creationId xmlns:a16="http://schemas.microsoft.com/office/drawing/2014/main" id="{64C36767-91C4-8A45-B75D-7DF169684661}"/>
                </a:ext>
              </a:extLst>
            </p:cNvPr>
            <p:cNvSpPr>
              <a:spLocks/>
            </p:cNvSpPr>
            <p:nvPr/>
          </p:nvSpPr>
          <p:spPr bwMode="auto">
            <a:xfrm>
              <a:off x="3894" y="2564"/>
              <a:ext cx="46" cy="46"/>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8" name="Freeform 208">
              <a:extLst>
                <a:ext uri="{FF2B5EF4-FFF2-40B4-BE49-F238E27FC236}">
                  <a16:creationId xmlns:a16="http://schemas.microsoft.com/office/drawing/2014/main" id="{47BF2E60-8607-2E47-93F9-96A481604F62}"/>
                </a:ext>
              </a:extLst>
            </p:cNvPr>
            <p:cNvSpPr>
              <a:spLocks/>
            </p:cNvSpPr>
            <p:nvPr/>
          </p:nvSpPr>
          <p:spPr bwMode="auto">
            <a:xfrm>
              <a:off x="3836" y="2599"/>
              <a:ext cx="44"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29" name="Freeform 209">
              <a:extLst>
                <a:ext uri="{FF2B5EF4-FFF2-40B4-BE49-F238E27FC236}">
                  <a16:creationId xmlns:a16="http://schemas.microsoft.com/office/drawing/2014/main" id="{FB45C541-0FD3-144C-A7A0-B6C586A287CC}"/>
                </a:ext>
              </a:extLst>
            </p:cNvPr>
            <p:cNvSpPr>
              <a:spLocks/>
            </p:cNvSpPr>
            <p:nvPr/>
          </p:nvSpPr>
          <p:spPr bwMode="auto">
            <a:xfrm>
              <a:off x="3617" y="2668"/>
              <a:ext cx="56" cy="46"/>
            </a:xfrm>
            <a:custGeom>
              <a:avLst/>
              <a:gdLst/>
              <a:ahLst/>
              <a:cxnLst>
                <a:cxn ang="0">
                  <a:pos x="0" y="23"/>
                </a:cxn>
                <a:cxn ang="0">
                  <a:pos x="5" y="41"/>
                </a:cxn>
                <a:cxn ang="0">
                  <a:pos x="28" y="46"/>
                </a:cxn>
                <a:cxn ang="0">
                  <a:pos x="46" y="41"/>
                </a:cxn>
                <a:cxn ang="0">
                  <a:pos x="52" y="23"/>
                </a:cxn>
                <a:cxn ang="0">
                  <a:pos x="46" y="6"/>
                </a:cxn>
                <a:cxn ang="0">
                  <a:pos x="28" y="0"/>
                </a:cxn>
                <a:cxn ang="0">
                  <a:pos x="5" y="6"/>
                </a:cxn>
                <a:cxn ang="0">
                  <a:pos x="0" y="23"/>
                </a:cxn>
              </a:cxnLst>
              <a:rect l="0" t="0" r="r" b="b"/>
              <a:pathLst>
                <a:path w="52" h="46">
                  <a:moveTo>
                    <a:pt x="0" y="23"/>
                  </a:moveTo>
                  <a:lnTo>
                    <a:pt x="5" y="41"/>
                  </a:lnTo>
                  <a:lnTo>
                    <a:pt x="28" y="46"/>
                  </a:lnTo>
                  <a:lnTo>
                    <a:pt x="46" y="41"/>
                  </a:lnTo>
                  <a:lnTo>
                    <a:pt x="52" y="23"/>
                  </a:lnTo>
                  <a:lnTo>
                    <a:pt x="46" y="6"/>
                  </a:lnTo>
                  <a:lnTo>
                    <a:pt x="28"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0" name="Freeform 210">
              <a:extLst>
                <a:ext uri="{FF2B5EF4-FFF2-40B4-BE49-F238E27FC236}">
                  <a16:creationId xmlns:a16="http://schemas.microsoft.com/office/drawing/2014/main" id="{2495ADAC-1FBE-1A43-B24B-0A9BB68CE626}"/>
                </a:ext>
              </a:extLst>
            </p:cNvPr>
            <p:cNvSpPr>
              <a:spLocks/>
            </p:cNvSpPr>
            <p:nvPr/>
          </p:nvSpPr>
          <p:spPr bwMode="auto">
            <a:xfrm>
              <a:off x="3455" y="2714"/>
              <a:ext cx="52" cy="47"/>
            </a:xfrm>
            <a:custGeom>
              <a:avLst/>
              <a:gdLst/>
              <a:ahLst/>
              <a:cxnLst>
                <a:cxn ang="0">
                  <a:pos x="0" y="24"/>
                </a:cxn>
                <a:cxn ang="0">
                  <a:pos x="6" y="41"/>
                </a:cxn>
                <a:cxn ang="0">
                  <a:pos x="29" y="47"/>
                </a:cxn>
                <a:cxn ang="0">
                  <a:pos x="46" y="41"/>
                </a:cxn>
                <a:cxn ang="0">
                  <a:pos x="52" y="24"/>
                </a:cxn>
                <a:cxn ang="0">
                  <a:pos x="46" y="6"/>
                </a:cxn>
                <a:cxn ang="0">
                  <a:pos x="23" y="0"/>
                </a:cxn>
                <a:cxn ang="0">
                  <a:pos x="6" y="6"/>
                </a:cxn>
                <a:cxn ang="0">
                  <a:pos x="0" y="24"/>
                </a:cxn>
              </a:cxnLst>
              <a:rect l="0" t="0" r="r" b="b"/>
              <a:pathLst>
                <a:path w="52" h="47">
                  <a:moveTo>
                    <a:pt x="0" y="24"/>
                  </a:moveTo>
                  <a:lnTo>
                    <a:pt x="6" y="41"/>
                  </a:lnTo>
                  <a:lnTo>
                    <a:pt x="29" y="47"/>
                  </a:lnTo>
                  <a:lnTo>
                    <a:pt x="46" y="41"/>
                  </a:lnTo>
                  <a:lnTo>
                    <a:pt x="52" y="24"/>
                  </a:lnTo>
                  <a:lnTo>
                    <a:pt x="46"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1" name="Freeform 211">
              <a:extLst>
                <a:ext uri="{FF2B5EF4-FFF2-40B4-BE49-F238E27FC236}">
                  <a16:creationId xmlns:a16="http://schemas.microsoft.com/office/drawing/2014/main" id="{2E414689-A698-BE49-B91B-9CF1E67EDCFC}"/>
                </a:ext>
              </a:extLst>
            </p:cNvPr>
            <p:cNvSpPr>
              <a:spLocks/>
            </p:cNvSpPr>
            <p:nvPr/>
          </p:nvSpPr>
          <p:spPr bwMode="auto">
            <a:xfrm>
              <a:off x="3132" y="2957"/>
              <a:ext cx="46" cy="45"/>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2" name="Freeform 212">
              <a:extLst>
                <a:ext uri="{FF2B5EF4-FFF2-40B4-BE49-F238E27FC236}">
                  <a16:creationId xmlns:a16="http://schemas.microsoft.com/office/drawing/2014/main" id="{3DB21D79-D54D-DB4A-A942-CD9BFD720AD1}"/>
                </a:ext>
              </a:extLst>
            </p:cNvPr>
            <p:cNvSpPr>
              <a:spLocks/>
            </p:cNvSpPr>
            <p:nvPr/>
          </p:nvSpPr>
          <p:spPr bwMode="auto">
            <a:xfrm>
              <a:off x="3045" y="3055"/>
              <a:ext cx="46" cy="47"/>
            </a:xfrm>
            <a:custGeom>
              <a:avLst/>
              <a:gdLst/>
              <a:ahLst/>
              <a:cxnLst>
                <a:cxn ang="0">
                  <a:pos x="0" y="23"/>
                </a:cxn>
                <a:cxn ang="0">
                  <a:pos x="6" y="41"/>
                </a:cxn>
                <a:cxn ang="0">
                  <a:pos x="23" y="47"/>
                </a:cxn>
                <a:cxn ang="0">
                  <a:pos x="41" y="41"/>
                </a:cxn>
                <a:cxn ang="0">
                  <a:pos x="46" y="23"/>
                </a:cxn>
                <a:cxn ang="0">
                  <a:pos x="41" y="6"/>
                </a:cxn>
                <a:cxn ang="0">
                  <a:pos x="23" y="0"/>
                </a:cxn>
                <a:cxn ang="0">
                  <a:pos x="6" y="6"/>
                </a:cxn>
                <a:cxn ang="0">
                  <a:pos x="0" y="23"/>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3" name="Freeform 213">
              <a:extLst>
                <a:ext uri="{FF2B5EF4-FFF2-40B4-BE49-F238E27FC236}">
                  <a16:creationId xmlns:a16="http://schemas.microsoft.com/office/drawing/2014/main" id="{174F3888-57F4-8646-989B-4C7865E81A4A}"/>
                </a:ext>
              </a:extLst>
            </p:cNvPr>
            <p:cNvSpPr>
              <a:spLocks/>
            </p:cNvSpPr>
            <p:nvPr/>
          </p:nvSpPr>
          <p:spPr bwMode="auto">
            <a:xfrm>
              <a:off x="3005" y="3107"/>
              <a:ext cx="46" cy="46"/>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4" name="Freeform 214">
              <a:extLst>
                <a:ext uri="{FF2B5EF4-FFF2-40B4-BE49-F238E27FC236}">
                  <a16:creationId xmlns:a16="http://schemas.microsoft.com/office/drawing/2014/main" id="{E5F8D7EB-0198-A941-859A-0EA8C43CC569}"/>
                </a:ext>
              </a:extLst>
            </p:cNvPr>
            <p:cNvSpPr>
              <a:spLocks/>
            </p:cNvSpPr>
            <p:nvPr/>
          </p:nvSpPr>
          <p:spPr bwMode="auto">
            <a:xfrm>
              <a:off x="3057" y="3125"/>
              <a:ext cx="46" cy="45"/>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5" name="Freeform 215">
              <a:extLst>
                <a:ext uri="{FF2B5EF4-FFF2-40B4-BE49-F238E27FC236}">
                  <a16:creationId xmlns:a16="http://schemas.microsoft.com/office/drawing/2014/main" id="{EB9C0625-AD6D-B04D-8A6F-638695F88371}"/>
                </a:ext>
              </a:extLst>
            </p:cNvPr>
            <p:cNvSpPr>
              <a:spLocks/>
            </p:cNvSpPr>
            <p:nvPr/>
          </p:nvSpPr>
          <p:spPr bwMode="auto">
            <a:xfrm>
              <a:off x="3247" y="3067"/>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6" name="Freeform 216">
              <a:extLst>
                <a:ext uri="{FF2B5EF4-FFF2-40B4-BE49-F238E27FC236}">
                  <a16:creationId xmlns:a16="http://schemas.microsoft.com/office/drawing/2014/main" id="{A325A604-2BAC-B842-8678-68B719D69581}"/>
                </a:ext>
              </a:extLst>
            </p:cNvPr>
            <p:cNvSpPr>
              <a:spLocks/>
            </p:cNvSpPr>
            <p:nvPr/>
          </p:nvSpPr>
          <p:spPr bwMode="auto">
            <a:xfrm>
              <a:off x="3276" y="3021"/>
              <a:ext cx="44" cy="45"/>
            </a:xfrm>
            <a:custGeom>
              <a:avLst/>
              <a:gdLst/>
              <a:ahLst/>
              <a:cxnLst>
                <a:cxn ang="0">
                  <a:pos x="0" y="23"/>
                </a:cxn>
                <a:cxn ang="0">
                  <a:pos x="6" y="40"/>
                </a:cxn>
                <a:cxn ang="0">
                  <a:pos x="23" y="46"/>
                </a:cxn>
                <a:cxn ang="0">
                  <a:pos x="40"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7" name="Freeform 217">
              <a:extLst>
                <a:ext uri="{FF2B5EF4-FFF2-40B4-BE49-F238E27FC236}">
                  <a16:creationId xmlns:a16="http://schemas.microsoft.com/office/drawing/2014/main" id="{CB0972C8-D83D-D64F-9F37-9F634BB0938B}"/>
                </a:ext>
              </a:extLst>
            </p:cNvPr>
            <p:cNvSpPr>
              <a:spLocks/>
            </p:cNvSpPr>
            <p:nvPr/>
          </p:nvSpPr>
          <p:spPr bwMode="auto">
            <a:xfrm>
              <a:off x="3334" y="2957"/>
              <a:ext cx="46" cy="52"/>
            </a:xfrm>
            <a:custGeom>
              <a:avLst/>
              <a:gdLst/>
              <a:ahLst/>
              <a:cxnLst>
                <a:cxn ang="0">
                  <a:pos x="0" y="29"/>
                </a:cxn>
                <a:cxn ang="0">
                  <a:pos x="6" y="46"/>
                </a:cxn>
                <a:cxn ang="0">
                  <a:pos x="23" y="52"/>
                </a:cxn>
                <a:cxn ang="0">
                  <a:pos x="40" y="46"/>
                </a:cxn>
                <a:cxn ang="0">
                  <a:pos x="46" y="23"/>
                </a:cxn>
                <a:cxn ang="0">
                  <a:pos x="40" y="6"/>
                </a:cxn>
                <a:cxn ang="0">
                  <a:pos x="23" y="0"/>
                </a:cxn>
                <a:cxn ang="0">
                  <a:pos x="6" y="6"/>
                </a:cxn>
                <a:cxn ang="0">
                  <a:pos x="0" y="29"/>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8" name="Freeform 218">
              <a:extLst>
                <a:ext uri="{FF2B5EF4-FFF2-40B4-BE49-F238E27FC236}">
                  <a16:creationId xmlns:a16="http://schemas.microsoft.com/office/drawing/2014/main" id="{7C9D921D-D8CE-A441-B580-15843599B7ED}"/>
                </a:ext>
              </a:extLst>
            </p:cNvPr>
            <p:cNvSpPr>
              <a:spLocks/>
            </p:cNvSpPr>
            <p:nvPr/>
          </p:nvSpPr>
          <p:spPr bwMode="auto">
            <a:xfrm>
              <a:off x="3495" y="2922"/>
              <a:ext cx="47" cy="47"/>
            </a:xfrm>
            <a:custGeom>
              <a:avLst/>
              <a:gdLst/>
              <a:ahLst/>
              <a:cxnLst>
                <a:cxn ang="0">
                  <a:pos x="0" y="24"/>
                </a:cxn>
                <a:cxn ang="0">
                  <a:pos x="6" y="41"/>
                </a:cxn>
                <a:cxn ang="0">
                  <a:pos x="23" y="47"/>
                </a:cxn>
                <a:cxn ang="0">
                  <a:pos x="41" y="41"/>
                </a:cxn>
                <a:cxn ang="0">
                  <a:pos x="47" y="24"/>
                </a:cxn>
                <a:cxn ang="0">
                  <a:pos x="41" y="6"/>
                </a:cxn>
                <a:cxn ang="0">
                  <a:pos x="23" y="0"/>
                </a:cxn>
                <a:cxn ang="0">
                  <a:pos x="6" y="6"/>
                </a:cxn>
                <a:cxn ang="0">
                  <a:pos x="0" y="24"/>
                </a:cxn>
              </a:cxnLst>
              <a:rect l="0" t="0" r="r" b="b"/>
              <a:pathLst>
                <a:path w="47" h="47">
                  <a:moveTo>
                    <a:pt x="0" y="24"/>
                  </a:moveTo>
                  <a:lnTo>
                    <a:pt x="6" y="41"/>
                  </a:lnTo>
                  <a:lnTo>
                    <a:pt x="23" y="47"/>
                  </a:lnTo>
                  <a:lnTo>
                    <a:pt x="41" y="41"/>
                  </a:lnTo>
                  <a:lnTo>
                    <a:pt x="47" y="24"/>
                  </a:lnTo>
                  <a:lnTo>
                    <a:pt x="41"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39" name="Freeform 219">
              <a:extLst>
                <a:ext uri="{FF2B5EF4-FFF2-40B4-BE49-F238E27FC236}">
                  <a16:creationId xmlns:a16="http://schemas.microsoft.com/office/drawing/2014/main" id="{FA134D76-6215-8B41-B0FA-D05E25BCDF4A}"/>
                </a:ext>
              </a:extLst>
            </p:cNvPr>
            <p:cNvSpPr>
              <a:spLocks/>
            </p:cNvSpPr>
            <p:nvPr/>
          </p:nvSpPr>
          <p:spPr bwMode="auto">
            <a:xfrm>
              <a:off x="3524" y="2853"/>
              <a:ext cx="46" cy="45"/>
            </a:xfrm>
            <a:custGeom>
              <a:avLst/>
              <a:gdLst/>
              <a:ahLst/>
              <a:cxnLst>
                <a:cxn ang="0">
                  <a:pos x="0" y="23"/>
                </a:cxn>
                <a:cxn ang="0">
                  <a:pos x="6" y="41"/>
                </a:cxn>
                <a:cxn ang="0">
                  <a:pos x="23" y="46"/>
                </a:cxn>
                <a:cxn ang="0">
                  <a:pos x="41" y="41"/>
                </a:cxn>
                <a:cxn ang="0">
                  <a:pos x="46" y="23"/>
                </a:cxn>
                <a:cxn ang="0">
                  <a:pos x="41" y="6"/>
                </a:cxn>
                <a:cxn ang="0">
                  <a:pos x="23" y="0"/>
                </a:cxn>
                <a:cxn ang="0">
                  <a:pos x="6" y="6"/>
                </a:cxn>
                <a:cxn ang="0">
                  <a:pos x="0" y="23"/>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0" name="Freeform 220">
              <a:extLst>
                <a:ext uri="{FF2B5EF4-FFF2-40B4-BE49-F238E27FC236}">
                  <a16:creationId xmlns:a16="http://schemas.microsoft.com/office/drawing/2014/main" id="{5B94692B-EDD3-2C4B-899E-8F2DE46ACE68}"/>
                </a:ext>
              </a:extLst>
            </p:cNvPr>
            <p:cNvSpPr>
              <a:spLocks/>
            </p:cNvSpPr>
            <p:nvPr/>
          </p:nvSpPr>
          <p:spPr bwMode="auto">
            <a:xfrm>
              <a:off x="3559" y="2847"/>
              <a:ext cx="46" cy="47"/>
            </a:xfrm>
            <a:custGeom>
              <a:avLst/>
              <a:gdLst/>
              <a:ahLst/>
              <a:cxnLst>
                <a:cxn ang="0">
                  <a:pos x="0" y="23"/>
                </a:cxn>
                <a:cxn ang="0">
                  <a:pos x="6" y="41"/>
                </a:cxn>
                <a:cxn ang="0">
                  <a:pos x="23" y="47"/>
                </a:cxn>
                <a:cxn ang="0">
                  <a:pos x="40" y="41"/>
                </a:cxn>
                <a:cxn ang="0">
                  <a:pos x="46" y="23"/>
                </a:cxn>
                <a:cxn ang="0">
                  <a:pos x="40" y="6"/>
                </a:cxn>
                <a:cxn ang="0">
                  <a:pos x="23" y="0"/>
                </a:cxn>
                <a:cxn ang="0">
                  <a:pos x="6" y="6"/>
                </a:cxn>
                <a:cxn ang="0">
                  <a:pos x="0" y="23"/>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1" name="Freeform 221">
              <a:extLst>
                <a:ext uri="{FF2B5EF4-FFF2-40B4-BE49-F238E27FC236}">
                  <a16:creationId xmlns:a16="http://schemas.microsoft.com/office/drawing/2014/main" id="{2FA387D8-5F53-1245-B551-46EFC4572EE1}"/>
                </a:ext>
              </a:extLst>
            </p:cNvPr>
            <p:cNvSpPr>
              <a:spLocks/>
            </p:cNvSpPr>
            <p:nvPr/>
          </p:nvSpPr>
          <p:spPr bwMode="auto">
            <a:xfrm>
              <a:off x="3680" y="2755"/>
              <a:ext cx="46"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2" name="Freeform 222">
              <a:extLst>
                <a:ext uri="{FF2B5EF4-FFF2-40B4-BE49-F238E27FC236}">
                  <a16:creationId xmlns:a16="http://schemas.microsoft.com/office/drawing/2014/main" id="{EF5F3EC8-1AE1-DC4F-A16A-88C5CE7BCAE1}"/>
                </a:ext>
              </a:extLst>
            </p:cNvPr>
            <p:cNvSpPr>
              <a:spLocks/>
            </p:cNvSpPr>
            <p:nvPr/>
          </p:nvSpPr>
          <p:spPr bwMode="auto">
            <a:xfrm>
              <a:off x="3720" y="2697"/>
              <a:ext cx="44" cy="52"/>
            </a:xfrm>
            <a:custGeom>
              <a:avLst/>
              <a:gdLst/>
              <a:ahLst/>
              <a:cxnLst>
                <a:cxn ang="0">
                  <a:pos x="0" y="29"/>
                </a:cxn>
                <a:cxn ang="0">
                  <a:pos x="6" y="46"/>
                </a:cxn>
                <a:cxn ang="0">
                  <a:pos x="24" y="52"/>
                </a:cxn>
                <a:cxn ang="0">
                  <a:pos x="41" y="46"/>
                </a:cxn>
                <a:cxn ang="0">
                  <a:pos x="47" y="29"/>
                </a:cxn>
                <a:cxn ang="0">
                  <a:pos x="41" y="6"/>
                </a:cxn>
                <a:cxn ang="0">
                  <a:pos x="24" y="0"/>
                </a:cxn>
                <a:cxn ang="0">
                  <a:pos x="6" y="6"/>
                </a:cxn>
                <a:cxn ang="0">
                  <a:pos x="0" y="29"/>
                </a:cxn>
              </a:cxnLst>
              <a:rect l="0" t="0" r="r" b="b"/>
              <a:pathLst>
                <a:path w="47" h="52">
                  <a:moveTo>
                    <a:pt x="0" y="29"/>
                  </a:moveTo>
                  <a:lnTo>
                    <a:pt x="6" y="46"/>
                  </a:lnTo>
                  <a:lnTo>
                    <a:pt x="24" y="52"/>
                  </a:lnTo>
                  <a:lnTo>
                    <a:pt x="41" y="46"/>
                  </a:lnTo>
                  <a:lnTo>
                    <a:pt x="47" y="29"/>
                  </a:lnTo>
                  <a:lnTo>
                    <a:pt x="41" y="6"/>
                  </a:lnTo>
                  <a:lnTo>
                    <a:pt x="24"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3" name="Freeform 223">
              <a:extLst>
                <a:ext uri="{FF2B5EF4-FFF2-40B4-BE49-F238E27FC236}">
                  <a16:creationId xmlns:a16="http://schemas.microsoft.com/office/drawing/2014/main" id="{D5CED20C-0510-0B42-9FF7-426904BA5AAD}"/>
                </a:ext>
              </a:extLst>
            </p:cNvPr>
            <p:cNvSpPr>
              <a:spLocks/>
            </p:cNvSpPr>
            <p:nvPr/>
          </p:nvSpPr>
          <p:spPr bwMode="auto">
            <a:xfrm>
              <a:off x="3796" y="2691"/>
              <a:ext cx="44" cy="52"/>
            </a:xfrm>
            <a:custGeom>
              <a:avLst/>
              <a:gdLst/>
              <a:ahLst/>
              <a:cxnLst>
                <a:cxn ang="0">
                  <a:pos x="0" y="23"/>
                </a:cxn>
                <a:cxn ang="0">
                  <a:pos x="5" y="47"/>
                </a:cxn>
                <a:cxn ang="0">
                  <a:pos x="23" y="52"/>
                </a:cxn>
                <a:cxn ang="0">
                  <a:pos x="40" y="47"/>
                </a:cxn>
                <a:cxn ang="0">
                  <a:pos x="46" y="23"/>
                </a:cxn>
                <a:cxn ang="0">
                  <a:pos x="40" y="6"/>
                </a:cxn>
                <a:cxn ang="0">
                  <a:pos x="23" y="0"/>
                </a:cxn>
                <a:cxn ang="0">
                  <a:pos x="5" y="6"/>
                </a:cxn>
                <a:cxn ang="0">
                  <a:pos x="0" y="23"/>
                </a:cxn>
              </a:cxnLst>
              <a:rect l="0" t="0" r="r" b="b"/>
              <a:pathLst>
                <a:path w="46" h="52">
                  <a:moveTo>
                    <a:pt x="0" y="23"/>
                  </a:moveTo>
                  <a:lnTo>
                    <a:pt x="5" y="47"/>
                  </a:lnTo>
                  <a:lnTo>
                    <a:pt x="23" y="52"/>
                  </a:lnTo>
                  <a:lnTo>
                    <a:pt x="40" y="47"/>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4" name="Freeform 224">
              <a:extLst>
                <a:ext uri="{FF2B5EF4-FFF2-40B4-BE49-F238E27FC236}">
                  <a16:creationId xmlns:a16="http://schemas.microsoft.com/office/drawing/2014/main" id="{4D5471F1-1FB6-6749-9487-B08CB801AA87}"/>
                </a:ext>
              </a:extLst>
            </p:cNvPr>
            <p:cNvSpPr>
              <a:spLocks/>
            </p:cNvSpPr>
            <p:nvPr/>
          </p:nvSpPr>
          <p:spPr bwMode="auto">
            <a:xfrm>
              <a:off x="3957" y="2593"/>
              <a:ext cx="46" cy="46"/>
            </a:xfrm>
            <a:custGeom>
              <a:avLst/>
              <a:gdLst/>
              <a:ahLst/>
              <a:cxnLst>
                <a:cxn ang="0">
                  <a:pos x="0" y="23"/>
                </a:cxn>
                <a:cxn ang="0">
                  <a:pos x="6" y="41"/>
                </a:cxn>
                <a:cxn ang="0">
                  <a:pos x="23" y="46"/>
                </a:cxn>
                <a:cxn ang="0">
                  <a:pos x="41" y="41"/>
                </a:cxn>
                <a:cxn ang="0">
                  <a:pos x="46" y="23"/>
                </a:cxn>
                <a:cxn ang="0">
                  <a:pos x="41" y="6"/>
                </a:cxn>
                <a:cxn ang="0">
                  <a:pos x="23" y="0"/>
                </a:cxn>
                <a:cxn ang="0">
                  <a:pos x="6" y="6"/>
                </a:cxn>
                <a:cxn ang="0">
                  <a:pos x="0" y="23"/>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5" name="Freeform 225">
              <a:extLst>
                <a:ext uri="{FF2B5EF4-FFF2-40B4-BE49-F238E27FC236}">
                  <a16:creationId xmlns:a16="http://schemas.microsoft.com/office/drawing/2014/main" id="{5D6A3E8F-CC65-C148-9191-5F810473294F}"/>
                </a:ext>
              </a:extLst>
            </p:cNvPr>
            <p:cNvSpPr>
              <a:spLocks/>
            </p:cNvSpPr>
            <p:nvPr/>
          </p:nvSpPr>
          <p:spPr bwMode="auto">
            <a:xfrm>
              <a:off x="3894" y="2691"/>
              <a:ext cx="46" cy="47"/>
            </a:xfrm>
            <a:custGeom>
              <a:avLst/>
              <a:gdLst/>
              <a:ahLst/>
              <a:cxnLst>
                <a:cxn ang="0">
                  <a:pos x="0" y="23"/>
                </a:cxn>
                <a:cxn ang="0">
                  <a:pos x="5" y="41"/>
                </a:cxn>
                <a:cxn ang="0">
                  <a:pos x="23" y="47"/>
                </a:cxn>
                <a:cxn ang="0">
                  <a:pos x="40" y="41"/>
                </a:cxn>
                <a:cxn ang="0">
                  <a:pos x="46" y="23"/>
                </a:cxn>
                <a:cxn ang="0">
                  <a:pos x="40" y="6"/>
                </a:cxn>
                <a:cxn ang="0">
                  <a:pos x="23" y="0"/>
                </a:cxn>
                <a:cxn ang="0">
                  <a:pos x="5" y="6"/>
                </a:cxn>
                <a:cxn ang="0">
                  <a:pos x="0" y="23"/>
                </a:cxn>
              </a:cxnLst>
              <a:rect l="0" t="0" r="r" b="b"/>
              <a:pathLst>
                <a:path w="46" h="47">
                  <a:moveTo>
                    <a:pt x="0" y="23"/>
                  </a:moveTo>
                  <a:lnTo>
                    <a:pt x="5" y="41"/>
                  </a:lnTo>
                  <a:lnTo>
                    <a:pt x="23" y="47"/>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6" name="Freeform 226">
              <a:extLst>
                <a:ext uri="{FF2B5EF4-FFF2-40B4-BE49-F238E27FC236}">
                  <a16:creationId xmlns:a16="http://schemas.microsoft.com/office/drawing/2014/main" id="{98CA07D6-5F58-574A-A689-81703C450450}"/>
                </a:ext>
              </a:extLst>
            </p:cNvPr>
            <p:cNvSpPr>
              <a:spLocks/>
            </p:cNvSpPr>
            <p:nvPr/>
          </p:nvSpPr>
          <p:spPr bwMode="auto">
            <a:xfrm>
              <a:off x="3922" y="2703"/>
              <a:ext cx="44" cy="46"/>
            </a:xfrm>
            <a:custGeom>
              <a:avLst/>
              <a:gdLst/>
              <a:ahLst/>
              <a:cxnLst>
                <a:cxn ang="0">
                  <a:pos x="0" y="23"/>
                </a:cxn>
                <a:cxn ang="0">
                  <a:pos x="6" y="40"/>
                </a:cxn>
                <a:cxn ang="0">
                  <a:pos x="24" y="46"/>
                </a:cxn>
                <a:cxn ang="0">
                  <a:pos x="41" y="40"/>
                </a:cxn>
                <a:cxn ang="0">
                  <a:pos x="47" y="23"/>
                </a:cxn>
                <a:cxn ang="0">
                  <a:pos x="41" y="6"/>
                </a:cxn>
                <a:cxn ang="0">
                  <a:pos x="24" y="0"/>
                </a:cxn>
                <a:cxn ang="0">
                  <a:pos x="6" y="6"/>
                </a:cxn>
                <a:cxn ang="0">
                  <a:pos x="0" y="23"/>
                </a:cxn>
              </a:cxnLst>
              <a:rect l="0" t="0" r="r" b="b"/>
              <a:pathLst>
                <a:path w="47" h="46">
                  <a:moveTo>
                    <a:pt x="0" y="23"/>
                  </a:moveTo>
                  <a:lnTo>
                    <a:pt x="6" y="40"/>
                  </a:lnTo>
                  <a:lnTo>
                    <a:pt x="24" y="46"/>
                  </a:lnTo>
                  <a:lnTo>
                    <a:pt x="41" y="40"/>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7" name="Freeform 227">
              <a:extLst>
                <a:ext uri="{FF2B5EF4-FFF2-40B4-BE49-F238E27FC236}">
                  <a16:creationId xmlns:a16="http://schemas.microsoft.com/office/drawing/2014/main" id="{691A8356-8138-5C4E-B3A9-EDD1BD2936E0}"/>
                </a:ext>
              </a:extLst>
            </p:cNvPr>
            <p:cNvSpPr>
              <a:spLocks/>
            </p:cNvSpPr>
            <p:nvPr/>
          </p:nvSpPr>
          <p:spPr bwMode="auto">
            <a:xfrm>
              <a:off x="3974" y="2691"/>
              <a:ext cx="44" cy="47"/>
            </a:xfrm>
            <a:custGeom>
              <a:avLst/>
              <a:gdLst/>
              <a:ahLst/>
              <a:cxnLst>
                <a:cxn ang="0">
                  <a:pos x="0" y="23"/>
                </a:cxn>
                <a:cxn ang="0">
                  <a:pos x="6" y="41"/>
                </a:cxn>
                <a:cxn ang="0">
                  <a:pos x="24" y="47"/>
                </a:cxn>
                <a:cxn ang="0">
                  <a:pos x="41" y="41"/>
                </a:cxn>
                <a:cxn ang="0">
                  <a:pos x="47" y="23"/>
                </a:cxn>
                <a:cxn ang="0">
                  <a:pos x="41" y="6"/>
                </a:cxn>
                <a:cxn ang="0">
                  <a:pos x="24" y="0"/>
                </a:cxn>
                <a:cxn ang="0">
                  <a:pos x="6" y="6"/>
                </a:cxn>
                <a:cxn ang="0">
                  <a:pos x="0" y="23"/>
                </a:cxn>
              </a:cxnLst>
              <a:rect l="0" t="0" r="r" b="b"/>
              <a:pathLst>
                <a:path w="47" h="47">
                  <a:moveTo>
                    <a:pt x="0" y="23"/>
                  </a:moveTo>
                  <a:lnTo>
                    <a:pt x="6" y="41"/>
                  </a:lnTo>
                  <a:lnTo>
                    <a:pt x="24" y="47"/>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8" name="Freeform 228">
              <a:extLst>
                <a:ext uri="{FF2B5EF4-FFF2-40B4-BE49-F238E27FC236}">
                  <a16:creationId xmlns:a16="http://schemas.microsoft.com/office/drawing/2014/main" id="{A662505D-F963-BA4E-AF0E-D2BA7435022B}"/>
                </a:ext>
              </a:extLst>
            </p:cNvPr>
            <p:cNvSpPr>
              <a:spLocks/>
            </p:cNvSpPr>
            <p:nvPr/>
          </p:nvSpPr>
          <p:spPr bwMode="auto">
            <a:xfrm>
              <a:off x="4021" y="2703"/>
              <a:ext cx="46" cy="46"/>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49" name="Freeform 229">
              <a:extLst>
                <a:ext uri="{FF2B5EF4-FFF2-40B4-BE49-F238E27FC236}">
                  <a16:creationId xmlns:a16="http://schemas.microsoft.com/office/drawing/2014/main" id="{E6441ECE-8E4F-D747-B2C8-168CA8667BAB}"/>
                </a:ext>
              </a:extLst>
            </p:cNvPr>
            <p:cNvSpPr>
              <a:spLocks/>
            </p:cNvSpPr>
            <p:nvPr/>
          </p:nvSpPr>
          <p:spPr bwMode="auto">
            <a:xfrm>
              <a:off x="4003" y="2634"/>
              <a:ext cx="46" cy="45"/>
            </a:xfrm>
            <a:custGeom>
              <a:avLst/>
              <a:gdLst/>
              <a:ahLst/>
              <a:cxnLst>
                <a:cxn ang="0">
                  <a:pos x="0" y="23"/>
                </a:cxn>
                <a:cxn ang="0">
                  <a:pos x="6" y="40"/>
                </a:cxn>
                <a:cxn ang="0">
                  <a:pos x="23" y="46"/>
                </a:cxn>
                <a:cxn ang="0">
                  <a:pos x="41" y="40"/>
                </a:cxn>
                <a:cxn ang="0">
                  <a:pos x="46" y="23"/>
                </a:cxn>
                <a:cxn ang="0">
                  <a:pos x="41" y="5"/>
                </a:cxn>
                <a:cxn ang="0">
                  <a:pos x="23" y="0"/>
                </a:cxn>
                <a:cxn ang="0">
                  <a:pos x="6" y="5"/>
                </a:cxn>
                <a:cxn ang="0">
                  <a:pos x="0" y="23"/>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0" name="Freeform 230">
              <a:extLst>
                <a:ext uri="{FF2B5EF4-FFF2-40B4-BE49-F238E27FC236}">
                  <a16:creationId xmlns:a16="http://schemas.microsoft.com/office/drawing/2014/main" id="{7F84B257-89C9-1F44-BB0E-24B91A95B3E2}"/>
                </a:ext>
              </a:extLst>
            </p:cNvPr>
            <p:cNvSpPr>
              <a:spLocks/>
            </p:cNvSpPr>
            <p:nvPr/>
          </p:nvSpPr>
          <p:spPr bwMode="auto">
            <a:xfrm>
              <a:off x="4205" y="2911"/>
              <a:ext cx="52" cy="46"/>
            </a:xfrm>
            <a:custGeom>
              <a:avLst/>
              <a:gdLst/>
              <a:ahLst/>
              <a:cxnLst>
                <a:cxn ang="0">
                  <a:pos x="0" y="23"/>
                </a:cxn>
                <a:cxn ang="0">
                  <a:pos x="6" y="40"/>
                </a:cxn>
                <a:cxn ang="0">
                  <a:pos x="29" y="46"/>
                </a:cxn>
                <a:cxn ang="0">
                  <a:pos x="46" y="40"/>
                </a:cxn>
                <a:cxn ang="0">
                  <a:pos x="52" y="23"/>
                </a:cxn>
                <a:cxn ang="0">
                  <a:pos x="46" y="6"/>
                </a:cxn>
                <a:cxn ang="0">
                  <a:pos x="29" y="0"/>
                </a:cxn>
                <a:cxn ang="0">
                  <a:pos x="6" y="6"/>
                </a:cxn>
                <a:cxn ang="0">
                  <a:pos x="0" y="23"/>
                </a:cxn>
              </a:cxnLst>
              <a:rect l="0" t="0" r="r" b="b"/>
              <a:pathLst>
                <a:path w="52" h="46">
                  <a:moveTo>
                    <a:pt x="0" y="23"/>
                  </a:moveTo>
                  <a:lnTo>
                    <a:pt x="6" y="40"/>
                  </a:lnTo>
                  <a:lnTo>
                    <a:pt x="29" y="46"/>
                  </a:lnTo>
                  <a:lnTo>
                    <a:pt x="46" y="40"/>
                  </a:lnTo>
                  <a:lnTo>
                    <a:pt x="52" y="23"/>
                  </a:lnTo>
                  <a:lnTo>
                    <a:pt x="46" y="6"/>
                  </a:lnTo>
                  <a:lnTo>
                    <a:pt x="29"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1" name="Freeform 231">
              <a:extLst>
                <a:ext uri="{FF2B5EF4-FFF2-40B4-BE49-F238E27FC236}">
                  <a16:creationId xmlns:a16="http://schemas.microsoft.com/office/drawing/2014/main" id="{C163B72D-5D69-A241-AE49-9A3636BC9DC5}"/>
                </a:ext>
              </a:extLst>
            </p:cNvPr>
            <p:cNvSpPr>
              <a:spLocks/>
            </p:cNvSpPr>
            <p:nvPr/>
          </p:nvSpPr>
          <p:spPr bwMode="auto">
            <a:xfrm>
              <a:off x="4407" y="3055"/>
              <a:ext cx="44" cy="47"/>
            </a:xfrm>
            <a:custGeom>
              <a:avLst/>
              <a:gdLst/>
              <a:ahLst/>
              <a:cxnLst>
                <a:cxn ang="0">
                  <a:pos x="0" y="23"/>
                </a:cxn>
                <a:cxn ang="0">
                  <a:pos x="6" y="41"/>
                </a:cxn>
                <a:cxn ang="0">
                  <a:pos x="23" y="47"/>
                </a:cxn>
                <a:cxn ang="0">
                  <a:pos x="41" y="41"/>
                </a:cxn>
                <a:cxn ang="0">
                  <a:pos x="46" y="23"/>
                </a:cxn>
                <a:cxn ang="0">
                  <a:pos x="41" y="6"/>
                </a:cxn>
                <a:cxn ang="0">
                  <a:pos x="23" y="0"/>
                </a:cxn>
                <a:cxn ang="0">
                  <a:pos x="6" y="6"/>
                </a:cxn>
                <a:cxn ang="0">
                  <a:pos x="0" y="23"/>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2" name="Freeform 232">
              <a:extLst>
                <a:ext uri="{FF2B5EF4-FFF2-40B4-BE49-F238E27FC236}">
                  <a16:creationId xmlns:a16="http://schemas.microsoft.com/office/drawing/2014/main" id="{6DCBB753-6BE2-554F-8367-56CEA9467692}"/>
                </a:ext>
              </a:extLst>
            </p:cNvPr>
            <p:cNvSpPr>
              <a:spLocks/>
            </p:cNvSpPr>
            <p:nvPr/>
          </p:nvSpPr>
          <p:spPr bwMode="auto">
            <a:xfrm>
              <a:off x="4286" y="3107"/>
              <a:ext cx="46" cy="46"/>
            </a:xfrm>
            <a:custGeom>
              <a:avLst/>
              <a:gdLst/>
              <a:ahLst/>
              <a:cxnLst>
                <a:cxn ang="0">
                  <a:pos x="0" y="23"/>
                </a:cxn>
                <a:cxn ang="0">
                  <a:pos x="6" y="41"/>
                </a:cxn>
                <a:cxn ang="0">
                  <a:pos x="23" y="46"/>
                </a:cxn>
                <a:cxn ang="0">
                  <a:pos x="41" y="41"/>
                </a:cxn>
                <a:cxn ang="0">
                  <a:pos x="46" y="23"/>
                </a:cxn>
                <a:cxn ang="0">
                  <a:pos x="41" y="6"/>
                </a:cxn>
                <a:cxn ang="0">
                  <a:pos x="23" y="0"/>
                </a:cxn>
                <a:cxn ang="0">
                  <a:pos x="6" y="6"/>
                </a:cxn>
                <a:cxn ang="0">
                  <a:pos x="0" y="23"/>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3" name="Freeform 233">
              <a:extLst>
                <a:ext uri="{FF2B5EF4-FFF2-40B4-BE49-F238E27FC236}">
                  <a16:creationId xmlns:a16="http://schemas.microsoft.com/office/drawing/2014/main" id="{0B813AF7-CAAD-CE4A-8A80-32373D6DEF57}"/>
                </a:ext>
              </a:extLst>
            </p:cNvPr>
            <p:cNvSpPr>
              <a:spLocks/>
            </p:cNvSpPr>
            <p:nvPr/>
          </p:nvSpPr>
          <p:spPr bwMode="auto">
            <a:xfrm>
              <a:off x="4200" y="3050"/>
              <a:ext cx="46" cy="46"/>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4" name="Freeform 234">
              <a:extLst>
                <a:ext uri="{FF2B5EF4-FFF2-40B4-BE49-F238E27FC236}">
                  <a16:creationId xmlns:a16="http://schemas.microsoft.com/office/drawing/2014/main" id="{B46B89B3-57A5-E749-A88F-7896F33A58D1}"/>
                </a:ext>
              </a:extLst>
            </p:cNvPr>
            <p:cNvSpPr>
              <a:spLocks/>
            </p:cNvSpPr>
            <p:nvPr/>
          </p:nvSpPr>
          <p:spPr bwMode="auto">
            <a:xfrm>
              <a:off x="4171" y="3055"/>
              <a:ext cx="46" cy="47"/>
            </a:xfrm>
            <a:custGeom>
              <a:avLst/>
              <a:gdLst/>
              <a:ahLst/>
              <a:cxnLst>
                <a:cxn ang="0">
                  <a:pos x="0" y="23"/>
                </a:cxn>
                <a:cxn ang="0">
                  <a:pos x="5" y="41"/>
                </a:cxn>
                <a:cxn ang="0">
                  <a:pos x="23" y="47"/>
                </a:cxn>
                <a:cxn ang="0">
                  <a:pos x="40" y="41"/>
                </a:cxn>
                <a:cxn ang="0">
                  <a:pos x="46" y="23"/>
                </a:cxn>
                <a:cxn ang="0">
                  <a:pos x="40" y="6"/>
                </a:cxn>
                <a:cxn ang="0">
                  <a:pos x="23" y="0"/>
                </a:cxn>
                <a:cxn ang="0">
                  <a:pos x="5" y="6"/>
                </a:cxn>
                <a:cxn ang="0">
                  <a:pos x="0" y="23"/>
                </a:cxn>
              </a:cxnLst>
              <a:rect l="0" t="0" r="r" b="b"/>
              <a:pathLst>
                <a:path w="46" h="47">
                  <a:moveTo>
                    <a:pt x="0" y="23"/>
                  </a:moveTo>
                  <a:lnTo>
                    <a:pt x="5" y="41"/>
                  </a:lnTo>
                  <a:lnTo>
                    <a:pt x="23" y="47"/>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5" name="Freeform 235">
              <a:extLst>
                <a:ext uri="{FF2B5EF4-FFF2-40B4-BE49-F238E27FC236}">
                  <a16:creationId xmlns:a16="http://schemas.microsoft.com/office/drawing/2014/main" id="{525436B0-2ECA-C642-BBB1-E3078BE0160A}"/>
                </a:ext>
              </a:extLst>
            </p:cNvPr>
            <p:cNvSpPr>
              <a:spLocks/>
            </p:cNvSpPr>
            <p:nvPr/>
          </p:nvSpPr>
          <p:spPr bwMode="auto">
            <a:xfrm>
              <a:off x="4153" y="3119"/>
              <a:ext cx="44" cy="46"/>
            </a:xfrm>
            <a:custGeom>
              <a:avLst/>
              <a:gdLst/>
              <a:ahLst/>
              <a:cxnLst>
                <a:cxn ang="0">
                  <a:pos x="0" y="23"/>
                </a:cxn>
                <a:cxn ang="0">
                  <a:pos x="6" y="40"/>
                </a:cxn>
                <a:cxn ang="0">
                  <a:pos x="23" y="46"/>
                </a:cxn>
                <a:cxn ang="0">
                  <a:pos x="41" y="40"/>
                </a:cxn>
                <a:cxn ang="0">
                  <a:pos x="47" y="23"/>
                </a:cxn>
                <a:cxn ang="0">
                  <a:pos x="41" y="6"/>
                </a:cxn>
                <a:cxn ang="0">
                  <a:pos x="23" y="0"/>
                </a:cxn>
                <a:cxn ang="0">
                  <a:pos x="6" y="6"/>
                </a:cxn>
                <a:cxn ang="0">
                  <a:pos x="0" y="23"/>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6" name="Freeform 236">
              <a:extLst>
                <a:ext uri="{FF2B5EF4-FFF2-40B4-BE49-F238E27FC236}">
                  <a16:creationId xmlns:a16="http://schemas.microsoft.com/office/drawing/2014/main" id="{C2CA10DE-23F3-734D-A0D9-8A97C924E094}"/>
                </a:ext>
              </a:extLst>
            </p:cNvPr>
            <p:cNvSpPr>
              <a:spLocks/>
            </p:cNvSpPr>
            <p:nvPr/>
          </p:nvSpPr>
          <p:spPr bwMode="auto">
            <a:xfrm>
              <a:off x="4124" y="3102"/>
              <a:ext cx="47" cy="46"/>
            </a:xfrm>
            <a:custGeom>
              <a:avLst/>
              <a:gdLst/>
              <a:ahLst/>
              <a:cxnLst>
                <a:cxn ang="0">
                  <a:pos x="0" y="23"/>
                </a:cxn>
                <a:cxn ang="0">
                  <a:pos x="6" y="40"/>
                </a:cxn>
                <a:cxn ang="0">
                  <a:pos x="24" y="46"/>
                </a:cxn>
                <a:cxn ang="0">
                  <a:pos x="41" y="40"/>
                </a:cxn>
                <a:cxn ang="0">
                  <a:pos x="47" y="23"/>
                </a:cxn>
                <a:cxn ang="0">
                  <a:pos x="41" y="5"/>
                </a:cxn>
                <a:cxn ang="0">
                  <a:pos x="24" y="0"/>
                </a:cxn>
                <a:cxn ang="0">
                  <a:pos x="6" y="5"/>
                </a:cxn>
                <a:cxn ang="0">
                  <a:pos x="0" y="23"/>
                </a:cxn>
              </a:cxnLst>
              <a:rect l="0" t="0" r="r" b="b"/>
              <a:pathLst>
                <a:path w="47" h="46">
                  <a:moveTo>
                    <a:pt x="0" y="23"/>
                  </a:moveTo>
                  <a:lnTo>
                    <a:pt x="6" y="40"/>
                  </a:lnTo>
                  <a:lnTo>
                    <a:pt x="24" y="46"/>
                  </a:lnTo>
                  <a:lnTo>
                    <a:pt x="41" y="40"/>
                  </a:lnTo>
                  <a:lnTo>
                    <a:pt x="47" y="23"/>
                  </a:lnTo>
                  <a:lnTo>
                    <a:pt x="41" y="5"/>
                  </a:lnTo>
                  <a:lnTo>
                    <a:pt x="24"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7" name="Freeform 237">
              <a:extLst>
                <a:ext uri="{FF2B5EF4-FFF2-40B4-BE49-F238E27FC236}">
                  <a16:creationId xmlns:a16="http://schemas.microsoft.com/office/drawing/2014/main" id="{C8954E8D-4B59-2547-B6B2-8CE12CBA7F6E}"/>
                </a:ext>
              </a:extLst>
            </p:cNvPr>
            <p:cNvSpPr>
              <a:spLocks/>
            </p:cNvSpPr>
            <p:nvPr/>
          </p:nvSpPr>
          <p:spPr bwMode="auto">
            <a:xfrm>
              <a:off x="4136" y="3061"/>
              <a:ext cx="46" cy="45"/>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8" name="Freeform 238">
              <a:extLst>
                <a:ext uri="{FF2B5EF4-FFF2-40B4-BE49-F238E27FC236}">
                  <a16:creationId xmlns:a16="http://schemas.microsoft.com/office/drawing/2014/main" id="{AD267B79-5960-9C43-89DC-B1F1365F9A20}"/>
                </a:ext>
              </a:extLst>
            </p:cNvPr>
            <p:cNvSpPr>
              <a:spLocks/>
            </p:cNvSpPr>
            <p:nvPr/>
          </p:nvSpPr>
          <p:spPr bwMode="auto">
            <a:xfrm>
              <a:off x="4101" y="3055"/>
              <a:ext cx="44" cy="47"/>
            </a:xfrm>
            <a:custGeom>
              <a:avLst/>
              <a:gdLst/>
              <a:ahLst/>
              <a:cxnLst>
                <a:cxn ang="0">
                  <a:pos x="0" y="23"/>
                </a:cxn>
                <a:cxn ang="0">
                  <a:pos x="6" y="41"/>
                </a:cxn>
                <a:cxn ang="0">
                  <a:pos x="23" y="47"/>
                </a:cxn>
                <a:cxn ang="0">
                  <a:pos x="41" y="41"/>
                </a:cxn>
                <a:cxn ang="0">
                  <a:pos x="47" y="23"/>
                </a:cxn>
                <a:cxn ang="0">
                  <a:pos x="41" y="6"/>
                </a:cxn>
                <a:cxn ang="0">
                  <a:pos x="23" y="0"/>
                </a:cxn>
                <a:cxn ang="0">
                  <a:pos x="6" y="6"/>
                </a:cxn>
                <a:cxn ang="0">
                  <a:pos x="0" y="23"/>
                </a:cxn>
              </a:cxnLst>
              <a:rect l="0" t="0" r="r" b="b"/>
              <a:pathLst>
                <a:path w="47" h="47">
                  <a:moveTo>
                    <a:pt x="0" y="23"/>
                  </a:moveTo>
                  <a:lnTo>
                    <a:pt x="6" y="41"/>
                  </a:lnTo>
                  <a:lnTo>
                    <a:pt x="23" y="47"/>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59" name="Freeform 239">
              <a:extLst>
                <a:ext uri="{FF2B5EF4-FFF2-40B4-BE49-F238E27FC236}">
                  <a16:creationId xmlns:a16="http://schemas.microsoft.com/office/drawing/2014/main" id="{52DCC3D0-BF87-6F4E-BC0D-02CE78195424}"/>
                </a:ext>
              </a:extLst>
            </p:cNvPr>
            <p:cNvSpPr>
              <a:spLocks/>
            </p:cNvSpPr>
            <p:nvPr/>
          </p:nvSpPr>
          <p:spPr bwMode="auto">
            <a:xfrm>
              <a:off x="4113" y="3021"/>
              <a:ext cx="44" cy="45"/>
            </a:xfrm>
            <a:custGeom>
              <a:avLst/>
              <a:gdLst/>
              <a:ahLst/>
              <a:cxnLst>
                <a:cxn ang="0">
                  <a:pos x="0" y="23"/>
                </a:cxn>
                <a:cxn ang="0">
                  <a:pos x="6" y="40"/>
                </a:cxn>
                <a:cxn ang="0">
                  <a:pos x="23" y="46"/>
                </a:cxn>
                <a:cxn ang="0">
                  <a:pos x="40"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0" name="Freeform 240">
              <a:extLst>
                <a:ext uri="{FF2B5EF4-FFF2-40B4-BE49-F238E27FC236}">
                  <a16:creationId xmlns:a16="http://schemas.microsoft.com/office/drawing/2014/main" id="{D4DED46C-BD3D-C04A-9E08-5A20BD853D4A}"/>
                </a:ext>
              </a:extLst>
            </p:cNvPr>
            <p:cNvSpPr>
              <a:spLocks/>
            </p:cNvSpPr>
            <p:nvPr/>
          </p:nvSpPr>
          <p:spPr bwMode="auto">
            <a:xfrm>
              <a:off x="4211" y="2957"/>
              <a:ext cx="46" cy="45"/>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1" name="Freeform 241">
              <a:extLst>
                <a:ext uri="{FF2B5EF4-FFF2-40B4-BE49-F238E27FC236}">
                  <a16:creationId xmlns:a16="http://schemas.microsoft.com/office/drawing/2014/main" id="{3E816CA8-3712-4A47-8B01-49541A5816B5}"/>
                </a:ext>
              </a:extLst>
            </p:cNvPr>
            <p:cNvSpPr>
              <a:spLocks/>
            </p:cNvSpPr>
            <p:nvPr/>
          </p:nvSpPr>
          <p:spPr bwMode="auto">
            <a:xfrm>
              <a:off x="4090" y="2957"/>
              <a:ext cx="52" cy="45"/>
            </a:xfrm>
            <a:custGeom>
              <a:avLst/>
              <a:gdLst/>
              <a:ahLst/>
              <a:cxnLst>
                <a:cxn ang="0">
                  <a:pos x="0" y="23"/>
                </a:cxn>
                <a:cxn ang="0">
                  <a:pos x="6" y="41"/>
                </a:cxn>
                <a:cxn ang="0">
                  <a:pos x="29" y="46"/>
                </a:cxn>
                <a:cxn ang="0">
                  <a:pos x="46" y="41"/>
                </a:cxn>
                <a:cxn ang="0">
                  <a:pos x="52" y="23"/>
                </a:cxn>
                <a:cxn ang="0">
                  <a:pos x="46" y="6"/>
                </a:cxn>
                <a:cxn ang="0">
                  <a:pos x="23" y="0"/>
                </a:cxn>
                <a:cxn ang="0">
                  <a:pos x="6" y="6"/>
                </a:cxn>
                <a:cxn ang="0">
                  <a:pos x="0" y="23"/>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2" name="Freeform 242">
              <a:extLst>
                <a:ext uri="{FF2B5EF4-FFF2-40B4-BE49-F238E27FC236}">
                  <a16:creationId xmlns:a16="http://schemas.microsoft.com/office/drawing/2014/main" id="{07038A52-1DE0-9A49-9182-814E0E88A4C4}"/>
                </a:ext>
              </a:extLst>
            </p:cNvPr>
            <p:cNvSpPr>
              <a:spLocks/>
            </p:cNvSpPr>
            <p:nvPr/>
          </p:nvSpPr>
          <p:spPr bwMode="auto">
            <a:xfrm>
              <a:off x="4130" y="2922"/>
              <a:ext cx="52" cy="47"/>
            </a:xfrm>
            <a:custGeom>
              <a:avLst/>
              <a:gdLst/>
              <a:ahLst/>
              <a:cxnLst>
                <a:cxn ang="0">
                  <a:pos x="0" y="24"/>
                </a:cxn>
                <a:cxn ang="0">
                  <a:pos x="6" y="41"/>
                </a:cxn>
                <a:cxn ang="0">
                  <a:pos x="29" y="47"/>
                </a:cxn>
                <a:cxn ang="0">
                  <a:pos x="46" y="41"/>
                </a:cxn>
                <a:cxn ang="0">
                  <a:pos x="52" y="24"/>
                </a:cxn>
                <a:cxn ang="0">
                  <a:pos x="46" y="6"/>
                </a:cxn>
                <a:cxn ang="0">
                  <a:pos x="23" y="0"/>
                </a:cxn>
                <a:cxn ang="0">
                  <a:pos x="6" y="6"/>
                </a:cxn>
                <a:cxn ang="0">
                  <a:pos x="0" y="24"/>
                </a:cxn>
              </a:cxnLst>
              <a:rect l="0" t="0" r="r" b="b"/>
              <a:pathLst>
                <a:path w="52" h="47">
                  <a:moveTo>
                    <a:pt x="0" y="24"/>
                  </a:moveTo>
                  <a:lnTo>
                    <a:pt x="6" y="41"/>
                  </a:lnTo>
                  <a:lnTo>
                    <a:pt x="29" y="47"/>
                  </a:lnTo>
                  <a:lnTo>
                    <a:pt x="46" y="41"/>
                  </a:lnTo>
                  <a:lnTo>
                    <a:pt x="52" y="24"/>
                  </a:lnTo>
                  <a:lnTo>
                    <a:pt x="46"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3" name="Freeform 243">
              <a:extLst>
                <a:ext uri="{FF2B5EF4-FFF2-40B4-BE49-F238E27FC236}">
                  <a16:creationId xmlns:a16="http://schemas.microsoft.com/office/drawing/2014/main" id="{44C07697-F5DF-1F4A-8259-0323358CD717}"/>
                </a:ext>
              </a:extLst>
            </p:cNvPr>
            <p:cNvSpPr>
              <a:spLocks/>
            </p:cNvSpPr>
            <p:nvPr/>
          </p:nvSpPr>
          <p:spPr bwMode="auto">
            <a:xfrm>
              <a:off x="4107" y="2888"/>
              <a:ext cx="52" cy="46"/>
            </a:xfrm>
            <a:custGeom>
              <a:avLst/>
              <a:gdLst/>
              <a:ahLst/>
              <a:cxnLst>
                <a:cxn ang="0">
                  <a:pos x="0" y="23"/>
                </a:cxn>
                <a:cxn ang="0">
                  <a:pos x="6" y="40"/>
                </a:cxn>
                <a:cxn ang="0">
                  <a:pos x="23" y="46"/>
                </a:cxn>
                <a:cxn ang="0">
                  <a:pos x="46" y="40"/>
                </a:cxn>
                <a:cxn ang="0">
                  <a:pos x="52" y="23"/>
                </a:cxn>
                <a:cxn ang="0">
                  <a:pos x="46" y="6"/>
                </a:cxn>
                <a:cxn ang="0">
                  <a:pos x="23" y="0"/>
                </a:cxn>
                <a:cxn ang="0">
                  <a:pos x="6" y="6"/>
                </a:cxn>
                <a:cxn ang="0">
                  <a:pos x="0" y="23"/>
                </a:cxn>
              </a:cxnLst>
              <a:rect l="0" t="0" r="r" b="b"/>
              <a:pathLst>
                <a:path w="52" h="46">
                  <a:moveTo>
                    <a:pt x="0" y="23"/>
                  </a:moveTo>
                  <a:lnTo>
                    <a:pt x="6" y="40"/>
                  </a:lnTo>
                  <a:lnTo>
                    <a:pt x="23" y="46"/>
                  </a:lnTo>
                  <a:lnTo>
                    <a:pt x="46" y="40"/>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4" name="Freeform 244">
              <a:extLst>
                <a:ext uri="{FF2B5EF4-FFF2-40B4-BE49-F238E27FC236}">
                  <a16:creationId xmlns:a16="http://schemas.microsoft.com/office/drawing/2014/main" id="{25FFB024-D33D-F941-A768-8F23AD08AB53}"/>
                </a:ext>
              </a:extLst>
            </p:cNvPr>
            <p:cNvSpPr>
              <a:spLocks/>
            </p:cNvSpPr>
            <p:nvPr/>
          </p:nvSpPr>
          <p:spPr bwMode="auto">
            <a:xfrm>
              <a:off x="4073" y="2911"/>
              <a:ext cx="51" cy="46"/>
            </a:xfrm>
            <a:custGeom>
              <a:avLst/>
              <a:gdLst/>
              <a:ahLst/>
              <a:cxnLst>
                <a:cxn ang="0">
                  <a:pos x="0" y="23"/>
                </a:cxn>
                <a:cxn ang="0">
                  <a:pos x="5" y="40"/>
                </a:cxn>
                <a:cxn ang="0">
                  <a:pos x="23" y="46"/>
                </a:cxn>
                <a:cxn ang="0">
                  <a:pos x="46" y="40"/>
                </a:cxn>
                <a:cxn ang="0">
                  <a:pos x="51" y="23"/>
                </a:cxn>
                <a:cxn ang="0">
                  <a:pos x="46" y="6"/>
                </a:cxn>
                <a:cxn ang="0">
                  <a:pos x="23" y="0"/>
                </a:cxn>
                <a:cxn ang="0">
                  <a:pos x="5" y="6"/>
                </a:cxn>
                <a:cxn ang="0">
                  <a:pos x="0" y="23"/>
                </a:cxn>
              </a:cxnLst>
              <a:rect l="0" t="0" r="r" b="b"/>
              <a:pathLst>
                <a:path w="51" h="46">
                  <a:moveTo>
                    <a:pt x="0" y="23"/>
                  </a:moveTo>
                  <a:lnTo>
                    <a:pt x="5" y="40"/>
                  </a:lnTo>
                  <a:lnTo>
                    <a:pt x="23" y="46"/>
                  </a:lnTo>
                  <a:lnTo>
                    <a:pt x="46" y="40"/>
                  </a:lnTo>
                  <a:lnTo>
                    <a:pt x="51" y="23"/>
                  </a:lnTo>
                  <a:lnTo>
                    <a:pt x="46"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5" name="Freeform 245">
              <a:extLst>
                <a:ext uri="{FF2B5EF4-FFF2-40B4-BE49-F238E27FC236}">
                  <a16:creationId xmlns:a16="http://schemas.microsoft.com/office/drawing/2014/main" id="{8BF27FE5-0DD3-904F-A676-A12C5293A91F}"/>
                </a:ext>
              </a:extLst>
            </p:cNvPr>
            <p:cNvSpPr>
              <a:spLocks/>
            </p:cNvSpPr>
            <p:nvPr/>
          </p:nvSpPr>
          <p:spPr bwMode="auto">
            <a:xfrm>
              <a:off x="4038" y="2911"/>
              <a:ext cx="52" cy="46"/>
            </a:xfrm>
            <a:custGeom>
              <a:avLst/>
              <a:gdLst/>
              <a:ahLst/>
              <a:cxnLst>
                <a:cxn ang="0">
                  <a:pos x="0" y="23"/>
                </a:cxn>
                <a:cxn ang="0">
                  <a:pos x="6" y="40"/>
                </a:cxn>
                <a:cxn ang="0">
                  <a:pos x="23" y="46"/>
                </a:cxn>
                <a:cxn ang="0">
                  <a:pos x="46" y="40"/>
                </a:cxn>
                <a:cxn ang="0">
                  <a:pos x="52" y="23"/>
                </a:cxn>
                <a:cxn ang="0">
                  <a:pos x="40" y="6"/>
                </a:cxn>
                <a:cxn ang="0">
                  <a:pos x="23" y="0"/>
                </a:cxn>
                <a:cxn ang="0">
                  <a:pos x="6" y="6"/>
                </a:cxn>
                <a:cxn ang="0">
                  <a:pos x="0" y="23"/>
                </a:cxn>
              </a:cxnLst>
              <a:rect l="0" t="0" r="r" b="b"/>
              <a:pathLst>
                <a:path w="52" h="46">
                  <a:moveTo>
                    <a:pt x="0" y="23"/>
                  </a:moveTo>
                  <a:lnTo>
                    <a:pt x="6" y="40"/>
                  </a:lnTo>
                  <a:lnTo>
                    <a:pt x="23" y="46"/>
                  </a:lnTo>
                  <a:lnTo>
                    <a:pt x="46" y="40"/>
                  </a:lnTo>
                  <a:lnTo>
                    <a:pt x="52"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6" name="Freeform 246">
              <a:extLst>
                <a:ext uri="{FF2B5EF4-FFF2-40B4-BE49-F238E27FC236}">
                  <a16:creationId xmlns:a16="http://schemas.microsoft.com/office/drawing/2014/main" id="{13824F50-F353-A846-98E5-559F6E609FDD}"/>
                </a:ext>
              </a:extLst>
            </p:cNvPr>
            <p:cNvSpPr>
              <a:spLocks/>
            </p:cNvSpPr>
            <p:nvPr/>
          </p:nvSpPr>
          <p:spPr bwMode="auto">
            <a:xfrm>
              <a:off x="4009" y="2922"/>
              <a:ext cx="56" cy="47"/>
            </a:xfrm>
            <a:custGeom>
              <a:avLst/>
              <a:gdLst/>
              <a:ahLst/>
              <a:cxnLst>
                <a:cxn ang="0">
                  <a:pos x="0" y="24"/>
                </a:cxn>
                <a:cxn ang="0">
                  <a:pos x="6" y="41"/>
                </a:cxn>
                <a:cxn ang="0">
                  <a:pos x="23" y="47"/>
                </a:cxn>
                <a:cxn ang="0">
                  <a:pos x="46" y="41"/>
                </a:cxn>
                <a:cxn ang="0">
                  <a:pos x="52" y="24"/>
                </a:cxn>
                <a:cxn ang="0">
                  <a:pos x="40" y="6"/>
                </a:cxn>
                <a:cxn ang="0">
                  <a:pos x="23" y="0"/>
                </a:cxn>
                <a:cxn ang="0">
                  <a:pos x="6" y="6"/>
                </a:cxn>
                <a:cxn ang="0">
                  <a:pos x="0" y="24"/>
                </a:cxn>
              </a:cxnLst>
              <a:rect l="0" t="0" r="r" b="b"/>
              <a:pathLst>
                <a:path w="52" h="47">
                  <a:moveTo>
                    <a:pt x="0" y="24"/>
                  </a:moveTo>
                  <a:lnTo>
                    <a:pt x="6" y="41"/>
                  </a:lnTo>
                  <a:lnTo>
                    <a:pt x="23" y="47"/>
                  </a:lnTo>
                  <a:lnTo>
                    <a:pt x="46" y="41"/>
                  </a:lnTo>
                  <a:lnTo>
                    <a:pt x="52"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7" name="Freeform 247">
              <a:extLst>
                <a:ext uri="{FF2B5EF4-FFF2-40B4-BE49-F238E27FC236}">
                  <a16:creationId xmlns:a16="http://schemas.microsoft.com/office/drawing/2014/main" id="{852B884F-C702-C140-ADF2-B065B59A8371}"/>
                </a:ext>
              </a:extLst>
            </p:cNvPr>
            <p:cNvSpPr>
              <a:spLocks/>
            </p:cNvSpPr>
            <p:nvPr/>
          </p:nvSpPr>
          <p:spPr bwMode="auto">
            <a:xfrm>
              <a:off x="4015" y="2899"/>
              <a:ext cx="46" cy="47"/>
            </a:xfrm>
            <a:custGeom>
              <a:avLst/>
              <a:gdLst/>
              <a:ahLst/>
              <a:cxnLst>
                <a:cxn ang="0">
                  <a:pos x="0" y="23"/>
                </a:cxn>
                <a:cxn ang="0">
                  <a:pos x="6" y="41"/>
                </a:cxn>
                <a:cxn ang="0">
                  <a:pos x="23" y="47"/>
                </a:cxn>
                <a:cxn ang="0">
                  <a:pos x="40" y="41"/>
                </a:cxn>
                <a:cxn ang="0">
                  <a:pos x="46" y="23"/>
                </a:cxn>
                <a:cxn ang="0">
                  <a:pos x="40" y="6"/>
                </a:cxn>
                <a:cxn ang="0">
                  <a:pos x="23" y="0"/>
                </a:cxn>
                <a:cxn ang="0">
                  <a:pos x="6" y="6"/>
                </a:cxn>
                <a:cxn ang="0">
                  <a:pos x="0" y="23"/>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8" name="Freeform 248">
              <a:extLst>
                <a:ext uri="{FF2B5EF4-FFF2-40B4-BE49-F238E27FC236}">
                  <a16:creationId xmlns:a16="http://schemas.microsoft.com/office/drawing/2014/main" id="{C04E71ED-BEEE-2D46-94FE-51C354129C61}"/>
                </a:ext>
              </a:extLst>
            </p:cNvPr>
            <p:cNvSpPr>
              <a:spLocks/>
            </p:cNvSpPr>
            <p:nvPr/>
          </p:nvSpPr>
          <p:spPr bwMode="auto">
            <a:xfrm>
              <a:off x="3980" y="2859"/>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69" name="Freeform 249">
              <a:extLst>
                <a:ext uri="{FF2B5EF4-FFF2-40B4-BE49-F238E27FC236}">
                  <a16:creationId xmlns:a16="http://schemas.microsoft.com/office/drawing/2014/main" id="{1C93E8B9-66C1-7E4A-8A9C-96048F8B217C}"/>
                </a:ext>
              </a:extLst>
            </p:cNvPr>
            <p:cNvSpPr>
              <a:spLocks/>
            </p:cNvSpPr>
            <p:nvPr/>
          </p:nvSpPr>
          <p:spPr bwMode="auto">
            <a:xfrm>
              <a:off x="4049" y="2801"/>
              <a:ext cx="44" cy="45"/>
            </a:xfrm>
            <a:custGeom>
              <a:avLst/>
              <a:gdLst/>
              <a:ahLst/>
              <a:cxnLst>
                <a:cxn ang="0">
                  <a:pos x="0" y="23"/>
                </a:cxn>
                <a:cxn ang="0">
                  <a:pos x="6" y="41"/>
                </a:cxn>
                <a:cxn ang="0">
                  <a:pos x="24" y="46"/>
                </a:cxn>
                <a:cxn ang="0">
                  <a:pos x="41" y="41"/>
                </a:cxn>
                <a:cxn ang="0">
                  <a:pos x="47" y="23"/>
                </a:cxn>
                <a:cxn ang="0">
                  <a:pos x="41" y="6"/>
                </a:cxn>
                <a:cxn ang="0">
                  <a:pos x="24" y="0"/>
                </a:cxn>
                <a:cxn ang="0">
                  <a:pos x="6" y="6"/>
                </a:cxn>
                <a:cxn ang="0">
                  <a:pos x="0" y="23"/>
                </a:cxn>
              </a:cxnLst>
              <a:rect l="0" t="0" r="r" b="b"/>
              <a:pathLst>
                <a:path w="47" h="46">
                  <a:moveTo>
                    <a:pt x="0" y="23"/>
                  </a:moveTo>
                  <a:lnTo>
                    <a:pt x="6" y="41"/>
                  </a:lnTo>
                  <a:lnTo>
                    <a:pt x="24" y="46"/>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0" name="Freeform 250">
              <a:extLst>
                <a:ext uri="{FF2B5EF4-FFF2-40B4-BE49-F238E27FC236}">
                  <a16:creationId xmlns:a16="http://schemas.microsoft.com/office/drawing/2014/main" id="{53568CAC-69A2-8449-8B4B-32E2976046DB}"/>
                </a:ext>
              </a:extLst>
            </p:cNvPr>
            <p:cNvSpPr>
              <a:spLocks/>
            </p:cNvSpPr>
            <p:nvPr/>
          </p:nvSpPr>
          <p:spPr bwMode="auto">
            <a:xfrm>
              <a:off x="3905" y="2755"/>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1" name="Freeform 251">
              <a:extLst>
                <a:ext uri="{FF2B5EF4-FFF2-40B4-BE49-F238E27FC236}">
                  <a16:creationId xmlns:a16="http://schemas.microsoft.com/office/drawing/2014/main" id="{FBA178C1-2139-A04F-B2F8-4C58AA292DC7}"/>
                </a:ext>
              </a:extLst>
            </p:cNvPr>
            <p:cNvSpPr>
              <a:spLocks/>
            </p:cNvSpPr>
            <p:nvPr/>
          </p:nvSpPr>
          <p:spPr bwMode="auto">
            <a:xfrm>
              <a:off x="3796" y="2749"/>
              <a:ext cx="44" cy="52"/>
            </a:xfrm>
            <a:custGeom>
              <a:avLst/>
              <a:gdLst/>
              <a:ahLst/>
              <a:cxnLst>
                <a:cxn ang="0">
                  <a:pos x="0" y="29"/>
                </a:cxn>
                <a:cxn ang="0">
                  <a:pos x="5" y="46"/>
                </a:cxn>
                <a:cxn ang="0">
                  <a:pos x="23" y="52"/>
                </a:cxn>
                <a:cxn ang="0">
                  <a:pos x="40" y="46"/>
                </a:cxn>
                <a:cxn ang="0">
                  <a:pos x="46" y="23"/>
                </a:cxn>
                <a:cxn ang="0">
                  <a:pos x="40" y="6"/>
                </a:cxn>
                <a:cxn ang="0">
                  <a:pos x="23" y="0"/>
                </a:cxn>
                <a:cxn ang="0">
                  <a:pos x="5" y="6"/>
                </a:cxn>
                <a:cxn ang="0">
                  <a:pos x="0" y="29"/>
                </a:cxn>
              </a:cxnLst>
              <a:rect l="0" t="0" r="r" b="b"/>
              <a:pathLst>
                <a:path w="46" h="52">
                  <a:moveTo>
                    <a:pt x="0" y="29"/>
                  </a:moveTo>
                  <a:lnTo>
                    <a:pt x="5" y="46"/>
                  </a:lnTo>
                  <a:lnTo>
                    <a:pt x="23" y="52"/>
                  </a:lnTo>
                  <a:lnTo>
                    <a:pt x="40" y="46"/>
                  </a:lnTo>
                  <a:lnTo>
                    <a:pt x="46" y="23"/>
                  </a:lnTo>
                  <a:lnTo>
                    <a:pt x="40"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2" name="Freeform 252">
              <a:extLst>
                <a:ext uri="{FF2B5EF4-FFF2-40B4-BE49-F238E27FC236}">
                  <a16:creationId xmlns:a16="http://schemas.microsoft.com/office/drawing/2014/main" id="{FD45BD87-B125-324E-88B7-A65F8314D212}"/>
                </a:ext>
              </a:extLst>
            </p:cNvPr>
            <p:cNvSpPr>
              <a:spLocks/>
            </p:cNvSpPr>
            <p:nvPr/>
          </p:nvSpPr>
          <p:spPr bwMode="auto">
            <a:xfrm>
              <a:off x="3715" y="2801"/>
              <a:ext cx="46" cy="45"/>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3" name="Freeform 253">
              <a:extLst>
                <a:ext uri="{FF2B5EF4-FFF2-40B4-BE49-F238E27FC236}">
                  <a16:creationId xmlns:a16="http://schemas.microsoft.com/office/drawing/2014/main" id="{17FB6DB1-62AB-DD4E-9CEF-DE6951E512A1}"/>
                </a:ext>
              </a:extLst>
            </p:cNvPr>
            <p:cNvSpPr>
              <a:spLocks/>
            </p:cNvSpPr>
            <p:nvPr/>
          </p:nvSpPr>
          <p:spPr bwMode="auto">
            <a:xfrm>
              <a:off x="3836" y="2801"/>
              <a:ext cx="44" cy="52"/>
            </a:xfrm>
            <a:custGeom>
              <a:avLst/>
              <a:gdLst/>
              <a:ahLst/>
              <a:cxnLst>
                <a:cxn ang="0">
                  <a:pos x="0" y="29"/>
                </a:cxn>
                <a:cxn ang="0">
                  <a:pos x="6" y="46"/>
                </a:cxn>
                <a:cxn ang="0">
                  <a:pos x="23" y="52"/>
                </a:cxn>
                <a:cxn ang="0">
                  <a:pos x="40" y="46"/>
                </a:cxn>
                <a:cxn ang="0">
                  <a:pos x="46" y="23"/>
                </a:cxn>
                <a:cxn ang="0">
                  <a:pos x="40" y="6"/>
                </a:cxn>
                <a:cxn ang="0">
                  <a:pos x="23" y="0"/>
                </a:cxn>
                <a:cxn ang="0">
                  <a:pos x="6" y="6"/>
                </a:cxn>
                <a:cxn ang="0">
                  <a:pos x="0" y="29"/>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4" name="Freeform 254">
              <a:extLst>
                <a:ext uri="{FF2B5EF4-FFF2-40B4-BE49-F238E27FC236}">
                  <a16:creationId xmlns:a16="http://schemas.microsoft.com/office/drawing/2014/main" id="{D09A6ED2-7463-E94B-A779-4AC05DD67F03}"/>
                </a:ext>
              </a:extLst>
            </p:cNvPr>
            <p:cNvSpPr>
              <a:spLocks/>
            </p:cNvSpPr>
            <p:nvPr/>
          </p:nvSpPr>
          <p:spPr bwMode="auto">
            <a:xfrm>
              <a:off x="3744" y="2870"/>
              <a:ext cx="44" cy="47"/>
            </a:xfrm>
            <a:custGeom>
              <a:avLst/>
              <a:gdLst/>
              <a:ahLst/>
              <a:cxnLst>
                <a:cxn ang="0">
                  <a:pos x="0" y="24"/>
                </a:cxn>
                <a:cxn ang="0">
                  <a:pos x="5" y="41"/>
                </a:cxn>
                <a:cxn ang="0">
                  <a:pos x="23" y="47"/>
                </a:cxn>
                <a:cxn ang="0">
                  <a:pos x="40" y="41"/>
                </a:cxn>
                <a:cxn ang="0">
                  <a:pos x="46" y="24"/>
                </a:cxn>
                <a:cxn ang="0">
                  <a:pos x="40" y="6"/>
                </a:cxn>
                <a:cxn ang="0">
                  <a:pos x="23" y="0"/>
                </a:cxn>
                <a:cxn ang="0">
                  <a:pos x="5" y="6"/>
                </a:cxn>
                <a:cxn ang="0">
                  <a:pos x="0" y="24"/>
                </a:cxn>
              </a:cxnLst>
              <a:rect l="0" t="0" r="r" b="b"/>
              <a:pathLst>
                <a:path w="46" h="47">
                  <a:moveTo>
                    <a:pt x="0" y="24"/>
                  </a:moveTo>
                  <a:lnTo>
                    <a:pt x="5" y="41"/>
                  </a:lnTo>
                  <a:lnTo>
                    <a:pt x="23" y="47"/>
                  </a:lnTo>
                  <a:lnTo>
                    <a:pt x="40" y="41"/>
                  </a:lnTo>
                  <a:lnTo>
                    <a:pt x="46" y="24"/>
                  </a:lnTo>
                  <a:lnTo>
                    <a:pt x="40" y="6"/>
                  </a:lnTo>
                  <a:lnTo>
                    <a:pt x="23" y="0"/>
                  </a:lnTo>
                  <a:lnTo>
                    <a:pt x="5"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5" name="Freeform 255">
              <a:extLst>
                <a:ext uri="{FF2B5EF4-FFF2-40B4-BE49-F238E27FC236}">
                  <a16:creationId xmlns:a16="http://schemas.microsoft.com/office/drawing/2014/main" id="{CBDDF9F5-F92B-544A-BBEE-455597FB6FE0}"/>
                </a:ext>
              </a:extLst>
            </p:cNvPr>
            <p:cNvSpPr>
              <a:spLocks/>
            </p:cNvSpPr>
            <p:nvPr/>
          </p:nvSpPr>
          <p:spPr bwMode="auto">
            <a:xfrm>
              <a:off x="3899" y="2847"/>
              <a:ext cx="44" cy="52"/>
            </a:xfrm>
            <a:custGeom>
              <a:avLst/>
              <a:gdLst/>
              <a:ahLst/>
              <a:cxnLst>
                <a:cxn ang="0">
                  <a:pos x="0" y="23"/>
                </a:cxn>
                <a:cxn ang="0">
                  <a:pos x="6" y="47"/>
                </a:cxn>
                <a:cxn ang="0">
                  <a:pos x="23" y="52"/>
                </a:cxn>
                <a:cxn ang="0">
                  <a:pos x="41" y="41"/>
                </a:cxn>
                <a:cxn ang="0">
                  <a:pos x="47" y="23"/>
                </a:cxn>
                <a:cxn ang="0">
                  <a:pos x="41" y="6"/>
                </a:cxn>
                <a:cxn ang="0">
                  <a:pos x="23" y="0"/>
                </a:cxn>
                <a:cxn ang="0">
                  <a:pos x="6" y="6"/>
                </a:cxn>
                <a:cxn ang="0">
                  <a:pos x="0" y="23"/>
                </a:cxn>
              </a:cxnLst>
              <a:rect l="0" t="0" r="r" b="b"/>
              <a:pathLst>
                <a:path w="47" h="52">
                  <a:moveTo>
                    <a:pt x="0" y="23"/>
                  </a:moveTo>
                  <a:lnTo>
                    <a:pt x="6" y="47"/>
                  </a:lnTo>
                  <a:lnTo>
                    <a:pt x="23" y="52"/>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6" name="Freeform 256">
              <a:extLst>
                <a:ext uri="{FF2B5EF4-FFF2-40B4-BE49-F238E27FC236}">
                  <a16:creationId xmlns:a16="http://schemas.microsoft.com/office/drawing/2014/main" id="{173DF99E-C2E6-F246-8EA2-5A8873175FEE}"/>
                </a:ext>
              </a:extLst>
            </p:cNvPr>
            <p:cNvSpPr>
              <a:spLocks/>
            </p:cNvSpPr>
            <p:nvPr/>
          </p:nvSpPr>
          <p:spPr bwMode="auto">
            <a:xfrm>
              <a:off x="3871" y="2899"/>
              <a:ext cx="44" cy="52"/>
            </a:xfrm>
            <a:custGeom>
              <a:avLst/>
              <a:gdLst/>
              <a:ahLst/>
              <a:cxnLst>
                <a:cxn ang="0">
                  <a:pos x="0" y="29"/>
                </a:cxn>
                <a:cxn ang="0">
                  <a:pos x="5" y="47"/>
                </a:cxn>
                <a:cxn ang="0">
                  <a:pos x="23" y="52"/>
                </a:cxn>
                <a:cxn ang="0">
                  <a:pos x="40" y="47"/>
                </a:cxn>
                <a:cxn ang="0">
                  <a:pos x="46" y="23"/>
                </a:cxn>
                <a:cxn ang="0">
                  <a:pos x="40" y="6"/>
                </a:cxn>
                <a:cxn ang="0">
                  <a:pos x="23" y="0"/>
                </a:cxn>
                <a:cxn ang="0">
                  <a:pos x="5" y="6"/>
                </a:cxn>
                <a:cxn ang="0">
                  <a:pos x="0" y="29"/>
                </a:cxn>
              </a:cxnLst>
              <a:rect l="0" t="0" r="r" b="b"/>
              <a:pathLst>
                <a:path w="46" h="52">
                  <a:moveTo>
                    <a:pt x="0" y="29"/>
                  </a:moveTo>
                  <a:lnTo>
                    <a:pt x="5" y="47"/>
                  </a:lnTo>
                  <a:lnTo>
                    <a:pt x="23" y="52"/>
                  </a:lnTo>
                  <a:lnTo>
                    <a:pt x="40" y="47"/>
                  </a:lnTo>
                  <a:lnTo>
                    <a:pt x="46" y="23"/>
                  </a:lnTo>
                  <a:lnTo>
                    <a:pt x="40"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7" name="Freeform 257">
              <a:extLst>
                <a:ext uri="{FF2B5EF4-FFF2-40B4-BE49-F238E27FC236}">
                  <a16:creationId xmlns:a16="http://schemas.microsoft.com/office/drawing/2014/main" id="{58E2156E-D581-BB48-B462-3B81BF31DEE7}"/>
                </a:ext>
              </a:extLst>
            </p:cNvPr>
            <p:cNvSpPr>
              <a:spLocks/>
            </p:cNvSpPr>
            <p:nvPr/>
          </p:nvSpPr>
          <p:spPr bwMode="auto">
            <a:xfrm>
              <a:off x="3940" y="2905"/>
              <a:ext cx="46" cy="52"/>
            </a:xfrm>
            <a:custGeom>
              <a:avLst/>
              <a:gdLst/>
              <a:ahLst/>
              <a:cxnLst>
                <a:cxn ang="0">
                  <a:pos x="0" y="23"/>
                </a:cxn>
                <a:cxn ang="0">
                  <a:pos x="6" y="46"/>
                </a:cxn>
                <a:cxn ang="0">
                  <a:pos x="23" y="52"/>
                </a:cxn>
                <a:cxn ang="0">
                  <a:pos x="40" y="41"/>
                </a:cxn>
                <a:cxn ang="0">
                  <a:pos x="46" y="23"/>
                </a:cxn>
                <a:cxn ang="0">
                  <a:pos x="40" y="6"/>
                </a:cxn>
                <a:cxn ang="0">
                  <a:pos x="23" y="0"/>
                </a:cxn>
                <a:cxn ang="0">
                  <a:pos x="6" y="6"/>
                </a:cxn>
                <a:cxn ang="0">
                  <a:pos x="0" y="23"/>
                </a:cxn>
              </a:cxnLst>
              <a:rect l="0" t="0" r="r" b="b"/>
              <a:pathLst>
                <a:path w="46" h="52">
                  <a:moveTo>
                    <a:pt x="0" y="23"/>
                  </a:moveTo>
                  <a:lnTo>
                    <a:pt x="6" y="46"/>
                  </a:lnTo>
                  <a:lnTo>
                    <a:pt x="23" y="52"/>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8" name="Freeform 258">
              <a:extLst>
                <a:ext uri="{FF2B5EF4-FFF2-40B4-BE49-F238E27FC236}">
                  <a16:creationId xmlns:a16="http://schemas.microsoft.com/office/drawing/2014/main" id="{E75BB381-AAED-DA4C-9CAE-0C5F78BE860B}"/>
                </a:ext>
              </a:extLst>
            </p:cNvPr>
            <p:cNvSpPr>
              <a:spLocks/>
            </p:cNvSpPr>
            <p:nvPr/>
          </p:nvSpPr>
          <p:spPr bwMode="auto">
            <a:xfrm>
              <a:off x="3951" y="2922"/>
              <a:ext cx="47" cy="47"/>
            </a:xfrm>
            <a:custGeom>
              <a:avLst/>
              <a:gdLst/>
              <a:ahLst/>
              <a:cxnLst>
                <a:cxn ang="0">
                  <a:pos x="0" y="24"/>
                </a:cxn>
                <a:cxn ang="0">
                  <a:pos x="6" y="47"/>
                </a:cxn>
                <a:cxn ang="0">
                  <a:pos x="23" y="47"/>
                </a:cxn>
                <a:cxn ang="0">
                  <a:pos x="41" y="41"/>
                </a:cxn>
                <a:cxn ang="0">
                  <a:pos x="47" y="24"/>
                </a:cxn>
                <a:cxn ang="0">
                  <a:pos x="41" y="6"/>
                </a:cxn>
                <a:cxn ang="0">
                  <a:pos x="23" y="0"/>
                </a:cxn>
                <a:cxn ang="0">
                  <a:pos x="6" y="6"/>
                </a:cxn>
                <a:cxn ang="0">
                  <a:pos x="0" y="24"/>
                </a:cxn>
              </a:cxnLst>
              <a:rect l="0" t="0" r="r" b="b"/>
              <a:pathLst>
                <a:path w="47" h="47">
                  <a:moveTo>
                    <a:pt x="0" y="24"/>
                  </a:moveTo>
                  <a:lnTo>
                    <a:pt x="6" y="47"/>
                  </a:lnTo>
                  <a:lnTo>
                    <a:pt x="23" y="47"/>
                  </a:lnTo>
                  <a:lnTo>
                    <a:pt x="41" y="41"/>
                  </a:lnTo>
                  <a:lnTo>
                    <a:pt x="47" y="24"/>
                  </a:lnTo>
                  <a:lnTo>
                    <a:pt x="41"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79" name="Freeform 259">
              <a:extLst>
                <a:ext uri="{FF2B5EF4-FFF2-40B4-BE49-F238E27FC236}">
                  <a16:creationId xmlns:a16="http://schemas.microsoft.com/office/drawing/2014/main" id="{A7039EA8-4E64-6641-8E17-CB592A0055E9}"/>
                </a:ext>
              </a:extLst>
            </p:cNvPr>
            <p:cNvSpPr>
              <a:spLocks/>
            </p:cNvSpPr>
            <p:nvPr/>
          </p:nvSpPr>
          <p:spPr bwMode="auto">
            <a:xfrm>
              <a:off x="3922" y="2928"/>
              <a:ext cx="44" cy="52"/>
            </a:xfrm>
            <a:custGeom>
              <a:avLst/>
              <a:gdLst/>
              <a:ahLst/>
              <a:cxnLst>
                <a:cxn ang="0">
                  <a:pos x="0" y="23"/>
                </a:cxn>
                <a:cxn ang="0">
                  <a:pos x="6" y="46"/>
                </a:cxn>
                <a:cxn ang="0">
                  <a:pos x="24" y="52"/>
                </a:cxn>
                <a:cxn ang="0">
                  <a:pos x="41" y="46"/>
                </a:cxn>
                <a:cxn ang="0">
                  <a:pos x="47" y="23"/>
                </a:cxn>
                <a:cxn ang="0">
                  <a:pos x="41" y="6"/>
                </a:cxn>
                <a:cxn ang="0">
                  <a:pos x="24" y="0"/>
                </a:cxn>
                <a:cxn ang="0">
                  <a:pos x="6" y="6"/>
                </a:cxn>
                <a:cxn ang="0">
                  <a:pos x="0" y="23"/>
                </a:cxn>
              </a:cxnLst>
              <a:rect l="0" t="0" r="r" b="b"/>
              <a:pathLst>
                <a:path w="47" h="52">
                  <a:moveTo>
                    <a:pt x="0" y="23"/>
                  </a:moveTo>
                  <a:lnTo>
                    <a:pt x="6" y="46"/>
                  </a:lnTo>
                  <a:lnTo>
                    <a:pt x="24" y="52"/>
                  </a:lnTo>
                  <a:lnTo>
                    <a:pt x="41" y="46"/>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0" name="Freeform 260">
              <a:extLst>
                <a:ext uri="{FF2B5EF4-FFF2-40B4-BE49-F238E27FC236}">
                  <a16:creationId xmlns:a16="http://schemas.microsoft.com/office/drawing/2014/main" id="{AA1CCF41-B4A4-5F4D-A1DE-2659FF4C6E55}"/>
                </a:ext>
              </a:extLst>
            </p:cNvPr>
            <p:cNvSpPr>
              <a:spLocks/>
            </p:cNvSpPr>
            <p:nvPr/>
          </p:nvSpPr>
          <p:spPr bwMode="auto">
            <a:xfrm>
              <a:off x="3882" y="2957"/>
              <a:ext cx="46" cy="52"/>
            </a:xfrm>
            <a:custGeom>
              <a:avLst/>
              <a:gdLst/>
              <a:ahLst/>
              <a:cxnLst>
                <a:cxn ang="0">
                  <a:pos x="0" y="29"/>
                </a:cxn>
                <a:cxn ang="0">
                  <a:pos x="6" y="46"/>
                </a:cxn>
                <a:cxn ang="0">
                  <a:pos x="23" y="52"/>
                </a:cxn>
                <a:cxn ang="0">
                  <a:pos x="40" y="46"/>
                </a:cxn>
                <a:cxn ang="0">
                  <a:pos x="46" y="23"/>
                </a:cxn>
                <a:cxn ang="0">
                  <a:pos x="40" y="6"/>
                </a:cxn>
                <a:cxn ang="0">
                  <a:pos x="23" y="0"/>
                </a:cxn>
                <a:cxn ang="0">
                  <a:pos x="6" y="6"/>
                </a:cxn>
                <a:cxn ang="0">
                  <a:pos x="0" y="29"/>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1" name="Freeform 261">
              <a:extLst>
                <a:ext uri="{FF2B5EF4-FFF2-40B4-BE49-F238E27FC236}">
                  <a16:creationId xmlns:a16="http://schemas.microsoft.com/office/drawing/2014/main" id="{8D69B727-AEDF-A444-95B7-40CB87EE9341}"/>
                </a:ext>
              </a:extLst>
            </p:cNvPr>
            <p:cNvSpPr>
              <a:spLocks/>
            </p:cNvSpPr>
            <p:nvPr/>
          </p:nvSpPr>
          <p:spPr bwMode="auto">
            <a:xfrm>
              <a:off x="3922" y="2957"/>
              <a:ext cx="44" cy="52"/>
            </a:xfrm>
            <a:custGeom>
              <a:avLst/>
              <a:gdLst/>
              <a:ahLst/>
              <a:cxnLst>
                <a:cxn ang="0">
                  <a:pos x="0" y="29"/>
                </a:cxn>
                <a:cxn ang="0">
                  <a:pos x="6" y="46"/>
                </a:cxn>
                <a:cxn ang="0">
                  <a:pos x="24" y="52"/>
                </a:cxn>
                <a:cxn ang="0">
                  <a:pos x="47" y="46"/>
                </a:cxn>
                <a:cxn ang="0">
                  <a:pos x="47" y="23"/>
                </a:cxn>
                <a:cxn ang="0">
                  <a:pos x="41" y="6"/>
                </a:cxn>
                <a:cxn ang="0">
                  <a:pos x="24" y="0"/>
                </a:cxn>
                <a:cxn ang="0">
                  <a:pos x="6" y="6"/>
                </a:cxn>
                <a:cxn ang="0">
                  <a:pos x="0" y="29"/>
                </a:cxn>
              </a:cxnLst>
              <a:rect l="0" t="0" r="r" b="b"/>
              <a:pathLst>
                <a:path w="47" h="52">
                  <a:moveTo>
                    <a:pt x="0" y="29"/>
                  </a:moveTo>
                  <a:lnTo>
                    <a:pt x="6" y="46"/>
                  </a:lnTo>
                  <a:lnTo>
                    <a:pt x="24" y="52"/>
                  </a:lnTo>
                  <a:lnTo>
                    <a:pt x="47" y="46"/>
                  </a:lnTo>
                  <a:lnTo>
                    <a:pt x="47" y="23"/>
                  </a:lnTo>
                  <a:lnTo>
                    <a:pt x="41" y="6"/>
                  </a:lnTo>
                  <a:lnTo>
                    <a:pt x="24"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2" name="Freeform 262">
              <a:extLst>
                <a:ext uri="{FF2B5EF4-FFF2-40B4-BE49-F238E27FC236}">
                  <a16:creationId xmlns:a16="http://schemas.microsoft.com/office/drawing/2014/main" id="{A6C02FB5-2F62-994C-A58D-E99B961443FA}"/>
                </a:ext>
              </a:extLst>
            </p:cNvPr>
            <p:cNvSpPr>
              <a:spLocks/>
            </p:cNvSpPr>
            <p:nvPr/>
          </p:nvSpPr>
          <p:spPr bwMode="auto">
            <a:xfrm>
              <a:off x="3969" y="2946"/>
              <a:ext cx="52" cy="45"/>
            </a:xfrm>
            <a:custGeom>
              <a:avLst/>
              <a:gdLst/>
              <a:ahLst/>
              <a:cxnLst>
                <a:cxn ang="0">
                  <a:pos x="0" y="23"/>
                </a:cxn>
                <a:cxn ang="0">
                  <a:pos x="5" y="46"/>
                </a:cxn>
                <a:cxn ang="0">
                  <a:pos x="23" y="46"/>
                </a:cxn>
                <a:cxn ang="0">
                  <a:pos x="46" y="40"/>
                </a:cxn>
                <a:cxn ang="0">
                  <a:pos x="52" y="23"/>
                </a:cxn>
                <a:cxn ang="0">
                  <a:pos x="40" y="5"/>
                </a:cxn>
                <a:cxn ang="0">
                  <a:pos x="23" y="0"/>
                </a:cxn>
                <a:cxn ang="0">
                  <a:pos x="5" y="5"/>
                </a:cxn>
                <a:cxn ang="0">
                  <a:pos x="0" y="23"/>
                </a:cxn>
              </a:cxnLst>
              <a:rect l="0" t="0" r="r" b="b"/>
              <a:pathLst>
                <a:path w="52" h="46">
                  <a:moveTo>
                    <a:pt x="0" y="23"/>
                  </a:moveTo>
                  <a:lnTo>
                    <a:pt x="5" y="46"/>
                  </a:lnTo>
                  <a:lnTo>
                    <a:pt x="23" y="46"/>
                  </a:lnTo>
                  <a:lnTo>
                    <a:pt x="46" y="40"/>
                  </a:lnTo>
                  <a:lnTo>
                    <a:pt x="52"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3" name="Freeform 263">
              <a:extLst>
                <a:ext uri="{FF2B5EF4-FFF2-40B4-BE49-F238E27FC236}">
                  <a16:creationId xmlns:a16="http://schemas.microsoft.com/office/drawing/2014/main" id="{0E39AC66-F376-374E-B281-471502E744B6}"/>
                </a:ext>
              </a:extLst>
            </p:cNvPr>
            <p:cNvSpPr>
              <a:spLocks/>
            </p:cNvSpPr>
            <p:nvPr/>
          </p:nvSpPr>
          <p:spPr bwMode="auto">
            <a:xfrm>
              <a:off x="3951" y="3009"/>
              <a:ext cx="52" cy="52"/>
            </a:xfrm>
            <a:custGeom>
              <a:avLst/>
              <a:gdLst/>
              <a:ahLst/>
              <a:cxnLst>
                <a:cxn ang="0">
                  <a:pos x="0" y="29"/>
                </a:cxn>
                <a:cxn ang="0">
                  <a:pos x="6" y="46"/>
                </a:cxn>
                <a:cxn ang="0">
                  <a:pos x="29" y="52"/>
                </a:cxn>
                <a:cxn ang="0">
                  <a:pos x="47" y="46"/>
                </a:cxn>
                <a:cxn ang="0">
                  <a:pos x="52" y="23"/>
                </a:cxn>
                <a:cxn ang="0">
                  <a:pos x="47" y="6"/>
                </a:cxn>
                <a:cxn ang="0">
                  <a:pos x="23" y="0"/>
                </a:cxn>
                <a:cxn ang="0">
                  <a:pos x="6" y="6"/>
                </a:cxn>
                <a:cxn ang="0">
                  <a:pos x="0" y="29"/>
                </a:cxn>
              </a:cxnLst>
              <a:rect l="0" t="0" r="r" b="b"/>
              <a:pathLst>
                <a:path w="52" h="52">
                  <a:moveTo>
                    <a:pt x="0" y="29"/>
                  </a:moveTo>
                  <a:lnTo>
                    <a:pt x="6" y="46"/>
                  </a:lnTo>
                  <a:lnTo>
                    <a:pt x="29" y="52"/>
                  </a:lnTo>
                  <a:lnTo>
                    <a:pt x="47" y="46"/>
                  </a:lnTo>
                  <a:lnTo>
                    <a:pt x="52" y="23"/>
                  </a:lnTo>
                  <a:lnTo>
                    <a:pt x="47"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4" name="Freeform 264">
              <a:extLst>
                <a:ext uri="{FF2B5EF4-FFF2-40B4-BE49-F238E27FC236}">
                  <a16:creationId xmlns:a16="http://schemas.microsoft.com/office/drawing/2014/main" id="{598A20EB-4029-F845-B749-307DA1314039}"/>
                </a:ext>
              </a:extLst>
            </p:cNvPr>
            <p:cNvSpPr>
              <a:spLocks/>
            </p:cNvSpPr>
            <p:nvPr/>
          </p:nvSpPr>
          <p:spPr bwMode="auto">
            <a:xfrm>
              <a:off x="3992" y="2998"/>
              <a:ext cx="52" cy="46"/>
            </a:xfrm>
            <a:custGeom>
              <a:avLst/>
              <a:gdLst/>
              <a:ahLst/>
              <a:cxnLst>
                <a:cxn ang="0">
                  <a:pos x="0" y="23"/>
                </a:cxn>
                <a:cxn ang="0">
                  <a:pos x="6" y="46"/>
                </a:cxn>
                <a:cxn ang="0">
                  <a:pos x="29" y="46"/>
                </a:cxn>
                <a:cxn ang="0">
                  <a:pos x="46" y="40"/>
                </a:cxn>
                <a:cxn ang="0">
                  <a:pos x="52" y="23"/>
                </a:cxn>
                <a:cxn ang="0">
                  <a:pos x="46" y="5"/>
                </a:cxn>
                <a:cxn ang="0">
                  <a:pos x="23" y="0"/>
                </a:cxn>
                <a:cxn ang="0">
                  <a:pos x="6" y="5"/>
                </a:cxn>
                <a:cxn ang="0">
                  <a:pos x="0" y="23"/>
                </a:cxn>
              </a:cxnLst>
              <a:rect l="0" t="0" r="r" b="b"/>
              <a:pathLst>
                <a:path w="52" h="46">
                  <a:moveTo>
                    <a:pt x="0" y="23"/>
                  </a:moveTo>
                  <a:lnTo>
                    <a:pt x="6" y="46"/>
                  </a:lnTo>
                  <a:lnTo>
                    <a:pt x="29" y="46"/>
                  </a:lnTo>
                  <a:lnTo>
                    <a:pt x="46" y="40"/>
                  </a:lnTo>
                  <a:lnTo>
                    <a:pt x="52" y="23"/>
                  </a:lnTo>
                  <a:lnTo>
                    <a:pt x="46"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5" name="Freeform 265">
              <a:extLst>
                <a:ext uri="{FF2B5EF4-FFF2-40B4-BE49-F238E27FC236}">
                  <a16:creationId xmlns:a16="http://schemas.microsoft.com/office/drawing/2014/main" id="{04410AED-65AA-574D-B6FD-74C091D26C18}"/>
                </a:ext>
              </a:extLst>
            </p:cNvPr>
            <p:cNvSpPr>
              <a:spLocks/>
            </p:cNvSpPr>
            <p:nvPr/>
          </p:nvSpPr>
          <p:spPr bwMode="auto">
            <a:xfrm>
              <a:off x="4049" y="3003"/>
              <a:ext cx="52" cy="47"/>
            </a:xfrm>
            <a:custGeom>
              <a:avLst/>
              <a:gdLst/>
              <a:ahLst/>
              <a:cxnLst>
                <a:cxn ang="0">
                  <a:pos x="0" y="23"/>
                </a:cxn>
                <a:cxn ang="0">
                  <a:pos x="6" y="41"/>
                </a:cxn>
                <a:cxn ang="0">
                  <a:pos x="29" y="47"/>
                </a:cxn>
                <a:cxn ang="0">
                  <a:pos x="47" y="41"/>
                </a:cxn>
                <a:cxn ang="0">
                  <a:pos x="52" y="23"/>
                </a:cxn>
                <a:cxn ang="0">
                  <a:pos x="47" y="6"/>
                </a:cxn>
                <a:cxn ang="0">
                  <a:pos x="29" y="0"/>
                </a:cxn>
                <a:cxn ang="0">
                  <a:pos x="6" y="6"/>
                </a:cxn>
                <a:cxn ang="0">
                  <a:pos x="0" y="23"/>
                </a:cxn>
              </a:cxnLst>
              <a:rect l="0" t="0" r="r" b="b"/>
              <a:pathLst>
                <a:path w="52" h="47">
                  <a:moveTo>
                    <a:pt x="0" y="23"/>
                  </a:moveTo>
                  <a:lnTo>
                    <a:pt x="6" y="41"/>
                  </a:lnTo>
                  <a:lnTo>
                    <a:pt x="29" y="47"/>
                  </a:lnTo>
                  <a:lnTo>
                    <a:pt x="47" y="41"/>
                  </a:lnTo>
                  <a:lnTo>
                    <a:pt x="52" y="23"/>
                  </a:lnTo>
                  <a:lnTo>
                    <a:pt x="47" y="6"/>
                  </a:lnTo>
                  <a:lnTo>
                    <a:pt x="29"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6" name="Freeform 266">
              <a:extLst>
                <a:ext uri="{FF2B5EF4-FFF2-40B4-BE49-F238E27FC236}">
                  <a16:creationId xmlns:a16="http://schemas.microsoft.com/office/drawing/2014/main" id="{21B62838-7946-2E48-AA4B-775F2790D083}"/>
                </a:ext>
              </a:extLst>
            </p:cNvPr>
            <p:cNvSpPr>
              <a:spLocks/>
            </p:cNvSpPr>
            <p:nvPr/>
          </p:nvSpPr>
          <p:spPr bwMode="auto">
            <a:xfrm>
              <a:off x="4015" y="3061"/>
              <a:ext cx="46" cy="52"/>
            </a:xfrm>
            <a:custGeom>
              <a:avLst/>
              <a:gdLst/>
              <a:ahLst/>
              <a:cxnLst>
                <a:cxn ang="0">
                  <a:pos x="0" y="23"/>
                </a:cxn>
                <a:cxn ang="0">
                  <a:pos x="6" y="46"/>
                </a:cxn>
                <a:cxn ang="0">
                  <a:pos x="23" y="52"/>
                </a:cxn>
                <a:cxn ang="0">
                  <a:pos x="40" y="41"/>
                </a:cxn>
                <a:cxn ang="0">
                  <a:pos x="46" y="23"/>
                </a:cxn>
                <a:cxn ang="0">
                  <a:pos x="40" y="6"/>
                </a:cxn>
                <a:cxn ang="0">
                  <a:pos x="23" y="0"/>
                </a:cxn>
                <a:cxn ang="0">
                  <a:pos x="6" y="6"/>
                </a:cxn>
                <a:cxn ang="0">
                  <a:pos x="0" y="23"/>
                </a:cxn>
              </a:cxnLst>
              <a:rect l="0" t="0" r="r" b="b"/>
              <a:pathLst>
                <a:path w="46" h="52">
                  <a:moveTo>
                    <a:pt x="0" y="23"/>
                  </a:moveTo>
                  <a:lnTo>
                    <a:pt x="6" y="46"/>
                  </a:lnTo>
                  <a:lnTo>
                    <a:pt x="23" y="52"/>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7" name="Freeform 267">
              <a:extLst>
                <a:ext uri="{FF2B5EF4-FFF2-40B4-BE49-F238E27FC236}">
                  <a16:creationId xmlns:a16="http://schemas.microsoft.com/office/drawing/2014/main" id="{2D022BD7-1A61-7148-A048-84916EB6CDA2}"/>
                </a:ext>
              </a:extLst>
            </p:cNvPr>
            <p:cNvSpPr>
              <a:spLocks/>
            </p:cNvSpPr>
            <p:nvPr/>
          </p:nvSpPr>
          <p:spPr bwMode="auto">
            <a:xfrm>
              <a:off x="4078" y="3223"/>
              <a:ext cx="44" cy="52"/>
            </a:xfrm>
            <a:custGeom>
              <a:avLst/>
              <a:gdLst/>
              <a:ahLst/>
              <a:cxnLst>
                <a:cxn ang="0">
                  <a:pos x="0" y="23"/>
                </a:cxn>
                <a:cxn ang="0">
                  <a:pos x="6" y="46"/>
                </a:cxn>
                <a:cxn ang="0">
                  <a:pos x="23" y="52"/>
                </a:cxn>
                <a:cxn ang="0">
                  <a:pos x="41" y="46"/>
                </a:cxn>
                <a:cxn ang="0">
                  <a:pos x="46" y="23"/>
                </a:cxn>
                <a:cxn ang="0">
                  <a:pos x="41" y="6"/>
                </a:cxn>
                <a:cxn ang="0">
                  <a:pos x="23" y="0"/>
                </a:cxn>
                <a:cxn ang="0">
                  <a:pos x="6" y="6"/>
                </a:cxn>
                <a:cxn ang="0">
                  <a:pos x="0" y="23"/>
                </a:cxn>
              </a:cxnLst>
              <a:rect l="0" t="0" r="r" b="b"/>
              <a:pathLst>
                <a:path w="46" h="52">
                  <a:moveTo>
                    <a:pt x="0" y="23"/>
                  </a:moveTo>
                  <a:lnTo>
                    <a:pt x="6" y="46"/>
                  </a:lnTo>
                  <a:lnTo>
                    <a:pt x="23" y="52"/>
                  </a:lnTo>
                  <a:lnTo>
                    <a:pt x="41" y="46"/>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8" name="Freeform 268">
              <a:extLst>
                <a:ext uri="{FF2B5EF4-FFF2-40B4-BE49-F238E27FC236}">
                  <a16:creationId xmlns:a16="http://schemas.microsoft.com/office/drawing/2014/main" id="{B02C8B9C-731B-6849-8C7F-B4AA42962052}"/>
                </a:ext>
              </a:extLst>
            </p:cNvPr>
            <p:cNvSpPr>
              <a:spLocks/>
            </p:cNvSpPr>
            <p:nvPr/>
          </p:nvSpPr>
          <p:spPr bwMode="auto">
            <a:xfrm>
              <a:off x="3894" y="3217"/>
              <a:ext cx="46" cy="46"/>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89" name="Freeform 269">
              <a:extLst>
                <a:ext uri="{FF2B5EF4-FFF2-40B4-BE49-F238E27FC236}">
                  <a16:creationId xmlns:a16="http://schemas.microsoft.com/office/drawing/2014/main" id="{22F1F23F-9C4D-CD4E-BD20-A415D76B3127}"/>
                </a:ext>
              </a:extLst>
            </p:cNvPr>
            <p:cNvSpPr>
              <a:spLocks/>
            </p:cNvSpPr>
            <p:nvPr/>
          </p:nvSpPr>
          <p:spPr bwMode="auto">
            <a:xfrm>
              <a:off x="3819" y="3159"/>
              <a:ext cx="46" cy="46"/>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0" name="Freeform 270">
              <a:extLst>
                <a:ext uri="{FF2B5EF4-FFF2-40B4-BE49-F238E27FC236}">
                  <a16:creationId xmlns:a16="http://schemas.microsoft.com/office/drawing/2014/main" id="{CAE1D0BA-ED62-F94B-8C4A-0E3AAFB5E9F0}"/>
                </a:ext>
              </a:extLst>
            </p:cNvPr>
            <p:cNvSpPr>
              <a:spLocks/>
            </p:cNvSpPr>
            <p:nvPr/>
          </p:nvSpPr>
          <p:spPr bwMode="auto">
            <a:xfrm>
              <a:off x="3784" y="3165"/>
              <a:ext cx="52" cy="45"/>
            </a:xfrm>
            <a:custGeom>
              <a:avLst/>
              <a:gdLst/>
              <a:ahLst/>
              <a:cxnLst>
                <a:cxn ang="0">
                  <a:pos x="0" y="23"/>
                </a:cxn>
                <a:cxn ang="0">
                  <a:pos x="12" y="40"/>
                </a:cxn>
                <a:cxn ang="0">
                  <a:pos x="29" y="46"/>
                </a:cxn>
                <a:cxn ang="0">
                  <a:pos x="46" y="40"/>
                </a:cxn>
                <a:cxn ang="0">
                  <a:pos x="52" y="23"/>
                </a:cxn>
                <a:cxn ang="0">
                  <a:pos x="46" y="6"/>
                </a:cxn>
                <a:cxn ang="0">
                  <a:pos x="29" y="0"/>
                </a:cxn>
                <a:cxn ang="0">
                  <a:pos x="6" y="6"/>
                </a:cxn>
                <a:cxn ang="0">
                  <a:pos x="0" y="23"/>
                </a:cxn>
              </a:cxnLst>
              <a:rect l="0" t="0" r="r" b="b"/>
              <a:pathLst>
                <a:path w="52" h="46">
                  <a:moveTo>
                    <a:pt x="0" y="23"/>
                  </a:moveTo>
                  <a:lnTo>
                    <a:pt x="12" y="40"/>
                  </a:lnTo>
                  <a:lnTo>
                    <a:pt x="29" y="46"/>
                  </a:lnTo>
                  <a:lnTo>
                    <a:pt x="46" y="40"/>
                  </a:lnTo>
                  <a:lnTo>
                    <a:pt x="52" y="23"/>
                  </a:lnTo>
                  <a:lnTo>
                    <a:pt x="46" y="6"/>
                  </a:lnTo>
                  <a:lnTo>
                    <a:pt x="29"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1" name="Freeform 271">
              <a:extLst>
                <a:ext uri="{FF2B5EF4-FFF2-40B4-BE49-F238E27FC236}">
                  <a16:creationId xmlns:a16="http://schemas.microsoft.com/office/drawing/2014/main" id="{D23A22BA-2AA5-074A-9AE4-99657F0A3D7D}"/>
                </a:ext>
              </a:extLst>
            </p:cNvPr>
            <p:cNvSpPr>
              <a:spLocks/>
            </p:cNvSpPr>
            <p:nvPr/>
          </p:nvSpPr>
          <p:spPr bwMode="auto">
            <a:xfrm>
              <a:off x="3784" y="3090"/>
              <a:ext cx="52" cy="46"/>
            </a:xfrm>
            <a:custGeom>
              <a:avLst/>
              <a:gdLst/>
              <a:ahLst/>
              <a:cxnLst>
                <a:cxn ang="0">
                  <a:pos x="0" y="23"/>
                </a:cxn>
                <a:cxn ang="0">
                  <a:pos x="6" y="40"/>
                </a:cxn>
                <a:cxn ang="0">
                  <a:pos x="29" y="46"/>
                </a:cxn>
                <a:cxn ang="0">
                  <a:pos x="46" y="40"/>
                </a:cxn>
                <a:cxn ang="0">
                  <a:pos x="52" y="23"/>
                </a:cxn>
                <a:cxn ang="0">
                  <a:pos x="46" y="6"/>
                </a:cxn>
                <a:cxn ang="0">
                  <a:pos x="23" y="0"/>
                </a:cxn>
                <a:cxn ang="0">
                  <a:pos x="6" y="6"/>
                </a:cxn>
                <a:cxn ang="0">
                  <a:pos x="0" y="23"/>
                </a:cxn>
              </a:cxnLst>
              <a:rect l="0" t="0" r="r" b="b"/>
              <a:pathLst>
                <a:path w="52" h="46">
                  <a:moveTo>
                    <a:pt x="0" y="23"/>
                  </a:moveTo>
                  <a:lnTo>
                    <a:pt x="6" y="40"/>
                  </a:lnTo>
                  <a:lnTo>
                    <a:pt x="29" y="46"/>
                  </a:lnTo>
                  <a:lnTo>
                    <a:pt x="46" y="40"/>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2" name="Freeform 272">
              <a:extLst>
                <a:ext uri="{FF2B5EF4-FFF2-40B4-BE49-F238E27FC236}">
                  <a16:creationId xmlns:a16="http://schemas.microsoft.com/office/drawing/2014/main" id="{40CDC8D0-79A7-2746-98FC-6AD06BEF6969}"/>
                </a:ext>
              </a:extLst>
            </p:cNvPr>
            <p:cNvSpPr>
              <a:spLocks/>
            </p:cNvSpPr>
            <p:nvPr/>
          </p:nvSpPr>
          <p:spPr bwMode="auto">
            <a:xfrm>
              <a:off x="3767" y="3125"/>
              <a:ext cx="52" cy="45"/>
            </a:xfrm>
            <a:custGeom>
              <a:avLst/>
              <a:gdLst/>
              <a:ahLst/>
              <a:cxnLst>
                <a:cxn ang="0">
                  <a:pos x="0" y="23"/>
                </a:cxn>
                <a:cxn ang="0">
                  <a:pos x="5" y="40"/>
                </a:cxn>
                <a:cxn ang="0">
                  <a:pos x="29" y="46"/>
                </a:cxn>
                <a:cxn ang="0">
                  <a:pos x="46" y="40"/>
                </a:cxn>
                <a:cxn ang="0">
                  <a:pos x="52" y="23"/>
                </a:cxn>
                <a:cxn ang="0">
                  <a:pos x="46" y="5"/>
                </a:cxn>
                <a:cxn ang="0">
                  <a:pos x="23" y="0"/>
                </a:cxn>
                <a:cxn ang="0">
                  <a:pos x="5" y="5"/>
                </a:cxn>
                <a:cxn ang="0">
                  <a:pos x="0" y="23"/>
                </a:cxn>
              </a:cxnLst>
              <a:rect l="0" t="0" r="r" b="b"/>
              <a:pathLst>
                <a:path w="52" h="46">
                  <a:moveTo>
                    <a:pt x="0" y="23"/>
                  </a:moveTo>
                  <a:lnTo>
                    <a:pt x="5" y="40"/>
                  </a:lnTo>
                  <a:lnTo>
                    <a:pt x="29" y="46"/>
                  </a:lnTo>
                  <a:lnTo>
                    <a:pt x="46" y="40"/>
                  </a:lnTo>
                  <a:lnTo>
                    <a:pt x="52" y="23"/>
                  </a:lnTo>
                  <a:lnTo>
                    <a:pt x="46"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3" name="Freeform 273">
              <a:extLst>
                <a:ext uri="{FF2B5EF4-FFF2-40B4-BE49-F238E27FC236}">
                  <a16:creationId xmlns:a16="http://schemas.microsoft.com/office/drawing/2014/main" id="{CA8C5905-F96C-254C-BF03-03B8668F63BB}"/>
                </a:ext>
              </a:extLst>
            </p:cNvPr>
            <p:cNvSpPr>
              <a:spLocks/>
            </p:cNvSpPr>
            <p:nvPr/>
          </p:nvSpPr>
          <p:spPr bwMode="auto">
            <a:xfrm>
              <a:off x="3796" y="3009"/>
              <a:ext cx="44" cy="45"/>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4" name="Freeform 274">
              <a:extLst>
                <a:ext uri="{FF2B5EF4-FFF2-40B4-BE49-F238E27FC236}">
                  <a16:creationId xmlns:a16="http://schemas.microsoft.com/office/drawing/2014/main" id="{E35AA421-19F6-0348-84CB-61A789B643DA}"/>
                </a:ext>
              </a:extLst>
            </p:cNvPr>
            <p:cNvSpPr>
              <a:spLocks/>
            </p:cNvSpPr>
            <p:nvPr/>
          </p:nvSpPr>
          <p:spPr bwMode="auto">
            <a:xfrm>
              <a:off x="3819" y="3015"/>
              <a:ext cx="46" cy="46"/>
            </a:xfrm>
            <a:custGeom>
              <a:avLst/>
              <a:gdLst/>
              <a:ahLst/>
              <a:cxnLst>
                <a:cxn ang="0">
                  <a:pos x="0" y="23"/>
                </a:cxn>
                <a:cxn ang="0">
                  <a:pos x="5" y="40"/>
                </a:cxn>
                <a:cxn ang="0">
                  <a:pos x="23" y="46"/>
                </a:cxn>
                <a:cxn ang="0">
                  <a:pos x="46"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6"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5" name="Freeform 275">
              <a:extLst>
                <a:ext uri="{FF2B5EF4-FFF2-40B4-BE49-F238E27FC236}">
                  <a16:creationId xmlns:a16="http://schemas.microsoft.com/office/drawing/2014/main" id="{A0CA317C-7E4E-EE48-8C57-7BD126B28D3D}"/>
                </a:ext>
              </a:extLst>
            </p:cNvPr>
            <p:cNvSpPr>
              <a:spLocks/>
            </p:cNvSpPr>
            <p:nvPr/>
          </p:nvSpPr>
          <p:spPr bwMode="auto">
            <a:xfrm>
              <a:off x="3847" y="3003"/>
              <a:ext cx="44" cy="47"/>
            </a:xfrm>
            <a:custGeom>
              <a:avLst/>
              <a:gdLst/>
              <a:ahLst/>
              <a:cxnLst>
                <a:cxn ang="0">
                  <a:pos x="0" y="23"/>
                </a:cxn>
                <a:cxn ang="0">
                  <a:pos x="6" y="41"/>
                </a:cxn>
                <a:cxn ang="0">
                  <a:pos x="24" y="47"/>
                </a:cxn>
                <a:cxn ang="0">
                  <a:pos x="47" y="41"/>
                </a:cxn>
                <a:cxn ang="0">
                  <a:pos x="47" y="23"/>
                </a:cxn>
                <a:cxn ang="0">
                  <a:pos x="41" y="6"/>
                </a:cxn>
                <a:cxn ang="0">
                  <a:pos x="24" y="0"/>
                </a:cxn>
                <a:cxn ang="0">
                  <a:pos x="6" y="6"/>
                </a:cxn>
                <a:cxn ang="0">
                  <a:pos x="0" y="23"/>
                </a:cxn>
              </a:cxnLst>
              <a:rect l="0" t="0" r="r" b="b"/>
              <a:pathLst>
                <a:path w="47" h="47">
                  <a:moveTo>
                    <a:pt x="0" y="23"/>
                  </a:moveTo>
                  <a:lnTo>
                    <a:pt x="6" y="41"/>
                  </a:lnTo>
                  <a:lnTo>
                    <a:pt x="24" y="47"/>
                  </a:lnTo>
                  <a:lnTo>
                    <a:pt x="47"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6" name="Freeform 276">
              <a:extLst>
                <a:ext uri="{FF2B5EF4-FFF2-40B4-BE49-F238E27FC236}">
                  <a16:creationId xmlns:a16="http://schemas.microsoft.com/office/drawing/2014/main" id="{231A259F-D7A2-E540-9B3B-FC88A5C42165}"/>
                </a:ext>
              </a:extLst>
            </p:cNvPr>
            <p:cNvSpPr>
              <a:spLocks/>
            </p:cNvSpPr>
            <p:nvPr/>
          </p:nvSpPr>
          <p:spPr bwMode="auto">
            <a:xfrm>
              <a:off x="3830" y="2980"/>
              <a:ext cx="46" cy="45"/>
            </a:xfrm>
            <a:custGeom>
              <a:avLst/>
              <a:gdLst/>
              <a:ahLst/>
              <a:cxnLst>
                <a:cxn ang="0">
                  <a:pos x="0" y="23"/>
                </a:cxn>
                <a:cxn ang="0">
                  <a:pos x="6" y="41"/>
                </a:cxn>
                <a:cxn ang="0">
                  <a:pos x="23" y="46"/>
                </a:cxn>
                <a:cxn ang="0">
                  <a:pos x="41" y="41"/>
                </a:cxn>
                <a:cxn ang="0">
                  <a:pos x="46" y="23"/>
                </a:cxn>
                <a:cxn ang="0">
                  <a:pos x="41" y="6"/>
                </a:cxn>
                <a:cxn ang="0">
                  <a:pos x="23" y="0"/>
                </a:cxn>
                <a:cxn ang="0">
                  <a:pos x="6" y="6"/>
                </a:cxn>
                <a:cxn ang="0">
                  <a:pos x="0" y="23"/>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7" name="Freeform 277">
              <a:extLst>
                <a:ext uri="{FF2B5EF4-FFF2-40B4-BE49-F238E27FC236}">
                  <a16:creationId xmlns:a16="http://schemas.microsoft.com/office/drawing/2014/main" id="{EABF178F-C950-FF4E-86AD-990CA4EAA437}"/>
                </a:ext>
              </a:extLst>
            </p:cNvPr>
            <p:cNvSpPr>
              <a:spLocks/>
            </p:cNvSpPr>
            <p:nvPr/>
          </p:nvSpPr>
          <p:spPr bwMode="auto">
            <a:xfrm>
              <a:off x="3813" y="2974"/>
              <a:ext cx="46" cy="47"/>
            </a:xfrm>
            <a:custGeom>
              <a:avLst/>
              <a:gdLst/>
              <a:ahLst/>
              <a:cxnLst>
                <a:cxn ang="0">
                  <a:pos x="0" y="24"/>
                </a:cxn>
                <a:cxn ang="0">
                  <a:pos x="6" y="41"/>
                </a:cxn>
                <a:cxn ang="0">
                  <a:pos x="23" y="47"/>
                </a:cxn>
                <a:cxn ang="0">
                  <a:pos x="40" y="41"/>
                </a:cxn>
                <a:cxn ang="0">
                  <a:pos x="46" y="24"/>
                </a:cxn>
                <a:cxn ang="0">
                  <a:pos x="40" y="6"/>
                </a:cxn>
                <a:cxn ang="0">
                  <a:pos x="23" y="0"/>
                </a:cxn>
                <a:cxn ang="0">
                  <a:pos x="6" y="6"/>
                </a:cxn>
                <a:cxn ang="0">
                  <a:pos x="0" y="24"/>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8" name="Freeform 278">
              <a:extLst>
                <a:ext uri="{FF2B5EF4-FFF2-40B4-BE49-F238E27FC236}">
                  <a16:creationId xmlns:a16="http://schemas.microsoft.com/office/drawing/2014/main" id="{45C3897B-8B17-9E42-A668-CC3F3507D8FA}"/>
                </a:ext>
              </a:extLst>
            </p:cNvPr>
            <p:cNvSpPr>
              <a:spLocks/>
            </p:cNvSpPr>
            <p:nvPr/>
          </p:nvSpPr>
          <p:spPr bwMode="auto">
            <a:xfrm>
              <a:off x="3819" y="2946"/>
              <a:ext cx="46" cy="45"/>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999" name="Freeform 279">
              <a:extLst>
                <a:ext uri="{FF2B5EF4-FFF2-40B4-BE49-F238E27FC236}">
                  <a16:creationId xmlns:a16="http://schemas.microsoft.com/office/drawing/2014/main" id="{C829DBA2-1E74-9842-ADE8-9197070849A0}"/>
                </a:ext>
              </a:extLst>
            </p:cNvPr>
            <p:cNvSpPr>
              <a:spLocks/>
            </p:cNvSpPr>
            <p:nvPr/>
          </p:nvSpPr>
          <p:spPr bwMode="auto">
            <a:xfrm>
              <a:off x="3807" y="2911"/>
              <a:ext cx="46"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0" name="Freeform 280">
              <a:extLst>
                <a:ext uri="{FF2B5EF4-FFF2-40B4-BE49-F238E27FC236}">
                  <a16:creationId xmlns:a16="http://schemas.microsoft.com/office/drawing/2014/main" id="{765B68D4-B655-FB46-BA16-E6CDE596A28F}"/>
                </a:ext>
              </a:extLst>
            </p:cNvPr>
            <p:cNvSpPr>
              <a:spLocks/>
            </p:cNvSpPr>
            <p:nvPr/>
          </p:nvSpPr>
          <p:spPr bwMode="auto">
            <a:xfrm>
              <a:off x="3784" y="2911"/>
              <a:ext cx="44"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1" name="Freeform 281">
              <a:extLst>
                <a:ext uri="{FF2B5EF4-FFF2-40B4-BE49-F238E27FC236}">
                  <a16:creationId xmlns:a16="http://schemas.microsoft.com/office/drawing/2014/main" id="{E8E17198-6D91-5A47-8038-2FC5CC4044AB}"/>
                </a:ext>
              </a:extLst>
            </p:cNvPr>
            <p:cNvSpPr>
              <a:spLocks/>
            </p:cNvSpPr>
            <p:nvPr/>
          </p:nvSpPr>
          <p:spPr bwMode="auto">
            <a:xfrm>
              <a:off x="3784" y="2951"/>
              <a:ext cx="44" cy="47"/>
            </a:xfrm>
            <a:custGeom>
              <a:avLst/>
              <a:gdLst/>
              <a:ahLst/>
              <a:cxnLst>
                <a:cxn ang="0">
                  <a:pos x="0" y="23"/>
                </a:cxn>
                <a:cxn ang="0">
                  <a:pos x="6" y="41"/>
                </a:cxn>
                <a:cxn ang="0">
                  <a:pos x="23" y="47"/>
                </a:cxn>
                <a:cxn ang="0">
                  <a:pos x="40" y="41"/>
                </a:cxn>
                <a:cxn ang="0">
                  <a:pos x="46" y="23"/>
                </a:cxn>
                <a:cxn ang="0">
                  <a:pos x="40" y="6"/>
                </a:cxn>
                <a:cxn ang="0">
                  <a:pos x="23" y="0"/>
                </a:cxn>
                <a:cxn ang="0">
                  <a:pos x="6" y="6"/>
                </a:cxn>
                <a:cxn ang="0">
                  <a:pos x="0" y="23"/>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2" name="Freeform 282">
              <a:extLst>
                <a:ext uri="{FF2B5EF4-FFF2-40B4-BE49-F238E27FC236}">
                  <a16:creationId xmlns:a16="http://schemas.microsoft.com/office/drawing/2014/main" id="{E09E7901-6FB7-7147-98FD-428130CFB7CD}"/>
                </a:ext>
              </a:extLst>
            </p:cNvPr>
            <p:cNvSpPr>
              <a:spLocks/>
            </p:cNvSpPr>
            <p:nvPr/>
          </p:nvSpPr>
          <p:spPr bwMode="auto">
            <a:xfrm>
              <a:off x="3720" y="2957"/>
              <a:ext cx="44" cy="45"/>
            </a:xfrm>
            <a:custGeom>
              <a:avLst/>
              <a:gdLst/>
              <a:ahLst/>
              <a:cxnLst>
                <a:cxn ang="0">
                  <a:pos x="0" y="23"/>
                </a:cxn>
                <a:cxn ang="0">
                  <a:pos x="6" y="41"/>
                </a:cxn>
                <a:cxn ang="0">
                  <a:pos x="24" y="46"/>
                </a:cxn>
                <a:cxn ang="0">
                  <a:pos x="41" y="41"/>
                </a:cxn>
                <a:cxn ang="0">
                  <a:pos x="47" y="23"/>
                </a:cxn>
                <a:cxn ang="0">
                  <a:pos x="41" y="6"/>
                </a:cxn>
                <a:cxn ang="0">
                  <a:pos x="24" y="0"/>
                </a:cxn>
                <a:cxn ang="0">
                  <a:pos x="6" y="6"/>
                </a:cxn>
                <a:cxn ang="0">
                  <a:pos x="0" y="23"/>
                </a:cxn>
              </a:cxnLst>
              <a:rect l="0" t="0" r="r" b="b"/>
              <a:pathLst>
                <a:path w="47" h="46">
                  <a:moveTo>
                    <a:pt x="0" y="23"/>
                  </a:moveTo>
                  <a:lnTo>
                    <a:pt x="6" y="41"/>
                  </a:lnTo>
                  <a:lnTo>
                    <a:pt x="24" y="46"/>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3" name="Freeform 283">
              <a:extLst>
                <a:ext uri="{FF2B5EF4-FFF2-40B4-BE49-F238E27FC236}">
                  <a16:creationId xmlns:a16="http://schemas.microsoft.com/office/drawing/2014/main" id="{C15B3EF2-44CA-7343-920E-05207F660508}"/>
                </a:ext>
              </a:extLst>
            </p:cNvPr>
            <p:cNvSpPr>
              <a:spLocks/>
            </p:cNvSpPr>
            <p:nvPr/>
          </p:nvSpPr>
          <p:spPr bwMode="auto">
            <a:xfrm>
              <a:off x="3651" y="2963"/>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4" name="Freeform 284">
              <a:extLst>
                <a:ext uri="{FF2B5EF4-FFF2-40B4-BE49-F238E27FC236}">
                  <a16:creationId xmlns:a16="http://schemas.microsoft.com/office/drawing/2014/main" id="{367B35D5-CFFF-6D41-A9C7-7C1164F25C13}"/>
                </a:ext>
              </a:extLst>
            </p:cNvPr>
            <p:cNvSpPr>
              <a:spLocks/>
            </p:cNvSpPr>
            <p:nvPr/>
          </p:nvSpPr>
          <p:spPr bwMode="auto">
            <a:xfrm>
              <a:off x="3593" y="2951"/>
              <a:ext cx="44" cy="47"/>
            </a:xfrm>
            <a:custGeom>
              <a:avLst/>
              <a:gdLst/>
              <a:ahLst/>
              <a:cxnLst>
                <a:cxn ang="0">
                  <a:pos x="0" y="23"/>
                </a:cxn>
                <a:cxn ang="0">
                  <a:pos x="6" y="41"/>
                </a:cxn>
                <a:cxn ang="0">
                  <a:pos x="24" y="47"/>
                </a:cxn>
                <a:cxn ang="0">
                  <a:pos x="41" y="41"/>
                </a:cxn>
                <a:cxn ang="0">
                  <a:pos x="47" y="23"/>
                </a:cxn>
                <a:cxn ang="0">
                  <a:pos x="41" y="6"/>
                </a:cxn>
                <a:cxn ang="0">
                  <a:pos x="24" y="0"/>
                </a:cxn>
                <a:cxn ang="0">
                  <a:pos x="6" y="6"/>
                </a:cxn>
                <a:cxn ang="0">
                  <a:pos x="0" y="23"/>
                </a:cxn>
              </a:cxnLst>
              <a:rect l="0" t="0" r="r" b="b"/>
              <a:pathLst>
                <a:path w="47" h="47">
                  <a:moveTo>
                    <a:pt x="0" y="23"/>
                  </a:moveTo>
                  <a:lnTo>
                    <a:pt x="6" y="41"/>
                  </a:lnTo>
                  <a:lnTo>
                    <a:pt x="24" y="47"/>
                  </a:lnTo>
                  <a:lnTo>
                    <a:pt x="41" y="41"/>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5" name="Freeform 285">
              <a:extLst>
                <a:ext uri="{FF2B5EF4-FFF2-40B4-BE49-F238E27FC236}">
                  <a16:creationId xmlns:a16="http://schemas.microsoft.com/office/drawing/2014/main" id="{8B6B74B5-B326-9446-8ACE-D83FACF25763}"/>
                </a:ext>
              </a:extLst>
            </p:cNvPr>
            <p:cNvSpPr>
              <a:spLocks/>
            </p:cNvSpPr>
            <p:nvPr/>
          </p:nvSpPr>
          <p:spPr bwMode="auto">
            <a:xfrm>
              <a:off x="3518" y="2963"/>
              <a:ext cx="44" cy="46"/>
            </a:xfrm>
            <a:custGeom>
              <a:avLst/>
              <a:gdLst/>
              <a:ahLst/>
              <a:cxnLst>
                <a:cxn ang="0">
                  <a:pos x="0" y="23"/>
                </a:cxn>
                <a:cxn ang="0">
                  <a:pos x="6" y="40"/>
                </a:cxn>
                <a:cxn ang="0">
                  <a:pos x="24" y="46"/>
                </a:cxn>
                <a:cxn ang="0">
                  <a:pos x="41" y="40"/>
                </a:cxn>
                <a:cxn ang="0">
                  <a:pos x="47" y="23"/>
                </a:cxn>
                <a:cxn ang="0">
                  <a:pos x="41" y="6"/>
                </a:cxn>
                <a:cxn ang="0">
                  <a:pos x="24" y="0"/>
                </a:cxn>
                <a:cxn ang="0">
                  <a:pos x="6" y="6"/>
                </a:cxn>
                <a:cxn ang="0">
                  <a:pos x="0" y="23"/>
                </a:cxn>
              </a:cxnLst>
              <a:rect l="0" t="0" r="r" b="b"/>
              <a:pathLst>
                <a:path w="47" h="46">
                  <a:moveTo>
                    <a:pt x="0" y="23"/>
                  </a:moveTo>
                  <a:lnTo>
                    <a:pt x="6" y="40"/>
                  </a:lnTo>
                  <a:lnTo>
                    <a:pt x="24" y="46"/>
                  </a:lnTo>
                  <a:lnTo>
                    <a:pt x="41" y="40"/>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6" name="Freeform 286">
              <a:extLst>
                <a:ext uri="{FF2B5EF4-FFF2-40B4-BE49-F238E27FC236}">
                  <a16:creationId xmlns:a16="http://schemas.microsoft.com/office/drawing/2014/main" id="{5A569B84-8970-3E48-B8DD-8B8E58EF92B3}"/>
                </a:ext>
              </a:extLst>
            </p:cNvPr>
            <p:cNvSpPr>
              <a:spLocks/>
            </p:cNvSpPr>
            <p:nvPr/>
          </p:nvSpPr>
          <p:spPr bwMode="auto">
            <a:xfrm>
              <a:off x="3761" y="3026"/>
              <a:ext cx="44" cy="47"/>
            </a:xfrm>
            <a:custGeom>
              <a:avLst/>
              <a:gdLst/>
              <a:ahLst/>
              <a:cxnLst>
                <a:cxn ang="0">
                  <a:pos x="0" y="24"/>
                </a:cxn>
                <a:cxn ang="0">
                  <a:pos x="6" y="41"/>
                </a:cxn>
                <a:cxn ang="0">
                  <a:pos x="23" y="47"/>
                </a:cxn>
                <a:cxn ang="0">
                  <a:pos x="40" y="41"/>
                </a:cxn>
                <a:cxn ang="0">
                  <a:pos x="46" y="24"/>
                </a:cxn>
                <a:cxn ang="0">
                  <a:pos x="40" y="6"/>
                </a:cxn>
                <a:cxn ang="0">
                  <a:pos x="23" y="0"/>
                </a:cxn>
                <a:cxn ang="0">
                  <a:pos x="6" y="6"/>
                </a:cxn>
                <a:cxn ang="0">
                  <a:pos x="0" y="24"/>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7" name="Freeform 287">
              <a:extLst>
                <a:ext uri="{FF2B5EF4-FFF2-40B4-BE49-F238E27FC236}">
                  <a16:creationId xmlns:a16="http://schemas.microsoft.com/office/drawing/2014/main" id="{2A928D29-BFF9-1444-B90B-2E93D99DC01C}"/>
                </a:ext>
              </a:extLst>
            </p:cNvPr>
            <p:cNvSpPr>
              <a:spLocks/>
            </p:cNvSpPr>
            <p:nvPr/>
          </p:nvSpPr>
          <p:spPr bwMode="auto">
            <a:xfrm>
              <a:off x="3744" y="3050"/>
              <a:ext cx="44" cy="46"/>
            </a:xfrm>
            <a:custGeom>
              <a:avLst/>
              <a:gdLst/>
              <a:ahLst/>
              <a:cxnLst>
                <a:cxn ang="0">
                  <a:pos x="0" y="23"/>
                </a:cxn>
                <a:cxn ang="0">
                  <a:pos x="5" y="40"/>
                </a:cxn>
                <a:cxn ang="0">
                  <a:pos x="23" y="46"/>
                </a:cxn>
                <a:cxn ang="0">
                  <a:pos x="46"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6"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8" name="Freeform 288">
              <a:extLst>
                <a:ext uri="{FF2B5EF4-FFF2-40B4-BE49-F238E27FC236}">
                  <a16:creationId xmlns:a16="http://schemas.microsoft.com/office/drawing/2014/main" id="{A31D710E-C146-CD42-A438-505D40E3ADC6}"/>
                </a:ext>
              </a:extLst>
            </p:cNvPr>
            <p:cNvSpPr>
              <a:spLocks/>
            </p:cNvSpPr>
            <p:nvPr/>
          </p:nvSpPr>
          <p:spPr bwMode="auto">
            <a:xfrm>
              <a:off x="3726" y="3009"/>
              <a:ext cx="46" cy="45"/>
            </a:xfrm>
            <a:custGeom>
              <a:avLst/>
              <a:gdLst/>
              <a:ahLst/>
              <a:cxnLst>
                <a:cxn ang="0">
                  <a:pos x="0" y="23"/>
                </a:cxn>
                <a:cxn ang="0">
                  <a:pos x="6" y="41"/>
                </a:cxn>
                <a:cxn ang="0">
                  <a:pos x="23" y="46"/>
                </a:cxn>
                <a:cxn ang="0">
                  <a:pos x="41" y="41"/>
                </a:cxn>
                <a:cxn ang="0">
                  <a:pos x="46" y="23"/>
                </a:cxn>
                <a:cxn ang="0">
                  <a:pos x="41" y="6"/>
                </a:cxn>
                <a:cxn ang="0">
                  <a:pos x="23" y="0"/>
                </a:cxn>
                <a:cxn ang="0">
                  <a:pos x="6" y="6"/>
                </a:cxn>
                <a:cxn ang="0">
                  <a:pos x="0" y="23"/>
                </a:cxn>
              </a:cxnLst>
              <a:rect l="0" t="0" r="r" b="b"/>
              <a:pathLst>
                <a:path w="46" h="46">
                  <a:moveTo>
                    <a:pt x="0" y="23"/>
                  </a:moveTo>
                  <a:lnTo>
                    <a:pt x="6" y="41"/>
                  </a:lnTo>
                  <a:lnTo>
                    <a:pt x="23" y="46"/>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09" name="Freeform 289">
              <a:extLst>
                <a:ext uri="{FF2B5EF4-FFF2-40B4-BE49-F238E27FC236}">
                  <a16:creationId xmlns:a16="http://schemas.microsoft.com/office/drawing/2014/main" id="{59B10DB2-DA6A-CA4A-AD51-F790B70F100F}"/>
                </a:ext>
              </a:extLst>
            </p:cNvPr>
            <p:cNvSpPr>
              <a:spLocks/>
            </p:cNvSpPr>
            <p:nvPr/>
          </p:nvSpPr>
          <p:spPr bwMode="auto">
            <a:xfrm>
              <a:off x="3703" y="3055"/>
              <a:ext cx="46" cy="47"/>
            </a:xfrm>
            <a:custGeom>
              <a:avLst/>
              <a:gdLst/>
              <a:ahLst/>
              <a:cxnLst>
                <a:cxn ang="0">
                  <a:pos x="0" y="23"/>
                </a:cxn>
                <a:cxn ang="0">
                  <a:pos x="6" y="41"/>
                </a:cxn>
                <a:cxn ang="0">
                  <a:pos x="23" y="47"/>
                </a:cxn>
                <a:cxn ang="0">
                  <a:pos x="41" y="41"/>
                </a:cxn>
                <a:cxn ang="0">
                  <a:pos x="46" y="23"/>
                </a:cxn>
                <a:cxn ang="0">
                  <a:pos x="41" y="6"/>
                </a:cxn>
                <a:cxn ang="0">
                  <a:pos x="23" y="0"/>
                </a:cxn>
                <a:cxn ang="0">
                  <a:pos x="6" y="6"/>
                </a:cxn>
                <a:cxn ang="0">
                  <a:pos x="0" y="23"/>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0" name="Freeform 290">
              <a:extLst>
                <a:ext uri="{FF2B5EF4-FFF2-40B4-BE49-F238E27FC236}">
                  <a16:creationId xmlns:a16="http://schemas.microsoft.com/office/drawing/2014/main" id="{E83A2D84-1261-CD4C-8807-9E698694654B}"/>
                </a:ext>
              </a:extLst>
            </p:cNvPr>
            <p:cNvSpPr>
              <a:spLocks/>
            </p:cNvSpPr>
            <p:nvPr/>
          </p:nvSpPr>
          <p:spPr bwMode="auto">
            <a:xfrm>
              <a:off x="3674" y="3044"/>
              <a:ext cx="46" cy="45"/>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1" name="Freeform 291">
              <a:extLst>
                <a:ext uri="{FF2B5EF4-FFF2-40B4-BE49-F238E27FC236}">
                  <a16:creationId xmlns:a16="http://schemas.microsoft.com/office/drawing/2014/main" id="{2516F131-0505-8949-A16C-98CFD3B98FB3}"/>
                </a:ext>
              </a:extLst>
            </p:cNvPr>
            <p:cNvSpPr>
              <a:spLocks/>
            </p:cNvSpPr>
            <p:nvPr/>
          </p:nvSpPr>
          <p:spPr bwMode="auto">
            <a:xfrm>
              <a:off x="3634" y="3073"/>
              <a:ext cx="44" cy="45"/>
            </a:xfrm>
            <a:custGeom>
              <a:avLst/>
              <a:gdLst/>
              <a:ahLst/>
              <a:cxnLst>
                <a:cxn ang="0">
                  <a:pos x="0" y="23"/>
                </a:cxn>
                <a:cxn ang="0">
                  <a:pos x="6" y="40"/>
                </a:cxn>
                <a:cxn ang="0">
                  <a:pos x="23" y="46"/>
                </a:cxn>
                <a:cxn ang="0">
                  <a:pos x="40"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2" name="Freeform 292">
              <a:extLst>
                <a:ext uri="{FF2B5EF4-FFF2-40B4-BE49-F238E27FC236}">
                  <a16:creationId xmlns:a16="http://schemas.microsoft.com/office/drawing/2014/main" id="{227A927B-A069-9044-88EB-75F9A8214EF0}"/>
                </a:ext>
              </a:extLst>
            </p:cNvPr>
            <p:cNvSpPr>
              <a:spLocks/>
            </p:cNvSpPr>
            <p:nvPr/>
          </p:nvSpPr>
          <p:spPr bwMode="auto">
            <a:xfrm>
              <a:off x="3686" y="3009"/>
              <a:ext cx="46" cy="45"/>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3" name="Freeform 293">
              <a:extLst>
                <a:ext uri="{FF2B5EF4-FFF2-40B4-BE49-F238E27FC236}">
                  <a16:creationId xmlns:a16="http://schemas.microsoft.com/office/drawing/2014/main" id="{28173537-5CC5-EA46-A9F4-CDC095B95CE8}"/>
                </a:ext>
              </a:extLst>
            </p:cNvPr>
            <p:cNvSpPr>
              <a:spLocks/>
            </p:cNvSpPr>
            <p:nvPr/>
          </p:nvSpPr>
          <p:spPr bwMode="auto">
            <a:xfrm>
              <a:off x="3622" y="3009"/>
              <a:ext cx="47" cy="45"/>
            </a:xfrm>
            <a:custGeom>
              <a:avLst/>
              <a:gdLst/>
              <a:ahLst/>
              <a:cxnLst>
                <a:cxn ang="0">
                  <a:pos x="0" y="23"/>
                </a:cxn>
                <a:cxn ang="0">
                  <a:pos x="6" y="41"/>
                </a:cxn>
                <a:cxn ang="0">
                  <a:pos x="23" y="46"/>
                </a:cxn>
                <a:cxn ang="0">
                  <a:pos x="41" y="41"/>
                </a:cxn>
                <a:cxn ang="0">
                  <a:pos x="47" y="23"/>
                </a:cxn>
                <a:cxn ang="0">
                  <a:pos x="41" y="6"/>
                </a:cxn>
                <a:cxn ang="0">
                  <a:pos x="23" y="0"/>
                </a:cxn>
                <a:cxn ang="0">
                  <a:pos x="6" y="6"/>
                </a:cxn>
                <a:cxn ang="0">
                  <a:pos x="0" y="23"/>
                </a:cxn>
              </a:cxnLst>
              <a:rect l="0" t="0" r="r" b="b"/>
              <a:pathLst>
                <a:path w="47" h="46">
                  <a:moveTo>
                    <a:pt x="0" y="23"/>
                  </a:moveTo>
                  <a:lnTo>
                    <a:pt x="6" y="41"/>
                  </a:lnTo>
                  <a:lnTo>
                    <a:pt x="23" y="46"/>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4" name="Freeform 294">
              <a:extLst>
                <a:ext uri="{FF2B5EF4-FFF2-40B4-BE49-F238E27FC236}">
                  <a16:creationId xmlns:a16="http://schemas.microsoft.com/office/drawing/2014/main" id="{353E6B23-C3F9-BC4B-BFE6-17AF276E9B5E}"/>
                </a:ext>
              </a:extLst>
            </p:cNvPr>
            <p:cNvSpPr>
              <a:spLocks/>
            </p:cNvSpPr>
            <p:nvPr/>
          </p:nvSpPr>
          <p:spPr bwMode="auto">
            <a:xfrm>
              <a:off x="3582" y="3026"/>
              <a:ext cx="44" cy="47"/>
            </a:xfrm>
            <a:custGeom>
              <a:avLst/>
              <a:gdLst/>
              <a:ahLst/>
              <a:cxnLst>
                <a:cxn ang="0">
                  <a:pos x="0" y="24"/>
                </a:cxn>
                <a:cxn ang="0">
                  <a:pos x="6" y="41"/>
                </a:cxn>
                <a:cxn ang="0">
                  <a:pos x="23" y="47"/>
                </a:cxn>
                <a:cxn ang="0">
                  <a:pos x="40" y="41"/>
                </a:cxn>
                <a:cxn ang="0">
                  <a:pos x="46" y="24"/>
                </a:cxn>
                <a:cxn ang="0">
                  <a:pos x="40" y="6"/>
                </a:cxn>
                <a:cxn ang="0">
                  <a:pos x="23" y="0"/>
                </a:cxn>
                <a:cxn ang="0">
                  <a:pos x="6" y="6"/>
                </a:cxn>
                <a:cxn ang="0">
                  <a:pos x="0" y="24"/>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5" name="Freeform 295">
              <a:extLst>
                <a:ext uri="{FF2B5EF4-FFF2-40B4-BE49-F238E27FC236}">
                  <a16:creationId xmlns:a16="http://schemas.microsoft.com/office/drawing/2014/main" id="{8442319A-1206-8442-8451-6C53F20B76E9}"/>
                </a:ext>
              </a:extLst>
            </p:cNvPr>
            <p:cNvSpPr>
              <a:spLocks/>
            </p:cNvSpPr>
            <p:nvPr/>
          </p:nvSpPr>
          <p:spPr bwMode="auto">
            <a:xfrm>
              <a:off x="3599" y="3050"/>
              <a:ext cx="46" cy="46"/>
            </a:xfrm>
            <a:custGeom>
              <a:avLst/>
              <a:gdLst/>
              <a:ahLst/>
              <a:cxnLst>
                <a:cxn ang="0">
                  <a:pos x="0" y="23"/>
                </a:cxn>
                <a:cxn ang="0">
                  <a:pos x="6" y="40"/>
                </a:cxn>
                <a:cxn ang="0">
                  <a:pos x="23" y="46"/>
                </a:cxn>
                <a:cxn ang="0">
                  <a:pos x="41" y="40"/>
                </a:cxn>
                <a:cxn ang="0">
                  <a:pos x="46" y="23"/>
                </a:cxn>
                <a:cxn ang="0">
                  <a:pos x="41" y="5"/>
                </a:cxn>
                <a:cxn ang="0">
                  <a:pos x="23" y="0"/>
                </a:cxn>
                <a:cxn ang="0">
                  <a:pos x="6" y="5"/>
                </a:cxn>
                <a:cxn ang="0">
                  <a:pos x="0" y="23"/>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6" name="Freeform 296">
              <a:extLst>
                <a:ext uri="{FF2B5EF4-FFF2-40B4-BE49-F238E27FC236}">
                  <a16:creationId xmlns:a16="http://schemas.microsoft.com/office/drawing/2014/main" id="{B6715369-EDAD-9643-AF14-4B3F46CBA2C7}"/>
                </a:ext>
              </a:extLst>
            </p:cNvPr>
            <p:cNvSpPr>
              <a:spLocks/>
            </p:cNvSpPr>
            <p:nvPr/>
          </p:nvSpPr>
          <p:spPr bwMode="auto">
            <a:xfrm>
              <a:off x="3547" y="3090"/>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7" name="Freeform 297">
              <a:extLst>
                <a:ext uri="{FF2B5EF4-FFF2-40B4-BE49-F238E27FC236}">
                  <a16:creationId xmlns:a16="http://schemas.microsoft.com/office/drawing/2014/main" id="{69B74F76-E919-084A-8272-7AE699B402D6}"/>
                </a:ext>
              </a:extLst>
            </p:cNvPr>
            <p:cNvSpPr>
              <a:spLocks/>
            </p:cNvSpPr>
            <p:nvPr/>
          </p:nvSpPr>
          <p:spPr bwMode="auto">
            <a:xfrm>
              <a:off x="3553" y="3119"/>
              <a:ext cx="46"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8" name="Freeform 298">
              <a:extLst>
                <a:ext uri="{FF2B5EF4-FFF2-40B4-BE49-F238E27FC236}">
                  <a16:creationId xmlns:a16="http://schemas.microsoft.com/office/drawing/2014/main" id="{46414A90-466C-A74E-A42F-2906C57003B8}"/>
                </a:ext>
              </a:extLst>
            </p:cNvPr>
            <p:cNvSpPr>
              <a:spLocks/>
            </p:cNvSpPr>
            <p:nvPr/>
          </p:nvSpPr>
          <p:spPr bwMode="auto">
            <a:xfrm>
              <a:off x="3490" y="3044"/>
              <a:ext cx="46" cy="45"/>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19" name="Freeform 299">
              <a:extLst>
                <a:ext uri="{FF2B5EF4-FFF2-40B4-BE49-F238E27FC236}">
                  <a16:creationId xmlns:a16="http://schemas.microsoft.com/office/drawing/2014/main" id="{0FDAAA7B-34B3-404D-B77F-5CED580AEB3E}"/>
                </a:ext>
              </a:extLst>
            </p:cNvPr>
            <p:cNvSpPr>
              <a:spLocks/>
            </p:cNvSpPr>
            <p:nvPr/>
          </p:nvSpPr>
          <p:spPr bwMode="auto">
            <a:xfrm>
              <a:off x="3438" y="3061"/>
              <a:ext cx="46" cy="52"/>
            </a:xfrm>
            <a:custGeom>
              <a:avLst/>
              <a:gdLst/>
              <a:ahLst/>
              <a:cxnLst>
                <a:cxn ang="0">
                  <a:pos x="0" y="23"/>
                </a:cxn>
                <a:cxn ang="0">
                  <a:pos x="5" y="46"/>
                </a:cxn>
                <a:cxn ang="0">
                  <a:pos x="23" y="52"/>
                </a:cxn>
                <a:cxn ang="0">
                  <a:pos x="40" y="46"/>
                </a:cxn>
                <a:cxn ang="0">
                  <a:pos x="46" y="23"/>
                </a:cxn>
                <a:cxn ang="0">
                  <a:pos x="40" y="6"/>
                </a:cxn>
                <a:cxn ang="0">
                  <a:pos x="23" y="0"/>
                </a:cxn>
                <a:cxn ang="0">
                  <a:pos x="5" y="6"/>
                </a:cxn>
                <a:cxn ang="0">
                  <a:pos x="0" y="23"/>
                </a:cxn>
              </a:cxnLst>
              <a:rect l="0" t="0" r="r" b="b"/>
              <a:pathLst>
                <a:path w="46" h="52">
                  <a:moveTo>
                    <a:pt x="0" y="23"/>
                  </a:moveTo>
                  <a:lnTo>
                    <a:pt x="5" y="46"/>
                  </a:lnTo>
                  <a:lnTo>
                    <a:pt x="23" y="52"/>
                  </a:lnTo>
                  <a:lnTo>
                    <a:pt x="40" y="46"/>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0" name="Freeform 300">
              <a:extLst>
                <a:ext uri="{FF2B5EF4-FFF2-40B4-BE49-F238E27FC236}">
                  <a16:creationId xmlns:a16="http://schemas.microsoft.com/office/drawing/2014/main" id="{47D04445-3E4E-9B42-B94D-2D49FD69C796}"/>
                </a:ext>
              </a:extLst>
            </p:cNvPr>
            <p:cNvSpPr>
              <a:spLocks/>
            </p:cNvSpPr>
            <p:nvPr/>
          </p:nvSpPr>
          <p:spPr bwMode="auto">
            <a:xfrm>
              <a:off x="3380" y="3044"/>
              <a:ext cx="44" cy="52"/>
            </a:xfrm>
            <a:custGeom>
              <a:avLst/>
              <a:gdLst/>
              <a:ahLst/>
              <a:cxnLst>
                <a:cxn ang="0">
                  <a:pos x="0" y="29"/>
                </a:cxn>
                <a:cxn ang="0">
                  <a:pos x="6" y="46"/>
                </a:cxn>
                <a:cxn ang="0">
                  <a:pos x="23" y="52"/>
                </a:cxn>
                <a:cxn ang="0">
                  <a:pos x="40" y="46"/>
                </a:cxn>
                <a:cxn ang="0">
                  <a:pos x="46" y="23"/>
                </a:cxn>
                <a:cxn ang="0">
                  <a:pos x="40" y="6"/>
                </a:cxn>
                <a:cxn ang="0">
                  <a:pos x="23" y="0"/>
                </a:cxn>
                <a:cxn ang="0">
                  <a:pos x="6" y="6"/>
                </a:cxn>
                <a:cxn ang="0">
                  <a:pos x="0" y="29"/>
                </a:cxn>
              </a:cxnLst>
              <a:rect l="0" t="0" r="r" b="b"/>
              <a:pathLst>
                <a:path w="46" h="52">
                  <a:moveTo>
                    <a:pt x="0" y="29"/>
                  </a:moveTo>
                  <a:lnTo>
                    <a:pt x="6" y="46"/>
                  </a:lnTo>
                  <a:lnTo>
                    <a:pt x="23" y="52"/>
                  </a:lnTo>
                  <a:lnTo>
                    <a:pt x="40" y="46"/>
                  </a:lnTo>
                  <a:lnTo>
                    <a:pt x="46" y="23"/>
                  </a:lnTo>
                  <a:lnTo>
                    <a:pt x="40"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1" name="Freeform 301">
              <a:extLst>
                <a:ext uri="{FF2B5EF4-FFF2-40B4-BE49-F238E27FC236}">
                  <a16:creationId xmlns:a16="http://schemas.microsoft.com/office/drawing/2014/main" id="{89664F84-A250-AA4B-B802-DE079AEF786F}"/>
                </a:ext>
              </a:extLst>
            </p:cNvPr>
            <p:cNvSpPr>
              <a:spLocks/>
            </p:cNvSpPr>
            <p:nvPr/>
          </p:nvSpPr>
          <p:spPr bwMode="auto">
            <a:xfrm>
              <a:off x="3617" y="3165"/>
              <a:ext cx="56" cy="45"/>
            </a:xfrm>
            <a:custGeom>
              <a:avLst/>
              <a:gdLst/>
              <a:ahLst/>
              <a:cxnLst>
                <a:cxn ang="0">
                  <a:pos x="0" y="23"/>
                </a:cxn>
                <a:cxn ang="0">
                  <a:pos x="5" y="40"/>
                </a:cxn>
                <a:cxn ang="0">
                  <a:pos x="28" y="46"/>
                </a:cxn>
                <a:cxn ang="0">
                  <a:pos x="46" y="40"/>
                </a:cxn>
                <a:cxn ang="0">
                  <a:pos x="52" y="23"/>
                </a:cxn>
                <a:cxn ang="0">
                  <a:pos x="46" y="6"/>
                </a:cxn>
                <a:cxn ang="0">
                  <a:pos x="23" y="0"/>
                </a:cxn>
                <a:cxn ang="0">
                  <a:pos x="5" y="6"/>
                </a:cxn>
                <a:cxn ang="0">
                  <a:pos x="0" y="23"/>
                </a:cxn>
              </a:cxnLst>
              <a:rect l="0" t="0" r="r" b="b"/>
              <a:pathLst>
                <a:path w="52" h="46">
                  <a:moveTo>
                    <a:pt x="0" y="23"/>
                  </a:moveTo>
                  <a:lnTo>
                    <a:pt x="5" y="40"/>
                  </a:lnTo>
                  <a:lnTo>
                    <a:pt x="28" y="46"/>
                  </a:lnTo>
                  <a:lnTo>
                    <a:pt x="46" y="40"/>
                  </a:lnTo>
                  <a:lnTo>
                    <a:pt x="52" y="23"/>
                  </a:lnTo>
                  <a:lnTo>
                    <a:pt x="46"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2" name="Freeform 302">
              <a:extLst>
                <a:ext uri="{FF2B5EF4-FFF2-40B4-BE49-F238E27FC236}">
                  <a16:creationId xmlns:a16="http://schemas.microsoft.com/office/drawing/2014/main" id="{CD53A7CC-8714-2A49-A7D6-89C55C95C5F0}"/>
                </a:ext>
              </a:extLst>
            </p:cNvPr>
            <p:cNvSpPr>
              <a:spLocks/>
            </p:cNvSpPr>
            <p:nvPr/>
          </p:nvSpPr>
          <p:spPr bwMode="auto">
            <a:xfrm>
              <a:off x="3674" y="3159"/>
              <a:ext cx="52" cy="46"/>
            </a:xfrm>
            <a:custGeom>
              <a:avLst/>
              <a:gdLst/>
              <a:ahLst/>
              <a:cxnLst>
                <a:cxn ang="0">
                  <a:pos x="0" y="23"/>
                </a:cxn>
                <a:cxn ang="0">
                  <a:pos x="6" y="41"/>
                </a:cxn>
                <a:cxn ang="0">
                  <a:pos x="29" y="46"/>
                </a:cxn>
                <a:cxn ang="0">
                  <a:pos x="46" y="41"/>
                </a:cxn>
                <a:cxn ang="0">
                  <a:pos x="52" y="23"/>
                </a:cxn>
                <a:cxn ang="0">
                  <a:pos x="46" y="6"/>
                </a:cxn>
                <a:cxn ang="0">
                  <a:pos x="23" y="0"/>
                </a:cxn>
                <a:cxn ang="0">
                  <a:pos x="6" y="6"/>
                </a:cxn>
                <a:cxn ang="0">
                  <a:pos x="0" y="23"/>
                </a:cxn>
              </a:cxnLst>
              <a:rect l="0" t="0" r="r" b="b"/>
              <a:pathLst>
                <a:path w="52" h="46">
                  <a:moveTo>
                    <a:pt x="0" y="23"/>
                  </a:moveTo>
                  <a:lnTo>
                    <a:pt x="6" y="41"/>
                  </a:lnTo>
                  <a:lnTo>
                    <a:pt x="29"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3" name="Freeform 303">
              <a:extLst>
                <a:ext uri="{FF2B5EF4-FFF2-40B4-BE49-F238E27FC236}">
                  <a16:creationId xmlns:a16="http://schemas.microsoft.com/office/drawing/2014/main" id="{C43E993A-D028-5748-9571-F6D5391F04A9}"/>
                </a:ext>
              </a:extLst>
            </p:cNvPr>
            <p:cNvSpPr>
              <a:spLocks/>
            </p:cNvSpPr>
            <p:nvPr/>
          </p:nvSpPr>
          <p:spPr bwMode="auto">
            <a:xfrm>
              <a:off x="3669" y="3205"/>
              <a:ext cx="51" cy="47"/>
            </a:xfrm>
            <a:custGeom>
              <a:avLst/>
              <a:gdLst/>
              <a:ahLst/>
              <a:cxnLst>
                <a:cxn ang="0">
                  <a:pos x="0" y="24"/>
                </a:cxn>
                <a:cxn ang="0">
                  <a:pos x="5" y="41"/>
                </a:cxn>
                <a:cxn ang="0">
                  <a:pos x="28" y="47"/>
                </a:cxn>
                <a:cxn ang="0">
                  <a:pos x="46" y="41"/>
                </a:cxn>
                <a:cxn ang="0">
                  <a:pos x="51" y="24"/>
                </a:cxn>
                <a:cxn ang="0">
                  <a:pos x="46" y="6"/>
                </a:cxn>
                <a:cxn ang="0">
                  <a:pos x="28" y="0"/>
                </a:cxn>
                <a:cxn ang="0">
                  <a:pos x="5" y="6"/>
                </a:cxn>
                <a:cxn ang="0">
                  <a:pos x="0" y="24"/>
                </a:cxn>
              </a:cxnLst>
              <a:rect l="0" t="0" r="r" b="b"/>
              <a:pathLst>
                <a:path w="51" h="47">
                  <a:moveTo>
                    <a:pt x="0" y="24"/>
                  </a:moveTo>
                  <a:lnTo>
                    <a:pt x="5" y="41"/>
                  </a:lnTo>
                  <a:lnTo>
                    <a:pt x="28" y="47"/>
                  </a:lnTo>
                  <a:lnTo>
                    <a:pt x="46" y="41"/>
                  </a:lnTo>
                  <a:lnTo>
                    <a:pt x="51" y="24"/>
                  </a:lnTo>
                  <a:lnTo>
                    <a:pt x="46" y="6"/>
                  </a:lnTo>
                  <a:lnTo>
                    <a:pt x="28" y="0"/>
                  </a:lnTo>
                  <a:lnTo>
                    <a:pt x="5"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4" name="Freeform 304">
              <a:extLst>
                <a:ext uri="{FF2B5EF4-FFF2-40B4-BE49-F238E27FC236}">
                  <a16:creationId xmlns:a16="http://schemas.microsoft.com/office/drawing/2014/main" id="{4D502927-CDE3-D04D-94BF-6DFCC9166CE0}"/>
                </a:ext>
              </a:extLst>
            </p:cNvPr>
            <p:cNvSpPr>
              <a:spLocks/>
            </p:cNvSpPr>
            <p:nvPr/>
          </p:nvSpPr>
          <p:spPr bwMode="auto">
            <a:xfrm>
              <a:off x="3692" y="3229"/>
              <a:ext cx="46" cy="45"/>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5" name="Freeform 305">
              <a:extLst>
                <a:ext uri="{FF2B5EF4-FFF2-40B4-BE49-F238E27FC236}">
                  <a16:creationId xmlns:a16="http://schemas.microsoft.com/office/drawing/2014/main" id="{D98CF5D2-E02A-FB47-9070-183432260123}"/>
                </a:ext>
              </a:extLst>
            </p:cNvPr>
            <p:cNvSpPr>
              <a:spLocks/>
            </p:cNvSpPr>
            <p:nvPr/>
          </p:nvSpPr>
          <p:spPr bwMode="auto">
            <a:xfrm>
              <a:off x="3744" y="3217"/>
              <a:ext cx="44" cy="46"/>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6" name="Freeform 306">
              <a:extLst>
                <a:ext uri="{FF2B5EF4-FFF2-40B4-BE49-F238E27FC236}">
                  <a16:creationId xmlns:a16="http://schemas.microsoft.com/office/drawing/2014/main" id="{A3543B46-6234-DC44-A55D-83BFC8359D11}"/>
                </a:ext>
              </a:extLst>
            </p:cNvPr>
            <p:cNvSpPr>
              <a:spLocks/>
            </p:cNvSpPr>
            <p:nvPr/>
          </p:nvSpPr>
          <p:spPr bwMode="auto">
            <a:xfrm>
              <a:off x="3576" y="3177"/>
              <a:ext cx="52" cy="45"/>
            </a:xfrm>
            <a:custGeom>
              <a:avLst/>
              <a:gdLst/>
              <a:ahLst/>
              <a:cxnLst>
                <a:cxn ang="0">
                  <a:pos x="0" y="23"/>
                </a:cxn>
                <a:cxn ang="0">
                  <a:pos x="6" y="40"/>
                </a:cxn>
                <a:cxn ang="0">
                  <a:pos x="23" y="46"/>
                </a:cxn>
                <a:cxn ang="0">
                  <a:pos x="46" y="40"/>
                </a:cxn>
                <a:cxn ang="0">
                  <a:pos x="52" y="23"/>
                </a:cxn>
                <a:cxn ang="0">
                  <a:pos x="46" y="5"/>
                </a:cxn>
                <a:cxn ang="0">
                  <a:pos x="23" y="0"/>
                </a:cxn>
                <a:cxn ang="0">
                  <a:pos x="6" y="5"/>
                </a:cxn>
                <a:cxn ang="0">
                  <a:pos x="0" y="23"/>
                </a:cxn>
              </a:cxnLst>
              <a:rect l="0" t="0" r="r" b="b"/>
              <a:pathLst>
                <a:path w="52" h="46">
                  <a:moveTo>
                    <a:pt x="0" y="23"/>
                  </a:moveTo>
                  <a:lnTo>
                    <a:pt x="6" y="40"/>
                  </a:lnTo>
                  <a:lnTo>
                    <a:pt x="23" y="46"/>
                  </a:lnTo>
                  <a:lnTo>
                    <a:pt x="46" y="40"/>
                  </a:lnTo>
                  <a:lnTo>
                    <a:pt x="52" y="23"/>
                  </a:lnTo>
                  <a:lnTo>
                    <a:pt x="46"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7" name="Freeform 307">
              <a:extLst>
                <a:ext uri="{FF2B5EF4-FFF2-40B4-BE49-F238E27FC236}">
                  <a16:creationId xmlns:a16="http://schemas.microsoft.com/office/drawing/2014/main" id="{9018961A-2DFF-A242-95EF-814F3C521849}"/>
                </a:ext>
              </a:extLst>
            </p:cNvPr>
            <p:cNvSpPr>
              <a:spLocks/>
            </p:cNvSpPr>
            <p:nvPr/>
          </p:nvSpPr>
          <p:spPr bwMode="auto">
            <a:xfrm>
              <a:off x="3524" y="3171"/>
              <a:ext cx="52" cy="46"/>
            </a:xfrm>
            <a:custGeom>
              <a:avLst/>
              <a:gdLst/>
              <a:ahLst/>
              <a:cxnLst>
                <a:cxn ang="0">
                  <a:pos x="0" y="23"/>
                </a:cxn>
                <a:cxn ang="0">
                  <a:pos x="6" y="46"/>
                </a:cxn>
                <a:cxn ang="0">
                  <a:pos x="23" y="46"/>
                </a:cxn>
                <a:cxn ang="0">
                  <a:pos x="46" y="40"/>
                </a:cxn>
                <a:cxn ang="0">
                  <a:pos x="52" y="23"/>
                </a:cxn>
                <a:cxn ang="0">
                  <a:pos x="41" y="6"/>
                </a:cxn>
                <a:cxn ang="0">
                  <a:pos x="23" y="0"/>
                </a:cxn>
                <a:cxn ang="0">
                  <a:pos x="6" y="6"/>
                </a:cxn>
                <a:cxn ang="0">
                  <a:pos x="0" y="23"/>
                </a:cxn>
              </a:cxnLst>
              <a:rect l="0" t="0" r="r" b="b"/>
              <a:pathLst>
                <a:path w="52" h="46">
                  <a:moveTo>
                    <a:pt x="0" y="23"/>
                  </a:moveTo>
                  <a:lnTo>
                    <a:pt x="6" y="46"/>
                  </a:lnTo>
                  <a:lnTo>
                    <a:pt x="23" y="46"/>
                  </a:lnTo>
                  <a:lnTo>
                    <a:pt x="46" y="40"/>
                  </a:lnTo>
                  <a:lnTo>
                    <a:pt x="52"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8" name="Freeform 308">
              <a:extLst>
                <a:ext uri="{FF2B5EF4-FFF2-40B4-BE49-F238E27FC236}">
                  <a16:creationId xmlns:a16="http://schemas.microsoft.com/office/drawing/2014/main" id="{E88F1EE6-4580-CF4A-BF78-14E73A556FF0}"/>
                </a:ext>
              </a:extLst>
            </p:cNvPr>
            <p:cNvSpPr>
              <a:spLocks/>
            </p:cNvSpPr>
            <p:nvPr/>
          </p:nvSpPr>
          <p:spPr bwMode="auto">
            <a:xfrm>
              <a:off x="3484" y="3177"/>
              <a:ext cx="46" cy="52"/>
            </a:xfrm>
            <a:custGeom>
              <a:avLst/>
              <a:gdLst/>
              <a:ahLst/>
              <a:cxnLst>
                <a:cxn ang="0">
                  <a:pos x="0" y="23"/>
                </a:cxn>
                <a:cxn ang="0">
                  <a:pos x="6" y="46"/>
                </a:cxn>
                <a:cxn ang="0">
                  <a:pos x="23" y="52"/>
                </a:cxn>
                <a:cxn ang="0">
                  <a:pos x="46" y="46"/>
                </a:cxn>
                <a:cxn ang="0">
                  <a:pos x="46" y="23"/>
                </a:cxn>
                <a:cxn ang="0">
                  <a:pos x="40" y="5"/>
                </a:cxn>
                <a:cxn ang="0">
                  <a:pos x="23" y="0"/>
                </a:cxn>
                <a:cxn ang="0">
                  <a:pos x="6" y="5"/>
                </a:cxn>
                <a:cxn ang="0">
                  <a:pos x="0" y="23"/>
                </a:cxn>
              </a:cxnLst>
              <a:rect l="0" t="0" r="r" b="b"/>
              <a:pathLst>
                <a:path w="46" h="52">
                  <a:moveTo>
                    <a:pt x="0" y="23"/>
                  </a:moveTo>
                  <a:lnTo>
                    <a:pt x="6" y="46"/>
                  </a:lnTo>
                  <a:lnTo>
                    <a:pt x="23" y="52"/>
                  </a:lnTo>
                  <a:lnTo>
                    <a:pt x="46" y="46"/>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29" name="Freeform 309">
              <a:extLst>
                <a:ext uri="{FF2B5EF4-FFF2-40B4-BE49-F238E27FC236}">
                  <a16:creationId xmlns:a16="http://schemas.microsoft.com/office/drawing/2014/main" id="{A9C42FDC-77D3-D24B-9770-2634783EC6C3}"/>
                </a:ext>
              </a:extLst>
            </p:cNvPr>
            <p:cNvSpPr>
              <a:spLocks/>
            </p:cNvSpPr>
            <p:nvPr/>
          </p:nvSpPr>
          <p:spPr bwMode="auto">
            <a:xfrm>
              <a:off x="3443" y="3177"/>
              <a:ext cx="44" cy="52"/>
            </a:xfrm>
            <a:custGeom>
              <a:avLst/>
              <a:gdLst/>
              <a:ahLst/>
              <a:cxnLst>
                <a:cxn ang="0">
                  <a:pos x="0" y="28"/>
                </a:cxn>
                <a:cxn ang="0">
                  <a:pos x="6" y="46"/>
                </a:cxn>
                <a:cxn ang="0">
                  <a:pos x="24" y="52"/>
                </a:cxn>
                <a:cxn ang="0">
                  <a:pos x="41" y="46"/>
                </a:cxn>
                <a:cxn ang="0">
                  <a:pos x="47" y="23"/>
                </a:cxn>
                <a:cxn ang="0">
                  <a:pos x="41" y="5"/>
                </a:cxn>
                <a:cxn ang="0">
                  <a:pos x="24" y="0"/>
                </a:cxn>
                <a:cxn ang="0">
                  <a:pos x="6" y="5"/>
                </a:cxn>
                <a:cxn ang="0">
                  <a:pos x="0" y="28"/>
                </a:cxn>
              </a:cxnLst>
              <a:rect l="0" t="0" r="r" b="b"/>
              <a:pathLst>
                <a:path w="47" h="52">
                  <a:moveTo>
                    <a:pt x="0" y="28"/>
                  </a:moveTo>
                  <a:lnTo>
                    <a:pt x="6" y="46"/>
                  </a:lnTo>
                  <a:lnTo>
                    <a:pt x="24" y="52"/>
                  </a:lnTo>
                  <a:lnTo>
                    <a:pt x="41" y="46"/>
                  </a:lnTo>
                  <a:lnTo>
                    <a:pt x="47" y="23"/>
                  </a:lnTo>
                  <a:lnTo>
                    <a:pt x="41" y="5"/>
                  </a:lnTo>
                  <a:lnTo>
                    <a:pt x="24" y="0"/>
                  </a:lnTo>
                  <a:lnTo>
                    <a:pt x="6" y="5"/>
                  </a:lnTo>
                  <a:lnTo>
                    <a:pt x="0" y="28"/>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0" name="Freeform 310">
              <a:extLst>
                <a:ext uri="{FF2B5EF4-FFF2-40B4-BE49-F238E27FC236}">
                  <a16:creationId xmlns:a16="http://schemas.microsoft.com/office/drawing/2014/main" id="{8E214861-FBDA-394A-A463-A54D7903885D}"/>
                </a:ext>
              </a:extLst>
            </p:cNvPr>
            <p:cNvSpPr>
              <a:spLocks/>
            </p:cNvSpPr>
            <p:nvPr/>
          </p:nvSpPr>
          <p:spPr bwMode="auto">
            <a:xfrm>
              <a:off x="3495" y="3148"/>
              <a:ext cx="47" cy="52"/>
            </a:xfrm>
            <a:custGeom>
              <a:avLst/>
              <a:gdLst/>
              <a:ahLst/>
              <a:cxnLst>
                <a:cxn ang="0">
                  <a:pos x="0" y="23"/>
                </a:cxn>
                <a:cxn ang="0">
                  <a:pos x="6" y="46"/>
                </a:cxn>
                <a:cxn ang="0">
                  <a:pos x="23" y="52"/>
                </a:cxn>
                <a:cxn ang="0">
                  <a:pos x="41" y="46"/>
                </a:cxn>
                <a:cxn ang="0">
                  <a:pos x="47" y="23"/>
                </a:cxn>
                <a:cxn ang="0">
                  <a:pos x="41" y="5"/>
                </a:cxn>
                <a:cxn ang="0">
                  <a:pos x="23" y="0"/>
                </a:cxn>
                <a:cxn ang="0">
                  <a:pos x="6" y="5"/>
                </a:cxn>
                <a:cxn ang="0">
                  <a:pos x="0" y="23"/>
                </a:cxn>
              </a:cxnLst>
              <a:rect l="0" t="0" r="r" b="b"/>
              <a:pathLst>
                <a:path w="47" h="52">
                  <a:moveTo>
                    <a:pt x="0" y="23"/>
                  </a:moveTo>
                  <a:lnTo>
                    <a:pt x="6" y="46"/>
                  </a:lnTo>
                  <a:lnTo>
                    <a:pt x="23" y="52"/>
                  </a:lnTo>
                  <a:lnTo>
                    <a:pt x="41" y="46"/>
                  </a:lnTo>
                  <a:lnTo>
                    <a:pt x="47"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1" name="Freeform 311">
              <a:extLst>
                <a:ext uri="{FF2B5EF4-FFF2-40B4-BE49-F238E27FC236}">
                  <a16:creationId xmlns:a16="http://schemas.microsoft.com/office/drawing/2014/main" id="{0687C670-E8E2-6E42-A0EB-86B5FB52D64D}"/>
                </a:ext>
              </a:extLst>
            </p:cNvPr>
            <p:cNvSpPr>
              <a:spLocks/>
            </p:cNvSpPr>
            <p:nvPr/>
          </p:nvSpPr>
          <p:spPr bwMode="auto">
            <a:xfrm>
              <a:off x="3467" y="3275"/>
              <a:ext cx="51" cy="52"/>
            </a:xfrm>
            <a:custGeom>
              <a:avLst/>
              <a:gdLst/>
              <a:ahLst/>
              <a:cxnLst>
                <a:cxn ang="0">
                  <a:pos x="0" y="29"/>
                </a:cxn>
                <a:cxn ang="0">
                  <a:pos x="5" y="46"/>
                </a:cxn>
                <a:cxn ang="0">
                  <a:pos x="28" y="52"/>
                </a:cxn>
                <a:cxn ang="0">
                  <a:pos x="46" y="46"/>
                </a:cxn>
                <a:cxn ang="0">
                  <a:pos x="51" y="29"/>
                </a:cxn>
                <a:cxn ang="0">
                  <a:pos x="46" y="6"/>
                </a:cxn>
                <a:cxn ang="0">
                  <a:pos x="23" y="0"/>
                </a:cxn>
                <a:cxn ang="0">
                  <a:pos x="5" y="6"/>
                </a:cxn>
                <a:cxn ang="0">
                  <a:pos x="0" y="29"/>
                </a:cxn>
              </a:cxnLst>
              <a:rect l="0" t="0" r="r" b="b"/>
              <a:pathLst>
                <a:path w="51" h="52">
                  <a:moveTo>
                    <a:pt x="0" y="29"/>
                  </a:moveTo>
                  <a:lnTo>
                    <a:pt x="5" y="46"/>
                  </a:lnTo>
                  <a:lnTo>
                    <a:pt x="28" y="52"/>
                  </a:lnTo>
                  <a:lnTo>
                    <a:pt x="46" y="46"/>
                  </a:lnTo>
                  <a:lnTo>
                    <a:pt x="51" y="29"/>
                  </a:lnTo>
                  <a:lnTo>
                    <a:pt x="46"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2" name="Freeform 312">
              <a:extLst>
                <a:ext uri="{FF2B5EF4-FFF2-40B4-BE49-F238E27FC236}">
                  <a16:creationId xmlns:a16="http://schemas.microsoft.com/office/drawing/2014/main" id="{F2F9997A-7EE6-3E44-854B-5FA0D236CA49}"/>
                </a:ext>
              </a:extLst>
            </p:cNvPr>
            <p:cNvSpPr>
              <a:spLocks/>
            </p:cNvSpPr>
            <p:nvPr/>
          </p:nvSpPr>
          <p:spPr bwMode="auto">
            <a:xfrm>
              <a:off x="3397" y="3263"/>
              <a:ext cx="52" cy="45"/>
            </a:xfrm>
            <a:custGeom>
              <a:avLst/>
              <a:gdLst/>
              <a:ahLst/>
              <a:cxnLst>
                <a:cxn ang="0">
                  <a:pos x="0" y="23"/>
                </a:cxn>
                <a:cxn ang="0">
                  <a:pos x="6" y="41"/>
                </a:cxn>
                <a:cxn ang="0">
                  <a:pos x="23" y="46"/>
                </a:cxn>
                <a:cxn ang="0">
                  <a:pos x="46" y="41"/>
                </a:cxn>
                <a:cxn ang="0">
                  <a:pos x="52" y="23"/>
                </a:cxn>
                <a:cxn ang="0">
                  <a:pos x="46" y="6"/>
                </a:cxn>
                <a:cxn ang="0">
                  <a:pos x="23" y="0"/>
                </a:cxn>
                <a:cxn ang="0">
                  <a:pos x="6" y="6"/>
                </a:cxn>
                <a:cxn ang="0">
                  <a:pos x="0" y="23"/>
                </a:cxn>
              </a:cxnLst>
              <a:rect l="0" t="0" r="r" b="b"/>
              <a:pathLst>
                <a:path w="52" h="46">
                  <a:moveTo>
                    <a:pt x="0" y="23"/>
                  </a:moveTo>
                  <a:lnTo>
                    <a:pt x="6" y="41"/>
                  </a:lnTo>
                  <a:lnTo>
                    <a:pt x="23" y="46"/>
                  </a:lnTo>
                  <a:lnTo>
                    <a:pt x="46" y="41"/>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3" name="Freeform 313">
              <a:extLst>
                <a:ext uri="{FF2B5EF4-FFF2-40B4-BE49-F238E27FC236}">
                  <a16:creationId xmlns:a16="http://schemas.microsoft.com/office/drawing/2014/main" id="{56ABA120-21EC-B041-ADD1-FF41ABF07316}"/>
                </a:ext>
              </a:extLst>
            </p:cNvPr>
            <p:cNvSpPr>
              <a:spLocks/>
            </p:cNvSpPr>
            <p:nvPr/>
          </p:nvSpPr>
          <p:spPr bwMode="auto">
            <a:xfrm>
              <a:off x="3374" y="3217"/>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4" name="Freeform 314">
              <a:extLst>
                <a:ext uri="{FF2B5EF4-FFF2-40B4-BE49-F238E27FC236}">
                  <a16:creationId xmlns:a16="http://schemas.microsoft.com/office/drawing/2014/main" id="{D3CAE8A6-939D-0C47-93A9-F365997E3467}"/>
                </a:ext>
              </a:extLst>
            </p:cNvPr>
            <p:cNvSpPr>
              <a:spLocks/>
            </p:cNvSpPr>
            <p:nvPr/>
          </p:nvSpPr>
          <p:spPr bwMode="auto">
            <a:xfrm>
              <a:off x="3322" y="3223"/>
              <a:ext cx="46" cy="46"/>
            </a:xfrm>
            <a:custGeom>
              <a:avLst/>
              <a:gdLst/>
              <a:ahLst/>
              <a:cxnLst>
                <a:cxn ang="0">
                  <a:pos x="0" y="23"/>
                </a:cxn>
                <a:cxn ang="0">
                  <a:pos x="6" y="40"/>
                </a:cxn>
                <a:cxn ang="0">
                  <a:pos x="23" y="46"/>
                </a:cxn>
                <a:cxn ang="0">
                  <a:pos x="41" y="40"/>
                </a:cxn>
                <a:cxn ang="0">
                  <a:pos x="46" y="23"/>
                </a:cxn>
                <a:cxn ang="0">
                  <a:pos x="41" y="6"/>
                </a:cxn>
                <a:cxn ang="0">
                  <a:pos x="23" y="0"/>
                </a:cxn>
                <a:cxn ang="0">
                  <a:pos x="6" y="6"/>
                </a:cxn>
                <a:cxn ang="0">
                  <a:pos x="0" y="23"/>
                </a:cxn>
              </a:cxnLst>
              <a:rect l="0" t="0" r="r" b="b"/>
              <a:pathLst>
                <a:path w="46" h="46">
                  <a:moveTo>
                    <a:pt x="0" y="23"/>
                  </a:moveTo>
                  <a:lnTo>
                    <a:pt x="6" y="40"/>
                  </a:lnTo>
                  <a:lnTo>
                    <a:pt x="23" y="46"/>
                  </a:lnTo>
                  <a:lnTo>
                    <a:pt x="41" y="40"/>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5" name="Freeform 315">
              <a:extLst>
                <a:ext uri="{FF2B5EF4-FFF2-40B4-BE49-F238E27FC236}">
                  <a16:creationId xmlns:a16="http://schemas.microsoft.com/office/drawing/2014/main" id="{3BD8ED5F-7600-994C-8B30-9A07C443FFEC}"/>
                </a:ext>
              </a:extLst>
            </p:cNvPr>
            <p:cNvSpPr>
              <a:spLocks/>
            </p:cNvSpPr>
            <p:nvPr/>
          </p:nvSpPr>
          <p:spPr bwMode="auto">
            <a:xfrm>
              <a:off x="3305" y="3373"/>
              <a:ext cx="52" cy="46"/>
            </a:xfrm>
            <a:custGeom>
              <a:avLst/>
              <a:gdLst/>
              <a:ahLst/>
              <a:cxnLst>
                <a:cxn ang="0">
                  <a:pos x="0" y="23"/>
                </a:cxn>
                <a:cxn ang="0">
                  <a:pos x="6" y="40"/>
                </a:cxn>
                <a:cxn ang="0">
                  <a:pos x="29" y="46"/>
                </a:cxn>
                <a:cxn ang="0">
                  <a:pos x="46" y="40"/>
                </a:cxn>
                <a:cxn ang="0">
                  <a:pos x="52" y="23"/>
                </a:cxn>
                <a:cxn ang="0">
                  <a:pos x="46" y="6"/>
                </a:cxn>
                <a:cxn ang="0">
                  <a:pos x="23" y="0"/>
                </a:cxn>
                <a:cxn ang="0">
                  <a:pos x="6" y="6"/>
                </a:cxn>
                <a:cxn ang="0">
                  <a:pos x="0" y="23"/>
                </a:cxn>
              </a:cxnLst>
              <a:rect l="0" t="0" r="r" b="b"/>
              <a:pathLst>
                <a:path w="52" h="46">
                  <a:moveTo>
                    <a:pt x="0" y="23"/>
                  </a:moveTo>
                  <a:lnTo>
                    <a:pt x="6" y="40"/>
                  </a:lnTo>
                  <a:lnTo>
                    <a:pt x="29" y="46"/>
                  </a:lnTo>
                  <a:lnTo>
                    <a:pt x="46" y="40"/>
                  </a:lnTo>
                  <a:lnTo>
                    <a:pt x="52" y="23"/>
                  </a:lnTo>
                  <a:lnTo>
                    <a:pt x="46"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6" name="Freeform 316">
              <a:extLst>
                <a:ext uri="{FF2B5EF4-FFF2-40B4-BE49-F238E27FC236}">
                  <a16:creationId xmlns:a16="http://schemas.microsoft.com/office/drawing/2014/main" id="{854429D0-B2BF-E444-AE03-9EE0AAD56EDA}"/>
                </a:ext>
              </a:extLst>
            </p:cNvPr>
            <p:cNvSpPr>
              <a:spLocks/>
            </p:cNvSpPr>
            <p:nvPr/>
          </p:nvSpPr>
          <p:spPr bwMode="auto">
            <a:xfrm>
              <a:off x="3224" y="3217"/>
              <a:ext cx="46"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7" name="Freeform 317">
              <a:extLst>
                <a:ext uri="{FF2B5EF4-FFF2-40B4-BE49-F238E27FC236}">
                  <a16:creationId xmlns:a16="http://schemas.microsoft.com/office/drawing/2014/main" id="{8DFDD01B-1D94-CD43-A11D-16A5F4A3CD38}"/>
                </a:ext>
              </a:extLst>
            </p:cNvPr>
            <p:cNvSpPr>
              <a:spLocks/>
            </p:cNvSpPr>
            <p:nvPr/>
          </p:nvSpPr>
          <p:spPr bwMode="auto">
            <a:xfrm>
              <a:off x="3195" y="3234"/>
              <a:ext cx="46" cy="47"/>
            </a:xfrm>
            <a:custGeom>
              <a:avLst/>
              <a:gdLst/>
              <a:ahLst/>
              <a:cxnLst>
                <a:cxn ang="0">
                  <a:pos x="0" y="23"/>
                </a:cxn>
                <a:cxn ang="0">
                  <a:pos x="6" y="41"/>
                </a:cxn>
                <a:cxn ang="0">
                  <a:pos x="23" y="47"/>
                </a:cxn>
                <a:cxn ang="0">
                  <a:pos x="41" y="41"/>
                </a:cxn>
                <a:cxn ang="0">
                  <a:pos x="46" y="23"/>
                </a:cxn>
                <a:cxn ang="0">
                  <a:pos x="41" y="6"/>
                </a:cxn>
                <a:cxn ang="0">
                  <a:pos x="23" y="0"/>
                </a:cxn>
                <a:cxn ang="0">
                  <a:pos x="6" y="6"/>
                </a:cxn>
                <a:cxn ang="0">
                  <a:pos x="0" y="23"/>
                </a:cxn>
              </a:cxnLst>
              <a:rect l="0" t="0" r="r" b="b"/>
              <a:pathLst>
                <a:path w="46" h="47">
                  <a:moveTo>
                    <a:pt x="0" y="23"/>
                  </a:moveTo>
                  <a:lnTo>
                    <a:pt x="6" y="41"/>
                  </a:lnTo>
                  <a:lnTo>
                    <a:pt x="23" y="47"/>
                  </a:lnTo>
                  <a:lnTo>
                    <a:pt x="41" y="41"/>
                  </a:lnTo>
                  <a:lnTo>
                    <a:pt x="46"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8" name="Freeform 318">
              <a:extLst>
                <a:ext uri="{FF2B5EF4-FFF2-40B4-BE49-F238E27FC236}">
                  <a16:creationId xmlns:a16="http://schemas.microsoft.com/office/drawing/2014/main" id="{7AF68EDF-4EC6-AE4E-A790-307B13D875F4}"/>
                </a:ext>
              </a:extLst>
            </p:cNvPr>
            <p:cNvSpPr>
              <a:spLocks/>
            </p:cNvSpPr>
            <p:nvPr/>
          </p:nvSpPr>
          <p:spPr bwMode="auto">
            <a:xfrm>
              <a:off x="3166" y="3182"/>
              <a:ext cx="47" cy="47"/>
            </a:xfrm>
            <a:custGeom>
              <a:avLst/>
              <a:gdLst/>
              <a:ahLst/>
              <a:cxnLst>
                <a:cxn ang="0">
                  <a:pos x="0" y="23"/>
                </a:cxn>
                <a:cxn ang="0">
                  <a:pos x="6" y="41"/>
                </a:cxn>
                <a:cxn ang="0">
                  <a:pos x="23" y="47"/>
                </a:cxn>
                <a:cxn ang="0">
                  <a:pos x="41" y="41"/>
                </a:cxn>
                <a:cxn ang="0">
                  <a:pos x="47" y="23"/>
                </a:cxn>
                <a:cxn ang="0">
                  <a:pos x="41" y="6"/>
                </a:cxn>
                <a:cxn ang="0">
                  <a:pos x="23" y="0"/>
                </a:cxn>
                <a:cxn ang="0">
                  <a:pos x="6" y="6"/>
                </a:cxn>
                <a:cxn ang="0">
                  <a:pos x="0" y="23"/>
                </a:cxn>
              </a:cxnLst>
              <a:rect l="0" t="0" r="r" b="b"/>
              <a:pathLst>
                <a:path w="47" h="47">
                  <a:moveTo>
                    <a:pt x="0" y="23"/>
                  </a:moveTo>
                  <a:lnTo>
                    <a:pt x="6" y="41"/>
                  </a:lnTo>
                  <a:lnTo>
                    <a:pt x="23" y="47"/>
                  </a:lnTo>
                  <a:lnTo>
                    <a:pt x="41" y="41"/>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39" name="Freeform 319">
              <a:extLst>
                <a:ext uri="{FF2B5EF4-FFF2-40B4-BE49-F238E27FC236}">
                  <a16:creationId xmlns:a16="http://schemas.microsoft.com/office/drawing/2014/main" id="{B7CD8930-7FE4-A245-950B-601E76785425}"/>
                </a:ext>
              </a:extLst>
            </p:cNvPr>
            <p:cNvSpPr>
              <a:spLocks/>
            </p:cNvSpPr>
            <p:nvPr/>
          </p:nvSpPr>
          <p:spPr bwMode="auto">
            <a:xfrm>
              <a:off x="3126" y="3223"/>
              <a:ext cx="44"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0" name="Freeform 320">
              <a:extLst>
                <a:ext uri="{FF2B5EF4-FFF2-40B4-BE49-F238E27FC236}">
                  <a16:creationId xmlns:a16="http://schemas.microsoft.com/office/drawing/2014/main" id="{7B989EE6-4A4B-8B4A-BE40-9EA47C5F2BEE}"/>
                </a:ext>
              </a:extLst>
            </p:cNvPr>
            <p:cNvSpPr>
              <a:spLocks/>
            </p:cNvSpPr>
            <p:nvPr/>
          </p:nvSpPr>
          <p:spPr bwMode="auto">
            <a:xfrm>
              <a:off x="3039" y="3217"/>
              <a:ext cx="47" cy="46"/>
            </a:xfrm>
            <a:custGeom>
              <a:avLst/>
              <a:gdLst/>
              <a:ahLst/>
              <a:cxnLst>
                <a:cxn ang="0">
                  <a:pos x="0" y="23"/>
                </a:cxn>
                <a:cxn ang="0">
                  <a:pos x="6" y="40"/>
                </a:cxn>
                <a:cxn ang="0">
                  <a:pos x="23" y="46"/>
                </a:cxn>
                <a:cxn ang="0">
                  <a:pos x="41" y="40"/>
                </a:cxn>
                <a:cxn ang="0">
                  <a:pos x="47" y="23"/>
                </a:cxn>
                <a:cxn ang="0">
                  <a:pos x="41" y="6"/>
                </a:cxn>
                <a:cxn ang="0">
                  <a:pos x="23" y="0"/>
                </a:cxn>
                <a:cxn ang="0">
                  <a:pos x="6" y="6"/>
                </a:cxn>
                <a:cxn ang="0">
                  <a:pos x="0" y="23"/>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1" name="Freeform 321">
              <a:extLst>
                <a:ext uri="{FF2B5EF4-FFF2-40B4-BE49-F238E27FC236}">
                  <a16:creationId xmlns:a16="http://schemas.microsoft.com/office/drawing/2014/main" id="{3FCD698A-82AC-8A4A-8460-EB202674FE5A}"/>
                </a:ext>
              </a:extLst>
            </p:cNvPr>
            <p:cNvSpPr>
              <a:spLocks/>
            </p:cNvSpPr>
            <p:nvPr/>
          </p:nvSpPr>
          <p:spPr bwMode="auto">
            <a:xfrm>
              <a:off x="3051" y="3257"/>
              <a:ext cx="44" cy="47"/>
            </a:xfrm>
            <a:custGeom>
              <a:avLst/>
              <a:gdLst/>
              <a:ahLst/>
              <a:cxnLst>
                <a:cxn ang="0">
                  <a:pos x="0" y="24"/>
                </a:cxn>
                <a:cxn ang="0">
                  <a:pos x="6" y="41"/>
                </a:cxn>
                <a:cxn ang="0">
                  <a:pos x="23" y="47"/>
                </a:cxn>
                <a:cxn ang="0">
                  <a:pos x="40" y="41"/>
                </a:cxn>
                <a:cxn ang="0">
                  <a:pos x="46" y="24"/>
                </a:cxn>
                <a:cxn ang="0">
                  <a:pos x="40" y="6"/>
                </a:cxn>
                <a:cxn ang="0">
                  <a:pos x="23" y="0"/>
                </a:cxn>
                <a:cxn ang="0">
                  <a:pos x="6" y="6"/>
                </a:cxn>
                <a:cxn ang="0">
                  <a:pos x="0" y="24"/>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2" name="Freeform 322">
              <a:extLst>
                <a:ext uri="{FF2B5EF4-FFF2-40B4-BE49-F238E27FC236}">
                  <a16:creationId xmlns:a16="http://schemas.microsoft.com/office/drawing/2014/main" id="{48702A0E-FF3E-C045-BB39-B86A7A775125}"/>
                </a:ext>
              </a:extLst>
            </p:cNvPr>
            <p:cNvSpPr>
              <a:spLocks/>
            </p:cNvSpPr>
            <p:nvPr/>
          </p:nvSpPr>
          <p:spPr bwMode="auto">
            <a:xfrm>
              <a:off x="3166" y="3281"/>
              <a:ext cx="47" cy="45"/>
            </a:xfrm>
            <a:custGeom>
              <a:avLst/>
              <a:gdLst/>
              <a:ahLst/>
              <a:cxnLst>
                <a:cxn ang="0">
                  <a:pos x="0" y="23"/>
                </a:cxn>
                <a:cxn ang="0">
                  <a:pos x="6" y="40"/>
                </a:cxn>
                <a:cxn ang="0">
                  <a:pos x="23" y="46"/>
                </a:cxn>
                <a:cxn ang="0">
                  <a:pos x="41" y="40"/>
                </a:cxn>
                <a:cxn ang="0">
                  <a:pos x="47" y="23"/>
                </a:cxn>
                <a:cxn ang="0">
                  <a:pos x="41" y="5"/>
                </a:cxn>
                <a:cxn ang="0">
                  <a:pos x="23" y="0"/>
                </a:cxn>
                <a:cxn ang="0">
                  <a:pos x="6" y="5"/>
                </a:cxn>
                <a:cxn ang="0">
                  <a:pos x="0" y="23"/>
                </a:cxn>
              </a:cxnLst>
              <a:rect l="0" t="0" r="r" b="b"/>
              <a:pathLst>
                <a:path w="47" h="46">
                  <a:moveTo>
                    <a:pt x="0" y="23"/>
                  </a:moveTo>
                  <a:lnTo>
                    <a:pt x="6" y="40"/>
                  </a:lnTo>
                  <a:lnTo>
                    <a:pt x="23" y="46"/>
                  </a:lnTo>
                  <a:lnTo>
                    <a:pt x="41" y="40"/>
                  </a:lnTo>
                  <a:lnTo>
                    <a:pt x="47"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3" name="Freeform 323">
              <a:extLst>
                <a:ext uri="{FF2B5EF4-FFF2-40B4-BE49-F238E27FC236}">
                  <a16:creationId xmlns:a16="http://schemas.microsoft.com/office/drawing/2014/main" id="{EC0652F0-93A0-7A4D-AE68-E7D1F44A4ACC}"/>
                </a:ext>
              </a:extLst>
            </p:cNvPr>
            <p:cNvSpPr>
              <a:spLocks/>
            </p:cNvSpPr>
            <p:nvPr/>
          </p:nvSpPr>
          <p:spPr bwMode="auto">
            <a:xfrm>
              <a:off x="3224" y="3333"/>
              <a:ext cx="56" cy="46"/>
            </a:xfrm>
            <a:custGeom>
              <a:avLst/>
              <a:gdLst/>
              <a:ahLst/>
              <a:cxnLst>
                <a:cxn ang="0">
                  <a:pos x="0" y="23"/>
                </a:cxn>
                <a:cxn ang="0">
                  <a:pos x="6" y="40"/>
                </a:cxn>
                <a:cxn ang="0">
                  <a:pos x="23" y="46"/>
                </a:cxn>
                <a:cxn ang="0">
                  <a:pos x="46" y="40"/>
                </a:cxn>
                <a:cxn ang="0">
                  <a:pos x="52" y="23"/>
                </a:cxn>
                <a:cxn ang="0">
                  <a:pos x="40" y="5"/>
                </a:cxn>
                <a:cxn ang="0">
                  <a:pos x="23" y="0"/>
                </a:cxn>
                <a:cxn ang="0">
                  <a:pos x="6" y="5"/>
                </a:cxn>
                <a:cxn ang="0">
                  <a:pos x="0" y="23"/>
                </a:cxn>
              </a:cxnLst>
              <a:rect l="0" t="0" r="r" b="b"/>
              <a:pathLst>
                <a:path w="52" h="46">
                  <a:moveTo>
                    <a:pt x="0" y="23"/>
                  </a:moveTo>
                  <a:lnTo>
                    <a:pt x="6" y="40"/>
                  </a:lnTo>
                  <a:lnTo>
                    <a:pt x="23" y="46"/>
                  </a:lnTo>
                  <a:lnTo>
                    <a:pt x="46" y="40"/>
                  </a:lnTo>
                  <a:lnTo>
                    <a:pt x="52"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4" name="Freeform 324">
              <a:extLst>
                <a:ext uri="{FF2B5EF4-FFF2-40B4-BE49-F238E27FC236}">
                  <a16:creationId xmlns:a16="http://schemas.microsoft.com/office/drawing/2014/main" id="{3CE49619-5A17-8747-864F-C8FA0C46B045}"/>
                </a:ext>
              </a:extLst>
            </p:cNvPr>
            <p:cNvSpPr>
              <a:spLocks/>
            </p:cNvSpPr>
            <p:nvPr/>
          </p:nvSpPr>
          <p:spPr bwMode="auto">
            <a:xfrm>
              <a:off x="3166" y="3321"/>
              <a:ext cx="47" cy="46"/>
            </a:xfrm>
            <a:custGeom>
              <a:avLst/>
              <a:gdLst/>
              <a:ahLst/>
              <a:cxnLst>
                <a:cxn ang="0">
                  <a:pos x="0" y="23"/>
                </a:cxn>
                <a:cxn ang="0">
                  <a:pos x="6" y="40"/>
                </a:cxn>
                <a:cxn ang="0">
                  <a:pos x="23" y="46"/>
                </a:cxn>
                <a:cxn ang="0">
                  <a:pos x="41" y="40"/>
                </a:cxn>
                <a:cxn ang="0">
                  <a:pos x="47" y="23"/>
                </a:cxn>
                <a:cxn ang="0">
                  <a:pos x="41" y="6"/>
                </a:cxn>
                <a:cxn ang="0">
                  <a:pos x="23" y="0"/>
                </a:cxn>
                <a:cxn ang="0">
                  <a:pos x="6" y="6"/>
                </a:cxn>
                <a:cxn ang="0">
                  <a:pos x="0" y="23"/>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5" name="Freeform 325">
              <a:extLst>
                <a:ext uri="{FF2B5EF4-FFF2-40B4-BE49-F238E27FC236}">
                  <a16:creationId xmlns:a16="http://schemas.microsoft.com/office/drawing/2014/main" id="{975085E1-E0C2-8D4B-913C-593915675D91}"/>
                </a:ext>
              </a:extLst>
            </p:cNvPr>
            <p:cNvSpPr>
              <a:spLocks/>
            </p:cNvSpPr>
            <p:nvPr/>
          </p:nvSpPr>
          <p:spPr bwMode="auto">
            <a:xfrm>
              <a:off x="3126" y="3338"/>
              <a:ext cx="44" cy="47"/>
            </a:xfrm>
            <a:custGeom>
              <a:avLst/>
              <a:gdLst/>
              <a:ahLst/>
              <a:cxnLst>
                <a:cxn ang="0">
                  <a:pos x="0" y="23"/>
                </a:cxn>
                <a:cxn ang="0">
                  <a:pos x="6" y="41"/>
                </a:cxn>
                <a:cxn ang="0">
                  <a:pos x="23" y="47"/>
                </a:cxn>
                <a:cxn ang="0">
                  <a:pos x="40" y="41"/>
                </a:cxn>
                <a:cxn ang="0">
                  <a:pos x="46" y="23"/>
                </a:cxn>
                <a:cxn ang="0">
                  <a:pos x="40" y="6"/>
                </a:cxn>
                <a:cxn ang="0">
                  <a:pos x="23" y="0"/>
                </a:cxn>
                <a:cxn ang="0">
                  <a:pos x="6" y="6"/>
                </a:cxn>
                <a:cxn ang="0">
                  <a:pos x="0" y="23"/>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6" name="Freeform 326">
              <a:extLst>
                <a:ext uri="{FF2B5EF4-FFF2-40B4-BE49-F238E27FC236}">
                  <a16:creationId xmlns:a16="http://schemas.microsoft.com/office/drawing/2014/main" id="{9F0DB2E6-B161-3746-93D6-4EC25465C071}"/>
                </a:ext>
              </a:extLst>
            </p:cNvPr>
            <p:cNvSpPr>
              <a:spLocks/>
            </p:cNvSpPr>
            <p:nvPr/>
          </p:nvSpPr>
          <p:spPr bwMode="auto">
            <a:xfrm>
              <a:off x="3155" y="3385"/>
              <a:ext cx="52" cy="46"/>
            </a:xfrm>
            <a:custGeom>
              <a:avLst/>
              <a:gdLst/>
              <a:ahLst/>
              <a:cxnLst>
                <a:cxn ang="0">
                  <a:pos x="0" y="23"/>
                </a:cxn>
                <a:cxn ang="0">
                  <a:pos x="6" y="40"/>
                </a:cxn>
                <a:cxn ang="0">
                  <a:pos x="23" y="46"/>
                </a:cxn>
                <a:cxn ang="0">
                  <a:pos x="46" y="40"/>
                </a:cxn>
                <a:cxn ang="0">
                  <a:pos x="52" y="23"/>
                </a:cxn>
                <a:cxn ang="0">
                  <a:pos x="46" y="5"/>
                </a:cxn>
                <a:cxn ang="0">
                  <a:pos x="23" y="0"/>
                </a:cxn>
                <a:cxn ang="0">
                  <a:pos x="6" y="5"/>
                </a:cxn>
                <a:cxn ang="0">
                  <a:pos x="0" y="23"/>
                </a:cxn>
              </a:cxnLst>
              <a:rect l="0" t="0" r="r" b="b"/>
              <a:pathLst>
                <a:path w="52" h="46">
                  <a:moveTo>
                    <a:pt x="0" y="23"/>
                  </a:moveTo>
                  <a:lnTo>
                    <a:pt x="6" y="40"/>
                  </a:lnTo>
                  <a:lnTo>
                    <a:pt x="23" y="46"/>
                  </a:lnTo>
                  <a:lnTo>
                    <a:pt x="46" y="40"/>
                  </a:lnTo>
                  <a:lnTo>
                    <a:pt x="52" y="23"/>
                  </a:lnTo>
                  <a:lnTo>
                    <a:pt x="46"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7" name="Freeform 327">
              <a:extLst>
                <a:ext uri="{FF2B5EF4-FFF2-40B4-BE49-F238E27FC236}">
                  <a16:creationId xmlns:a16="http://schemas.microsoft.com/office/drawing/2014/main" id="{78CAC490-1040-0146-8006-2764C60EF7C6}"/>
                </a:ext>
              </a:extLst>
            </p:cNvPr>
            <p:cNvSpPr>
              <a:spLocks/>
            </p:cNvSpPr>
            <p:nvPr/>
          </p:nvSpPr>
          <p:spPr bwMode="auto">
            <a:xfrm>
              <a:off x="3114" y="3437"/>
              <a:ext cx="52" cy="46"/>
            </a:xfrm>
            <a:custGeom>
              <a:avLst/>
              <a:gdLst/>
              <a:ahLst/>
              <a:cxnLst>
                <a:cxn ang="0">
                  <a:pos x="0" y="23"/>
                </a:cxn>
                <a:cxn ang="0">
                  <a:pos x="6" y="46"/>
                </a:cxn>
                <a:cxn ang="0">
                  <a:pos x="29" y="46"/>
                </a:cxn>
                <a:cxn ang="0">
                  <a:pos x="47" y="40"/>
                </a:cxn>
                <a:cxn ang="0">
                  <a:pos x="52" y="23"/>
                </a:cxn>
                <a:cxn ang="0">
                  <a:pos x="47" y="5"/>
                </a:cxn>
                <a:cxn ang="0">
                  <a:pos x="24" y="0"/>
                </a:cxn>
                <a:cxn ang="0">
                  <a:pos x="6" y="5"/>
                </a:cxn>
                <a:cxn ang="0">
                  <a:pos x="0" y="23"/>
                </a:cxn>
              </a:cxnLst>
              <a:rect l="0" t="0" r="r" b="b"/>
              <a:pathLst>
                <a:path w="52" h="46">
                  <a:moveTo>
                    <a:pt x="0" y="23"/>
                  </a:moveTo>
                  <a:lnTo>
                    <a:pt x="6" y="46"/>
                  </a:lnTo>
                  <a:lnTo>
                    <a:pt x="29" y="46"/>
                  </a:lnTo>
                  <a:lnTo>
                    <a:pt x="47" y="40"/>
                  </a:lnTo>
                  <a:lnTo>
                    <a:pt x="52" y="23"/>
                  </a:lnTo>
                  <a:lnTo>
                    <a:pt x="47" y="5"/>
                  </a:lnTo>
                  <a:lnTo>
                    <a:pt x="24"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8" name="Freeform 328">
              <a:extLst>
                <a:ext uri="{FF2B5EF4-FFF2-40B4-BE49-F238E27FC236}">
                  <a16:creationId xmlns:a16="http://schemas.microsoft.com/office/drawing/2014/main" id="{2A6DB625-69CD-324F-8252-8ABEEEB1D664}"/>
                </a:ext>
              </a:extLst>
            </p:cNvPr>
            <p:cNvSpPr>
              <a:spLocks/>
            </p:cNvSpPr>
            <p:nvPr/>
          </p:nvSpPr>
          <p:spPr bwMode="auto">
            <a:xfrm>
              <a:off x="3062" y="3321"/>
              <a:ext cx="44" cy="46"/>
            </a:xfrm>
            <a:custGeom>
              <a:avLst/>
              <a:gdLst/>
              <a:ahLst/>
              <a:cxnLst>
                <a:cxn ang="0">
                  <a:pos x="0" y="23"/>
                </a:cxn>
                <a:cxn ang="0">
                  <a:pos x="6" y="40"/>
                </a:cxn>
                <a:cxn ang="0">
                  <a:pos x="24" y="46"/>
                </a:cxn>
                <a:cxn ang="0">
                  <a:pos x="41" y="40"/>
                </a:cxn>
                <a:cxn ang="0">
                  <a:pos x="47" y="23"/>
                </a:cxn>
                <a:cxn ang="0">
                  <a:pos x="41" y="6"/>
                </a:cxn>
                <a:cxn ang="0">
                  <a:pos x="24" y="0"/>
                </a:cxn>
                <a:cxn ang="0">
                  <a:pos x="6" y="6"/>
                </a:cxn>
                <a:cxn ang="0">
                  <a:pos x="0" y="23"/>
                </a:cxn>
              </a:cxnLst>
              <a:rect l="0" t="0" r="r" b="b"/>
              <a:pathLst>
                <a:path w="47" h="46">
                  <a:moveTo>
                    <a:pt x="0" y="23"/>
                  </a:moveTo>
                  <a:lnTo>
                    <a:pt x="6" y="40"/>
                  </a:lnTo>
                  <a:lnTo>
                    <a:pt x="24" y="46"/>
                  </a:lnTo>
                  <a:lnTo>
                    <a:pt x="41" y="40"/>
                  </a:lnTo>
                  <a:lnTo>
                    <a:pt x="47" y="23"/>
                  </a:lnTo>
                  <a:lnTo>
                    <a:pt x="41" y="6"/>
                  </a:lnTo>
                  <a:lnTo>
                    <a:pt x="24"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49" name="Freeform 329">
              <a:extLst>
                <a:ext uri="{FF2B5EF4-FFF2-40B4-BE49-F238E27FC236}">
                  <a16:creationId xmlns:a16="http://schemas.microsoft.com/office/drawing/2014/main" id="{E4D7150D-FAC5-1B49-B316-6B6EED5921F0}"/>
                </a:ext>
              </a:extLst>
            </p:cNvPr>
            <p:cNvSpPr>
              <a:spLocks/>
            </p:cNvSpPr>
            <p:nvPr/>
          </p:nvSpPr>
          <p:spPr bwMode="auto">
            <a:xfrm>
              <a:off x="3028" y="3327"/>
              <a:ext cx="46" cy="56"/>
            </a:xfrm>
            <a:custGeom>
              <a:avLst/>
              <a:gdLst/>
              <a:ahLst/>
              <a:cxnLst>
                <a:cxn ang="0">
                  <a:pos x="0" y="23"/>
                </a:cxn>
                <a:cxn ang="0">
                  <a:pos x="6" y="46"/>
                </a:cxn>
                <a:cxn ang="0">
                  <a:pos x="23" y="52"/>
                </a:cxn>
                <a:cxn ang="0">
                  <a:pos x="40" y="46"/>
                </a:cxn>
                <a:cxn ang="0">
                  <a:pos x="46" y="23"/>
                </a:cxn>
                <a:cxn ang="0">
                  <a:pos x="40" y="6"/>
                </a:cxn>
                <a:cxn ang="0">
                  <a:pos x="23" y="0"/>
                </a:cxn>
                <a:cxn ang="0">
                  <a:pos x="6" y="6"/>
                </a:cxn>
                <a:cxn ang="0">
                  <a:pos x="0" y="23"/>
                </a:cxn>
              </a:cxnLst>
              <a:rect l="0" t="0" r="r" b="b"/>
              <a:pathLst>
                <a:path w="46" h="52">
                  <a:moveTo>
                    <a:pt x="0" y="23"/>
                  </a:moveTo>
                  <a:lnTo>
                    <a:pt x="6" y="46"/>
                  </a:lnTo>
                  <a:lnTo>
                    <a:pt x="23" y="52"/>
                  </a:lnTo>
                  <a:lnTo>
                    <a:pt x="40" y="46"/>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0" name="Freeform 330">
              <a:extLst>
                <a:ext uri="{FF2B5EF4-FFF2-40B4-BE49-F238E27FC236}">
                  <a16:creationId xmlns:a16="http://schemas.microsoft.com/office/drawing/2014/main" id="{3A693BD6-0F19-B74F-8A92-29AAACFC823F}"/>
                </a:ext>
              </a:extLst>
            </p:cNvPr>
            <p:cNvSpPr>
              <a:spLocks/>
            </p:cNvSpPr>
            <p:nvPr/>
          </p:nvSpPr>
          <p:spPr bwMode="auto">
            <a:xfrm>
              <a:off x="3028" y="3356"/>
              <a:ext cx="46" cy="52"/>
            </a:xfrm>
            <a:custGeom>
              <a:avLst/>
              <a:gdLst/>
              <a:ahLst/>
              <a:cxnLst>
                <a:cxn ang="0">
                  <a:pos x="0" y="23"/>
                </a:cxn>
                <a:cxn ang="0">
                  <a:pos x="6" y="46"/>
                </a:cxn>
                <a:cxn ang="0">
                  <a:pos x="23" y="52"/>
                </a:cxn>
                <a:cxn ang="0">
                  <a:pos x="40" y="46"/>
                </a:cxn>
                <a:cxn ang="0">
                  <a:pos x="46" y="23"/>
                </a:cxn>
                <a:cxn ang="0">
                  <a:pos x="40" y="5"/>
                </a:cxn>
                <a:cxn ang="0">
                  <a:pos x="23" y="0"/>
                </a:cxn>
                <a:cxn ang="0">
                  <a:pos x="6" y="5"/>
                </a:cxn>
                <a:cxn ang="0">
                  <a:pos x="0" y="23"/>
                </a:cxn>
              </a:cxnLst>
              <a:rect l="0" t="0" r="r" b="b"/>
              <a:pathLst>
                <a:path w="46" h="52">
                  <a:moveTo>
                    <a:pt x="0" y="23"/>
                  </a:moveTo>
                  <a:lnTo>
                    <a:pt x="6" y="46"/>
                  </a:lnTo>
                  <a:lnTo>
                    <a:pt x="23" y="52"/>
                  </a:lnTo>
                  <a:lnTo>
                    <a:pt x="40" y="46"/>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1" name="Freeform 331">
              <a:extLst>
                <a:ext uri="{FF2B5EF4-FFF2-40B4-BE49-F238E27FC236}">
                  <a16:creationId xmlns:a16="http://schemas.microsoft.com/office/drawing/2014/main" id="{71E27755-5193-744A-A34A-B894569C7950}"/>
                </a:ext>
              </a:extLst>
            </p:cNvPr>
            <p:cNvSpPr>
              <a:spLocks/>
            </p:cNvSpPr>
            <p:nvPr/>
          </p:nvSpPr>
          <p:spPr bwMode="auto">
            <a:xfrm>
              <a:off x="2993" y="3367"/>
              <a:ext cx="46" cy="52"/>
            </a:xfrm>
            <a:custGeom>
              <a:avLst/>
              <a:gdLst/>
              <a:ahLst/>
              <a:cxnLst>
                <a:cxn ang="0">
                  <a:pos x="0" y="29"/>
                </a:cxn>
                <a:cxn ang="0">
                  <a:pos x="6" y="46"/>
                </a:cxn>
                <a:cxn ang="0">
                  <a:pos x="23" y="52"/>
                </a:cxn>
                <a:cxn ang="0">
                  <a:pos x="41" y="46"/>
                </a:cxn>
                <a:cxn ang="0">
                  <a:pos x="46" y="23"/>
                </a:cxn>
                <a:cxn ang="0">
                  <a:pos x="41" y="6"/>
                </a:cxn>
                <a:cxn ang="0">
                  <a:pos x="23" y="0"/>
                </a:cxn>
                <a:cxn ang="0">
                  <a:pos x="6" y="6"/>
                </a:cxn>
                <a:cxn ang="0">
                  <a:pos x="0" y="29"/>
                </a:cxn>
              </a:cxnLst>
              <a:rect l="0" t="0" r="r" b="b"/>
              <a:pathLst>
                <a:path w="46" h="52">
                  <a:moveTo>
                    <a:pt x="0" y="29"/>
                  </a:moveTo>
                  <a:lnTo>
                    <a:pt x="6" y="46"/>
                  </a:lnTo>
                  <a:lnTo>
                    <a:pt x="23" y="52"/>
                  </a:lnTo>
                  <a:lnTo>
                    <a:pt x="41" y="46"/>
                  </a:lnTo>
                  <a:lnTo>
                    <a:pt x="46" y="23"/>
                  </a:lnTo>
                  <a:lnTo>
                    <a:pt x="41"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2" name="Freeform 332">
              <a:extLst>
                <a:ext uri="{FF2B5EF4-FFF2-40B4-BE49-F238E27FC236}">
                  <a16:creationId xmlns:a16="http://schemas.microsoft.com/office/drawing/2014/main" id="{336F5B41-7D0A-C14B-A2C1-7BD543D841FF}"/>
                </a:ext>
              </a:extLst>
            </p:cNvPr>
            <p:cNvSpPr>
              <a:spLocks/>
            </p:cNvSpPr>
            <p:nvPr/>
          </p:nvSpPr>
          <p:spPr bwMode="auto">
            <a:xfrm>
              <a:off x="2970" y="3315"/>
              <a:ext cx="46" cy="52"/>
            </a:xfrm>
            <a:custGeom>
              <a:avLst/>
              <a:gdLst/>
              <a:ahLst/>
              <a:cxnLst>
                <a:cxn ang="0">
                  <a:pos x="0" y="29"/>
                </a:cxn>
                <a:cxn ang="0">
                  <a:pos x="6" y="46"/>
                </a:cxn>
                <a:cxn ang="0">
                  <a:pos x="23" y="52"/>
                </a:cxn>
                <a:cxn ang="0">
                  <a:pos x="41" y="46"/>
                </a:cxn>
                <a:cxn ang="0">
                  <a:pos x="46" y="23"/>
                </a:cxn>
                <a:cxn ang="0">
                  <a:pos x="41" y="6"/>
                </a:cxn>
                <a:cxn ang="0">
                  <a:pos x="23" y="0"/>
                </a:cxn>
                <a:cxn ang="0">
                  <a:pos x="6" y="6"/>
                </a:cxn>
                <a:cxn ang="0">
                  <a:pos x="0" y="29"/>
                </a:cxn>
              </a:cxnLst>
              <a:rect l="0" t="0" r="r" b="b"/>
              <a:pathLst>
                <a:path w="46" h="52">
                  <a:moveTo>
                    <a:pt x="0" y="29"/>
                  </a:moveTo>
                  <a:lnTo>
                    <a:pt x="6" y="46"/>
                  </a:lnTo>
                  <a:lnTo>
                    <a:pt x="23" y="52"/>
                  </a:lnTo>
                  <a:lnTo>
                    <a:pt x="41" y="46"/>
                  </a:lnTo>
                  <a:lnTo>
                    <a:pt x="46" y="23"/>
                  </a:lnTo>
                  <a:lnTo>
                    <a:pt x="41"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3" name="Freeform 333">
              <a:extLst>
                <a:ext uri="{FF2B5EF4-FFF2-40B4-BE49-F238E27FC236}">
                  <a16:creationId xmlns:a16="http://schemas.microsoft.com/office/drawing/2014/main" id="{B8A43DBD-918B-8D4C-BDDD-6FA4955F31EA}"/>
                </a:ext>
              </a:extLst>
            </p:cNvPr>
            <p:cNvSpPr>
              <a:spLocks/>
            </p:cNvSpPr>
            <p:nvPr/>
          </p:nvSpPr>
          <p:spPr bwMode="auto">
            <a:xfrm>
              <a:off x="2964" y="3379"/>
              <a:ext cx="47" cy="52"/>
            </a:xfrm>
            <a:custGeom>
              <a:avLst/>
              <a:gdLst/>
              <a:ahLst/>
              <a:cxnLst>
                <a:cxn ang="0">
                  <a:pos x="0" y="29"/>
                </a:cxn>
                <a:cxn ang="0">
                  <a:pos x="6" y="46"/>
                </a:cxn>
                <a:cxn ang="0">
                  <a:pos x="23" y="52"/>
                </a:cxn>
                <a:cxn ang="0">
                  <a:pos x="41" y="46"/>
                </a:cxn>
                <a:cxn ang="0">
                  <a:pos x="47" y="29"/>
                </a:cxn>
                <a:cxn ang="0">
                  <a:pos x="41" y="6"/>
                </a:cxn>
                <a:cxn ang="0">
                  <a:pos x="23" y="0"/>
                </a:cxn>
                <a:cxn ang="0">
                  <a:pos x="6" y="6"/>
                </a:cxn>
                <a:cxn ang="0">
                  <a:pos x="0" y="29"/>
                </a:cxn>
              </a:cxnLst>
              <a:rect l="0" t="0" r="r" b="b"/>
              <a:pathLst>
                <a:path w="47" h="52">
                  <a:moveTo>
                    <a:pt x="0" y="29"/>
                  </a:moveTo>
                  <a:lnTo>
                    <a:pt x="6" y="46"/>
                  </a:lnTo>
                  <a:lnTo>
                    <a:pt x="23" y="52"/>
                  </a:lnTo>
                  <a:lnTo>
                    <a:pt x="41" y="46"/>
                  </a:lnTo>
                  <a:lnTo>
                    <a:pt x="47" y="29"/>
                  </a:lnTo>
                  <a:lnTo>
                    <a:pt x="41" y="6"/>
                  </a:lnTo>
                  <a:lnTo>
                    <a:pt x="23" y="0"/>
                  </a:lnTo>
                  <a:lnTo>
                    <a:pt x="6"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4" name="Freeform 334">
              <a:extLst>
                <a:ext uri="{FF2B5EF4-FFF2-40B4-BE49-F238E27FC236}">
                  <a16:creationId xmlns:a16="http://schemas.microsoft.com/office/drawing/2014/main" id="{7C1381C5-F2F1-4448-8FE7-F9FE13549691}"/>
                </a:ext>
              </a:extLst>
            </p:cNvPr>
            <p:cNvSpPr>
              <a:spLocks/>
            </p:cNvSpPr>
            <p:nvPr/>
          </p:nvSpPr>
          <p:spPr bwMode="auto">
            <a:xfrm>
              <a:off x="2935" y="3350"/>
              <a:ext cx="44" cy="52"/>
            </a:xfrm>
            <a:custGeom>
              <a:avLst/>
              <a:gdLst/>
              <a:ahLst/>
              <a:cxnLst>
                <a:cxn ang="0">
                  <a:pos x="0" y="29"/>
                </a:cxn>
                <a:cxn ang="0">
                  <a:pos x="6" y="46"/>
                </a:cxn>
                <a:cxn ang="0">
                  <a:pos x="24" y="52"/>
                </a:cxn>
                <a:cxn ang="0">
                  <a:pos x="41" y="46"/>
                </a:cxn>
                <a:cxn ang="0">
                  <a:pos x="47" y="29"/>
                </a:cxn>
                <a:cxn ang="0">
                  <a:pos x="41" y="6"/>
                </a:cxn>
                <a:cxn ang="0">
                  <a:pos x="24" y="0"/>
                </a:cxn>
                <a:cxn ang="0">
                  <a:pos x="6" y="11"/>
                </a:cxn>
                <a:cxn ang="0">
                  <a:pos x="0" y="29"/>
                </a:cxn>
              </a:cxnLst>
              <a:rect l="0" t="0" r="r" b="b"/>
              <a:pathLst>
                <a:path w="47" h="52">
                  <a:moveTo>
                    <a:pt x="0" y="29"/>
                  </a:moveTo>
                  <a:lnTo>
                    <a:pt x="6" y="46"/>
                  </a:lnTo>
                  <a:lnTo>
                    <a:pt x="24" y="52"/>
                  </a:lnTo>
                  <a:lnTo>
                    <a:pt x="41" y="46"/>
                  </a:lnTo>
                  <a:lnTo>
                    <a:pt x="47" y="29"/>
                  </a:lnTo>
                  <a:lnTo>
                    <a:pt x="41" y="6"/>
                  </a:lnTo>
                  <a:lnTo>
                    <a:pt x="24" y="0"/>
                  </a:lnTo>
                  <a:lnTo>
                    <a:pt x="6" y="11"/>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5" name="Freeform 335">
              <a:extLst>
                <a:ext uri="{FF2B5EF4-FFF2-40B4-BE49-F238E27FC236}">
                  <a16:creationId xmlns:a16="http://schemas.microsoft.com/office/drawing/2014/main" id="{A73A74D0-4F94-8A43-A82B-EC1A50082644}"/>
                </a:ext>
              </a:extLst>
            </p:cNvPr>
            <p:cNvSpPr>
              <a:spLocks/>
            </p:cNvSpPr>
            <p:nvPr/>
          </p:nvSpPr>
          <p:spPr bwMode="auto">
            <a:xfrm>
              <a:off x="2884" y="3327"/>
              <a:ext cx="44" cy="46"/>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6" name="Freeform 336">
              <a:extLst>
                <a:ext uri="{FF2B5EF4-FFF2-40B4-BE49-F238E27FC236}">
                  <a16:creationId xmlns:a16="http://schemas.microsoft.com/office/drawing/2014/main" id="{6A1A3523-4350-2D46-AD6B-5978EFBC3A1D}"/>
                </a:ext>
              </a:extLst>
            </p:cNvPr>
            <p:cNvSpPr>
              <a:spLocks/>
            </p:cNvSpPr>
            <p:nvPr/>
          </p:nvSpPr>
          <p:spPr bwMode="auto">
            <a:xfrm>
              <a:off x="2907" y="3275"/>
              <a:ext cx="46" cy="52"/>
            </a:xfrm>
            <a:custGeom>
              <a:avLst/>
              <a:gdLst/>
              <a:ahLst/>
              <a:cxnLst>
                <a:cxn ang="0">
                  <a:pos x="0" y="29"/>
                </a:cxn>
                <a:cxn ang="0">
                  <a:pos x="5" y="46"/>
                </a:cxn>
                <a:cxn ang="0">
                  <a:pos x="23" y="52"/>
                </a:cxn>
                <a:cxn ang="0">
                  <a:pos x="40" y="46"/>
                </a:cxn>
                <a:cxn ang="0">
                  <a:pos x="46" y="29"/>
                </a:cxn>
                <a:cxn ang="0">
                  <a:pos x="40" y="6"/>
                </a:cxn>
                <a:cxn ang="0">
                  <a:pos x="23" y="0"/>
                </a:cxn>
                <a:cxn ang="0">
                  <a:pos x="5" y="6"/>
                </a:cxn>
                <a:cxn ang="0">
                  <a:pos x="0" y="29"/>
                </a:cxn>
              </a:cxnLst>
              <a:rect l="0" t="0" r="r" b="b"/>
              <a:pathLst>
                <a:path w="46" h="52">
                  <a:moveTo>
                    <a:pt x="0" y="29"/>
                  </a:moveTo>
                  <a:lnTo>
                    <a:pt x="5" y="46"/>
                  </a:lnTo>
                  <a:lnTo>
                    <a:pt x="23" y="52"/>
                  </a:lnTo>
                  <a:lnTo>
                    <a:pt x="40" y="46"/>
                  </a:lnTo>
                  <a:lnTo>
                    <a:pt x="46" y="29"/>
                  </a:lnTo>
                  <a:lnTo>
                    <a:pt x="40" y="6"/>
                  </a:lnTo>
                  <a:lnTo>
                    <a:pt x="23" y="0"/>
                  </a:lnTo>
                  <a:lnTo>
                    <a:pt x="5" y="6"/>
                  </a:lnTo>
                  <a:lnTo>
                    <a:pt x="0" y="29"/>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7" name="Freeform 337">
              <a:extLst>
                <a:ext uri="{FF2B5EF4-FFF2-40B4-BE49-F238E27FC236}">
                  <a16:creationId xmlns:a16="http://schemas.microsoft.com/office/drawing/2014/main" id="{1C0606A4-8726-6548-A629-14C560AB5521}"/>
                </a:ext>
              </a:extLst>
            </p:cNvPr>
            <p:cNvSpPr>
              <a:spLocks/>
            </p:cNvSpPr>
            <p:nvPr/>
          </p:nvSpPr>
          <p:spPr bwMode="auto">
            <a:xfrm>
              <a:off x="2837" y="3327"/>
              <a:ext cx="47" cy="46"/>
            </a:xfrm>
            <a:custGeom>
              <a:avLst/>
              <a:gdLst/>
              <a:ahLst/>
              <a:cxnLst>
                <a:cxn ang="0">
                  <a:pos x="0" y="23"/>
                </a:cxn>
                <a:cxn ang="0">
                  <a:pos x="6" y="40"/>
                </a:cxn>
                <a:cxn ang="0">
                  <a:pos x="23" y="46"/>
                </a:cxn>
                <a:cxn ang="0">
                  <a:pos x="41" y="40"/>
                </a:cxn>
                <a:cxn ang="0">
                  <a:pos x="47" y="23"/>
                </a:cxn>
                <a:cxn ang="0">
                  <a:pos x="41" y="6"/>
                </a:cxn>
                <a:cxn ang="0">
                  <a:pos x="23" y="0"/>
                </a:cxn>
                <a:cxn ang="0">
                  <a:pos x="6" y="6"/>
                </a:cxn>
                <a:cxn ang="0">
                  <a:pos x="0" y="23"/>
                </a:cxn>
              </a:cxnLst>
              <a:rect l="0" t="0" r="r" b="b"/>
              <a:pathLst>
                <a:path w="47" h="46">
                  <a:moveTo>
                    <a:pt x="0" y="23"/>
                  </a:moveTo>
                  <a:lnTo>
                    <a:pt x="6" y="40"/>
                  </a:lnTo>
                  <a:lnTo>
                    <a:pt x="23" y="46"/>
                  </a:lnTo>
                  <a:lnTo>
                    <a:pt x="41" y="40"/>
                  </a:lnTo>
                  <a:lnTo>
                    <a:pt x="47" y="23"/>
                  </a:lnTo>
                  <a:lnTo>
                    <a:pt x="41"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8" name="Freeform 338">
              <a:extLst>
                <a:ext uri="{FF2B5EF4-FFF2-40B4-BE49-F238E27FC236}">
                  <a16:creationId xmlns:a16="http://schemas.microsoft.com/office/drawing/2014/main" id="{6B6F4D73-D425-E94B-B0A3-8DBC1733CD75}"/>
                </a:ext>
              </a:extLst>
            </p:cNvPr>
            <p:cNvSpPr>
              <a:spLocks/>
            </p:cNvSpPr>
            <p:nvPr/>
          </p:nvSpPr>
          <p:spPr bwMode="auto">
            <a:xfrm>
              <a:off x="2803" y="3373"/>
              <a:ext cx="46"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59" name="Freeform 339">
              <a:extLst>
                <a:ext uri="{FF2B5EF4-FFF2-40B4-BE49-F238E27FC236}">
                  <a16:creationId xmlns:a16="http://schemas.microsoft.com/office/drawing/2014/main" id="{02E1B1FB-7F0F-C64B-9A52-1A9852011FEC}"/>
                </a:ext>
              </a:extLst>
            </p:cNvPr>
            <p:cNvSpPr>
              <a:spLocks/>
            </p:cNvSpPr>
            <p:nvPr/>
          </p:nvSpPr>
          <p:spPr bwMode="auto">
            <a:xfrm>
              <a:off x="2780" y="3408"/>
              <a:ext cx="46" cy="45"/>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0" name="Freeform 340">
              <a:extLst>
                <a:ext uri="{FF2B5EF4-FFF2-40B4-BE49-F238E27FC236}">
                  <a16:creationId xmlns:a16="http://schemas.microsoft.com/office/drawing/2014/main" id="{D0DFA233-CBB0-4E4A-A16E-16A65C9A5331}"/>
                </a:ext>
              </a:extLst>
            </p:cNvPr>
            <p:cNvSpPr>
              <a:spLocks/>
            </p:cNvSpPr>
            <p:nvPr/>
          </p:nvSpPr>
          <p:spPr bwMode="auto">
            <a:xfrm>
              <a:off x="2757" y="3448"/>
              <a:ext cx="44" cy="45"/>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1" name="Freeform 341">
              <a:extLst>
                <a:ext uri="{FF2B5EF4-FFF2-40B4-BE49-F238E27FC236}">
                  <a16:creationId xmlns:a16="http://schemas.microsoft.com/office/drawing/2014/main" id="{4BEE75CA-FEDC-354C-843A-140A0660C483}"/>
                </a:ext>
              </a:extLst>
            </p:cNvPr>
            <p:cNvSpPr>
              <a:spLocks/>
            </p:cNvSpPr>
            <p:nvPr/>
          </p:nvSpPr>
          <p:spPr bwMode="auto">
            <a:xfrm>
              <a:off x="2722" y="3494"/>
              <a:ext cx="46" cy="47"/>
            </a:xfrm>
            <a:custGeom>
              <a:avLst/>
              <a:gdLst/>
              <a:ahLst/>
              <a:cxnLst>
                <a:cxn ang="0">
                  <a:pos x="0" y="23"/>
                </a:cxn>
                <a:cxn ang="0">
                  <a:pos x="6" y="41"/>
                </a:cxn>
                <a:cxn ang="0">
                  <a:pos x="23" y="47"/>
                </a:cxn>
                <a:cxn ang="0">
                  <a:pos x="40" y="41"/>
                </a:cxn>
                <a:cxn ang="0">
                  <a:pos x="46" y="23"/>
                </a:cxn>
                <a:cxn ang="0">
                  <a:pos x="40" y="6"/>
                </a:cxn>
                <a:cxn ang="0">
                  <a:pos x="23" y="0"/>
                </a:cxn>
                <a:cxn ang="0">
                  <a:pos x="6" y="6"/>
                </a:cxn>
                <a:cxn ang="0">
                  <a:pos x="0" y="23"/>
                </a:cxn>
              </a:cxnLst>
              <a:rect l="0" t="0" r="r" b="b"/>
              <a:pathLst>
                <a:path w="46" h="47">
                  <a:moveTo>
                    <a:pt x="0" y="23"/>
                  </a:moveTo>
                  <a:lnTo>
                    <a:pt x="6" y="41"/>
                  </a:lnTo>
                  <a:lnTo>
                    <a:pt x="23" y="47"/>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2" name="Freeform 342">
              <a:extLst>
                <a:ext uri="{FF2B5EF4-FFF2-40B4-BE49-F238E27FC236}">
                  <a16:creationId xmlns:a16="http://schemas.microsoft.com/office/drawing/2014/main" id="{678C100D-E00B-224D-B225-47DF70652468}"/>
                </a:ext>
              </a:extLst>
            </p:cNvPr>
            <p:cNvSpPr>
              <a:spLocks/>
            </p:cNvSpPr>
            <p:nvPr/>
          </p:nvSpPr>
          <p:spPr bwMode="auto">
            <a:xfrm>
              <a:off x="2780" y="3489"/>
              <a:ext cx="46" cy="46"/>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3" name="Freeform 343">
              <a:extLst>
                <a:ext uri="{FF2B5EF4-FFF2-40B4-BE49-F238E27FC236}">
                  <a16:creationId xmlns:a16="http://schemas.microsoft.com/office/drawing/2014/main" id="{B1A61D0E-910A-814C-81AD-3A0C606889BE}"/>
                </a:ext>
              </a:extLst>
            </p:cNvPr>
            <p:cNvSpPr>
              <a:spLocks/>
            </p:cNvSpPr>
            <p:nvPr/>
          </p:nvSpPr>
          <p:spPr bwMode="auto">
            <a:xfrm>
              <a:off x="2803" y="3448"/>
              <a:ext cx="46" cy="45"/>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4" name="Freeform 344">
              <a:extLst>
                <a:ext uri="{FF2B5EF4-FFF2-40B4-BE49-F238E27FC236}">
                  <a16:creationId xmlns:a16="http://schemas.microsoft.com/office/drawing/2014/main" id="{E7CD0E26-3B84-6F49-8D4A-BE7E6176D48F}"/>
                </a:ext>
              </a:extLst>
            </p:cNvPr>
            <p:cNvSpPr>
              <a:spLocks/>
            </p:cNvSpPr>
            <p:nvPr/>
          </p:nvSpPr>
          <p:spPr bwMode="auto">
            <a:xfrm>
              <a:off x="2832" y="3419"/>
              <a:ext cx="44" cy="45"/>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5" name="Freeform 345">
              <a:extLst>
                <a:ext uri="{FF2B5EF4-FFF2-40B4-BE49-F238E27FC236}">
                  <a16:creationId xmlns:a16="http://schemas.microsoft.com/office/drawing/2014/main" id="{EB32961B-55EB-6C4F-AA3B-93404E59A0D0}"/>
                </a:ext>
              </a:extLst>
            </p:cNvPr>
            <p:cNvSpPr>
              <a:spLocks/>
            </p:cNvSpPr>
            <p:nvPr/>
          </p:nvSpPr>
          <p:spPr bwMode="auto">
            <a:xfrm>
              <a:off x="2872" y="3385"/>
              <a:ext cx="44" cy="46"/>
            </a:xfrm>
            <a:custGeom>
              <a:avLst/>
              <a:gdLst/>
              <a:ahLst/>
              <a:cxnLst>
                <a:cxn ang="0">
                  <a:pos x="0" y="23"/>
                </a:cxn>
                <a:cxn ang="0">
                  <a:pos x="6" y="40"/>
                </a:cxn>
                <a:cxn ang="0">
                  <a:pos x="23" y="46"/>
                </a:cxn>
                <a:cxn ang="0">
                  <a:pos x="40"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6" name="Freeform 346">
              <a:extLst>
                <a:ext uri="{FF2B5EF4-FFF2-40B4-BE49-F238E27FC236}">
                  <a16:creationId xmlns:a16="http://schemas.microsoft.com/office/drawing/2014/main" id="{37FD7599-4643-DE41-8198-B4623D3A77CB}"/>
                </a:ext>
              </a:extLst>
            </p:cNvPr>
            <p:cNvSpPr>
              <a:spLocks/>
            </p:cNvSpPr>
            <p:nvPr/>
          </p:nvSpPr>
          <p:spPr bwMode="auto">
            <a:xfrm>
              <a:off x="2895" y="3361"/>
              <a:ext cx="44" cy="47"/>
            </a:xfrm>
            <a:custGeom>
              <a:avLst/>
              <a:gdLst/>
              <a:ahLst/>
              <a:cxnLst>
                <a:cxn ang="0">
                  <a:pos x="0" y="24"/>
                </a:cxn>
                <a:cxn ang="0">
                  <a:pos x="6" y="41"/>
                </a:cxn>
                <a:cxn ang="0">
                  <a:pos x="23" y="47"/>
                </a:cxn>
                <a:cxn ang="0">
                  <a:pos x="40" y="41"/>
                </a:cxn>
                <a:cxn ang="0">
                  <a:pos x="46" y="24"/>
                </a:cxn>
                <a:cxn ang="0">
                  <a:pos x="40" y="6"/>
                </a:cxn>
                <a:cxn ang="0">
                  <a:pos x="23" y="0"/>
                </a:cxn>
                <a:cxn ang="0">
                  <a:pos x="6" y="6"/>
                </a:cxn>
                <a:cxn ang="0">
                  <a:pos x="0" y="24"/>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7" name="Freeform 347">
              <a:extLst>
                <a:ext uri="{FF2B5EF4-FFF2-40B4-BE49-F238E27FC236}">
                  <a16:creationId xmlns:a16="http://schemas.microsoft.com/office/drawing/2014/main" id="{A22EC602-689D-894E-A0AC-8D90D618A375}"/>
                </a:ext>
              </a:extLst>
            </p:cNvPr>
            <p:cNvSpPr>
              <a:spLocks/>
            </p:cNvSpPr>
            <p:nvPr/>
          </p:nvSpPr>
          <p:spPr bwMode="auto">
            <a:xfrm>
              <a:off x="2924" y="3408"/>
              <a:ext cx="44" cy="45"/>
            </a:xfrm>
            <a:custGeom>
              <a:avLst/>
              <a:gdLst/>
              <a:ahLst/>
              <a:cxnLst>
                <a:cxn ang="0">
                  <a:pos x="0" y="23"/>
                </a:cxn>
                <a:cxn ang="0">
                  <a:pos x="6" y="40"/>
                </a:cxn>
                <a:cxn ang="0">
                  <a:pos x="23" y="46"/>
                </a:cxn>
                <a:cxn ang="0">
                  <a:pos x="40"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0"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8" name="Freeform 348">
              <a:extLst>
                <a:ext uri="{FF2B5EF4-FFF2-40B4-BE49-F238E27FC236}">
                  <a16:creationId xmlns:a16="http://schemas.microsoft.com/office/drawing/2014/main" id="{CCEBB80D-F53A-3548-9B3C-743C865A4223}"/>
                </a:ext>
              </a:extLst>
            </p:cNvPr>
            <p:cNvSpPr>
              <a:spLocks/>
            </p:cNvSpPr>
            <p:nvPr/>
          </p:nvSpPr>
          <p:spPr bwMode="auto">
            <a:xfrm>
              <a:off x="2907" y="3437"/>
              <a:ext cx="46" cy="46"/>
            </a:xfrm>
            <a:custGeom>
              <a:avLst/>
              <a:gdLst/>
              <a:ahLst/>
              <a:cxnLst>
                <a:cxn ang="0">
                  <a:pos x="0" y="23"/>
                </a:cxn>
                <a:cxn ang="0">
                  <a:pos x="5" y="40"/>
                </a:cxn>
                <a:cxn ang="0">
                  <a:pos x="23" y="46"/>
                </a:cxn>
                <a:cxn ang="0">
                  <a:pos x="40" y="40"/>
                </a:cxn>
                <a:cxn ang="0">
                  <a:pos x="46" y="23"/>
                </a:cxn>
                <a:cxn ang="0">
                  <a:pos x="40" y="5"/>
                </a:cxn>
                <a:cxn ang="0">
                  <a:pos x="23" y="0"/>
                </a:cxn>
                <a:cxn ang="0">
                  <a:pos x="5" y="5"/>
                </a:cxn>
                <a:cxn ang="0">
                  <a:pos x="0" y="23"/>
                </a:cxn>
              </a:cxnLst>
              <a:rect l="0" t="0" r="r" b="b"/>
              <a:pathLst>
                <a:path w="46" h="46">
                  <a:moveTo>
                    <a:pt x="0" y="23"/>
                  </a:moveTo>
                  <a:lnTo>
                    <a:pt x="5" y="40"/>
                  </a:lnTo>
                  <a:lnTo>
                    <a:pt x="23" y="46"/>
                  </a:lnTo>
                  <a:lnTo>
                    <a:pt x="40" y="40"/>
                  </a:lnTo>
                  <a:lnTo>
                    <a:pt x="46" y="23"/>
                  </a:lnTo>
                  <a:lnTo>
                    <a:pt x="40" y="5"/>
                  </a:lnTo>
                  <a:lnTo>
                    <a:pt x="23" y="0"/>
                  </a:lnTo>
                  <a:lnTo>
                    <a:pt x="5"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69" name="Freeform 349">
              <a:extLst>
                <a:ext uri="{FF2B5EF4-FFF2-40B4-BE49-F238E27FC236}">
                  <a16:creationId xmlns:a16="http://schemas.microsoft.com/office/drawing/2014/main" id="{440CD150-445E-8B44-BCF0-C86226484301}"/>
                </a:ext>
              </a:extLst>
            </p:cNvPr>
            <p:cNvSpPr>
              <a:spLocks/>
            </p:cNvSpPr>
            <p:nvPr/>
          </p:nvSpPr>
          <p:spPr bwMode="auto">
            <a:xfrm>
              <a:off x="3039" y="3385"/>
              <a:ext cx="47" cy="52"/>
            </a:xfrm>
            <a:custGeom>
              <a:avLst/>
              <a:gdLst/>
              <a:ahLst/>
              <a:cxnLst>
                <a:cxn ang="0">
                  <a:pos x="0" y="23"/>
                </a:cxn>
                <a:cxn ang="0">
                  <a:pos x="6" y="46"/>
                </a:cxn>
                <a:cxn ang="0">
                  <a:pos x="23" y="52"/>
                </a:cxn>
                <a:cxn ang="0">
                  <a:pos x="41" y="46"/>
                </a:cxn>
                <a:cxn ang="0">
                  <a:pos x="47" y="23"/>
                </a:cxn>
                <a:cxn ang="0">
                  <a:pos x="41" y="5"/>
                </a:cxn>
                <a:cxn ang="0">
                  <a:pos x="23" y="0"/>
                </a:cxn>
                <a:cxn ang="0">
                  <a:pos x="6" y="5"/>
                </a:cxn>
                <a:cxn ang="0">
                  <a:pos x="0" y="23"/>
                </a:cxn>
              </a:cxnLst>
              <a:rect l="0" t="0" r="r" b="b"/>
              <a:pathLst>
                <a:path w="47" h="52">
                  <a:moveTo>
                    <a:pt x="0" y="23"/>
                  </a:moveTo>
                  <a:lnTo>
                    <a:pt x="6" y="46"/>
                  </a:lnTo>
                  <a:lnTo>
                    <a:pt x="23" y="52"/>
                  </a:lnTo>
                  <a:lnTo>
                    <a:pt x="41" y="46"/>
                  </a:lnTo>
                  <a:lnTo>
                    <a:pt x="47"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0" name="Freeform 350">
              <a:extLst>
                <a:ext uri="{FF2B5EF4-FFF2-40B4-BE49-F238E27FC236}">
                  <a16:creationId xmlns:a16="http://schemas.microsoft.com/office/drawing/2014/main" id="{F25E8413-ED50-3246-8DAF-C32C20C92810}"/>
                </a:ext>
              </a:extLst>
            </p:cNvPr>
            <p:cNvSpPr>
              <a:spLocks/>
            </p:cNvSpPr>
            <p:nvPr/>
          </p:nvSpPr>
          <p:spPr bwMode="auto">
            <a:xfrm>
              <a:off x="2947" y="3425"/>
              <a:ext cx="44" cy="46"/>
            </a:xfrm>
            <a:custGeom>
              <a:avLst/>
              <a:gdLst/>
              <a:ahLst/>
              <a:cxnLst>
                <a:cxn ang="0">
                  <a:pos x="0" y="23"/>
                </a:cxn>
                <a:cxn ang="0">
                  <a:pos x="6" y="40"/>
                </a:cxn>
                <a:cxn ang="0">
                  <a:pos x="23" y="46"/>
                </a:cxn>
                <a:cxn ang="0">
                  <a:pos x="40" y="40"/>
                </a:cxn>
                <a:cxn ang="0">
                  <a:pos x="46" y="23"/>
                </a:cxn>
                <a:cxn ang="0">
                  <a:pos x="40" y="6"/>
                </a:cxn>
                <a:cxn ang="0">
                  <a:pos x="23" y="0"/>
                </a:cxn>
                <a:cxn ang="0">
                  <a:pos x="6" y="6"/>
                </a:cxn>
                <a:cxn ang="0">
                  <a:pos x="0" y="23"/>
                </a:cxn>
              </a:cxnLst>
              <a:rect l="0" t="0" r="r" b="b"/>
              <a:pathLst>
                <a:path w="46" h="46">
                  <a:moveTo>
                    <a:pt x="0" y="23"/>
                  </a:moveTo>
                  <a:lnTo>
                    <a:pt x="6" y="40"/>
                  </a:lnTo>
                  <a:lnTo>
                    <a:pt x="23" y="46"/>
                  </a:lnTo>
                  <a:lnTo>
                    <a:pt x="40" y="40"/>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1" name="Freeform 351">
              <a:extLst>
                <a:ext uri="{FF2B5EF4-FFF2-40B4-BE49-F238E27FC236}">
                  <a16:creationId xmlns:a16="http://schemas.microsoft.com/office/drawing/2014/main" id="{C5A9C072-569B-8842-9396-6FC19938E7C7}"/>
                </a:ext>
              </a:extLst>
            </p:cNvPr>
            <p:cNvSpPr>
              <a:spLocks/>
            </p:cNvSpPr>
            <p:nvPr/>
          </p:nvSpPr>
          <p:spPr bwMode="auto">
            <a:xfrm>
              <a:off x="2889" y="3408"/>
              <a:ext cx="46" cy="45"/>
            </a:xfrm>
            <a:custGeom>
              <a:avLst/>
              <a:gdLst/>
              <a:ahLst/>
              <a:cxnLst>
                <a:cxn ang="0">
                  <a:pos x="0" y="23"/>
                </a:cxn>
                <a:cxn ang="0">
                  <a:pos x="6" y="40"/>
                </a:cxn>
                <a:cxn ang="0">
                  <a:pos x="23" y="46"/>
                </a:cxn>
                <a:cxn ang="0">
                  <a:pos x="41" y="40"/>
                </a:cxn>
                <a:cxn ang="0">
                  <a:pos x="46" y="23"/>
                </a:cxn>
                <a:cxn ang="0">
                  <a:pos x="41" y="5"/>
                </a:cxn>
                <a:cxn ang="0">
                  <a:pos x="23" y="0"/>
                </a:cxn>
                <a:cxn ang="0">
                  <a:pos x="6" y="5"/>
                </a:cxn>
                <a:cxn ang="0">
                  <a:pos x="0" y="23"/>
                </a:cxn>
              </a:cxnLst>
              <a:rect l="0" t="0" r="r" b="b"/>
              <a:pathLst>
                <a:path w="46" h="46">
                  <a:moveTo>
                    <a:pt x="0" y="23"/>
                  </a:moveTo>
                  <a:lnTo>
                    <a:pt x="6" y="40"/>
                  </a:lnTo>
                  <a:lnTo>
                    <a:pt x="23" y="46"/>
                  </a:lnTo>
                  <a:lnTo>
                    <a:pt x="41"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2" name="Freeform 352">
              <a:extLst>
                <a:ext uri="{FF2B5EF4-FFF2-40B4-BE49-F238E27FC236}">
                  <a16:creationId xmlns:a16="http://schemas.microsoft.com/office/drawing/2014/main" id="{8125A4AA-00E8-244B-9BF5-E054D5AB0ADA}"/>
                </a:ext>
              </a:extLst>
            </p:cNvPr>
            <p:cNvSpPr>
              <a:spLocks/>
            </p:cNvSpPr>
            <p:nvPr/>
          </p:nvSpPr>
          <p:spPr bwMode="auto">
            <a:xfrm>
              <a:off x="2855" y="3448"/>
              <a:ext cx="46" cy="45"/>
            </a:xfrm>
            <a:custGeom>
              <a:avLst/>
              <a:gdLst/>
              <a:ahLst/>
              <a:cxnLst>
                <a:cxn ang="0">
                  <a:pos x="0" y="23"/>
                </a:cxn>
                <a:cxn ang="0">
                  <a:pos x="5" y="41"/>
                </a:cxn>
                <a:cxn ang="0">
                  <a:pos x="23" y="46"/>
                </a:cxn>
                <a:cxn ang="0">
                  <a:pos x="40" y="41"/>
                </a:cxn>
                <a:cxn ang="0">
                  <a:pos x="46" y="23"/>
                </a:cxn>
                <a:cxn ang="0">
                  <a:pos x="40" y="6"/>
                </a:cxn>
                <a:cxn ang="0">
                  <a:pos x="23" y="0"/>
                </a:cxn>
                <a:cxn ang="0">
                  <a:pos x="5" y="6"/>
                </a:cxn>
                <a:cxn ang="0">
                  <a:pos x="0" y="23"/>
                </a:cxn>
              </a:cxnLst>
              <a:rect l="0" t="0" r="r" b="b"/>
              <a:pathLst>
                <a:path w="46" h="46">
                  <a:moveTo>
                    <a:pt x="0" y="23"/>
                  </a:moveTo>
                  <a:lnTo>
                    <a:pt x="5" y="41"/>
                  </a:lnTo>
                  <a:lnTo>
                    <a:pt x="23" y="46"/>
                  </a:lnTo>
                  <a:lnTo>
                    <a:pt x="40" y="41"/>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3" name="Freeform 353">
              <a:extLst>
                <a:ext uri="{FF2B5EF4-FFF2-40B4-BE49-F238E27FC236}">
                  <a16:creationId xmlns:a16="http://schemas.microsoft.com/office/drawing/2014/main" id="{2383DF31-9519-7C4D-A801-EFA91A1C8696}"/>
                </a:ext>
              </a:extLst>
            </p:cNvPr>
            <p:cNvSpPr>
              <a:spLocks/>
            </p:cNvSpPr>
            <p:nvPr/>
          </p:nvSpPr>
          <p:spPr bwMode="auto">
            <a:xfrm>
              <a:off x="2832" y="3483"/>
              <a:ext cx="44" cy="45"/>
            </a:xfrm>
            <a:custGeom>
              <a:avLst/>
              <a:gdLst/>
              <a:ahLst/>
              <a:cxnLst>
                <a:cxn ang="0">
                  <a:pos x="0" y="23"/>
                </a:cxn>
                <a:cxn ang="0">
                  <a:pos x="5" y="40"/>
                </a:cxn>
                <a:cxn ang="0">
                  <a:pos x="23" y="46"/>
                </a:cxn>
                <a:cxn ang="0">
                  <a:pos x="40" y="40"/>
                </a:cxn>
                <a:cxn ang="0">
                  <a:pos x="46" y="23"/>
                </a:cxn>
                <a:cxn ang="0">
                  <a:pos x="40" y="6"/>
                </a:cxn>
                <a:cxn ang="0">
                  <a:pos x="23" y="0"/>
                </a:cxn>
                <a:cxn ang="0">
                  <a:pos x="5" y="6"/>
                </a:cxn>
                <a:cxn ang="0">
                  <a:pos x="0" y="23"/>
                </a:cxn>
              </a:cxnLst>
              <a:rect l="0" t="0" r="r" b="b"/>
              <a:pathLst>
                <a:path w="46" h="46">
                  <a:moveTo>
                    <a:pt x="0" y="23"/>
                  </a:moveTo>
                  <a:lnTo>
                    <a:pt x="5" y="40"/>
                  </a:lnTo>
                  <a:lnTo>
                    <a:pt x="23" y="46"/>
                  </a:lnTo>
                  <a:lnTo>
                    <a:pt x="40" y="40"/>
                  </a:lnTo>
                  <a:lnTo>
                    <a:pt x="46" y="23"/>
                  </a:lnTo>
                  <a:lnTo>
                    <a:pt x="40" y="6"/>
                  </a:lnTo>
                  <a:lnTo>
                    <a:pt x="23" y="0"/>
                  </a:lnTo>
                  <a:lnTo>
                    <a:pt x="5"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4" name="Freeform 354">
              <a:extLst>
                <a:ext uri="{FF2B5EF4-FFF2-40B4-BE49-F238E27FC236}">
                  <a16:creationId xmlns:a16="http://schemas.microsoft.com/office/drawing/2014/main" id="{B249FAC8-88AF-6444-A342-913547747C33}"/>
                </a:ext>
              </a:extLst>
            </p:cNvPr>
            <p:cNvSpPr>
              <a:spLocks/>
            </p:cNvSpPr>
            <p:nvPr/>
          </p:nvSpPr>
          <p:spPr bwMode="auto">
            <a:xfrm>
              <a:off x="2803" y="3517"/>
              <a:ext cx="46" cy="47"/>
            </a:xfrm>
            <a:custGeom>
              <a:avLst/>
              <a:gdLst/>
              <a:ahLst/>
              <a:cxnLst>
                <a:cxn ang="0">
                  <a:pos x="0" y="24"/>
                </a:cxn>
                <a:cxn ang="0">
                  <a:pos x="6" y="41"/>
                </a:cxn>
                <a:cxn ang="0">
                  <a:pos x="23" y="47"/>
                </a:cxn>
                <a:cxn ang="0">
                  <a:pos x="40" y="41"/>
                </a:cxn>
                <a:cxn ang="0">
                  <a:pos x="46" y="24"/>
                </a:cxn>
                <a:cxn ang="0">
                  <a:pos x="40" y="6"/>
                </a:cxn>
                <a:cxn ang="0">
                  <a:pos x="23" y="0"/>
                </a:cxn>
                <a:cxn ang="0">
                  <a:pos x="6" y="6"/>
                </a:cxn>
                <a:cxn ang="0">
                  <a:pos x="0" y="24"/>
                </a:cxn>
              </a:cxnLst>
              <a:rect l="0" t="0" r="r" b="b"/>
              <a:pathLst>
                <a:path w="46" h="47">
                  <a:moveTo>
                    <a:pt x="0" y="24"/>
                  </a:moveTo>
                  <a:lnTo>
                    <a:pt x="6" y="41"/>
                  </a:lnTo>
                  <a:lnTo>
                    <a:pt x="23" y="47"/>
                  </a:lnTo>
                  <a:lnTo>
                    <a:pt x="40" y="41"/>
                  </a:lnTo>
                  <a:lnTo>
                    <a:pt x="46" y="24"/>
                  </a:lnTo>
                  <a:lnTo>
                    <a:pt x="40"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5" name="Freeform 355">
              <a:extLst>
                <a:ext uri="{FF2B5EF4-FFF2-40B4-BE49-F238E27FC236}">
                  <a16:creationId xmlns:a16="http://schemas.microsoft.com/office/drawing/2014/main" id="{C25D6647-7920-AB46-A96D-0C883D9D774D}"/>
                </a:ext>
              </a:extLst>
            </p:cNvPr>
            <p:cNvSpPr>
              <a:spLocks/>
            </p:cNvSpPr>
            <p:nvPr/>
          </p:nvSpPr>
          <p:spPr bwMode="auto">
            <a:xfrm>
              <a:off x="2751" y="3523"/>
              <a:ext cx="46" cy="45"/>
            </a:xfrm>
            <a:custGeom>
              <a:avLst/>
              <a:gdLst/>
              <a:ahLst/>
              <a:cxnLst>
                <a:cxn ang="0">
                  <a:pos x="0" y="23"/>
                </a:cxn>
                <a:cxn ang="0">
                  <a:pos x="6" y="41"/>
                </a:cxn>
                <a:cxn ang="0">
                  <a:pos x="23" y="46"/>
                </a:cxn>
                <a:cxn ang="0">
                  <a:pos x="40"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0"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6" name="Freeform 356">
              <a:extLst>
                <a:ext uri="{FF2B5EF4-FFF2-40B4-BE49-F238E27FC236}">
                  <a16:creationId xmlns:a16="http://schemas.microsoft.com/office/drawing/2014/main" id="{0419B136-812C-C647-9F25-66B0ED5201D8}"/>
                </a:ext>
              </a:extLst>
            </p:cNvPr>
            <p:cNvSpPr>
              <a:spLocks/>
            </p:cNvSpPr>
            <p:nvPr/>
          </p:nvSpPr>
          <p:spPr bwMode="auto">
            <a:xfrm>
              <a:off x="2751" y="3564"/>
              <a:ext cx="46" cy="45"/>
            </a:xfrm>
            <a:custGeom>
              <a:avLst/>
              <a:gdLst/>
              <a:ahLst/>
              <a:cxnLst>
                <a:cxn ang="0">
                  <a:pos x="0" y="23"/>
                </a:cxn>
                <a:cxn ang="0">
                  <a:pos x="6" y="40"/>
                </a:cxn>
                <a:cxn ang="0">
                  <a:pos x="23" y="46"/>
                </a:cxn>
                <a:cxn ang="0">
                  <a:pos x="46" y="40"/>
                </a:cxn>
                <a:cxn ang="0">
                  <a:pos x="46" y="23"/>
                </a:cxn>
                <a:cxn ang="0">
                  <a:pos x="40" y="5"/>
                </a:cxn>
                <a:cxn ang="0">
                  <a:pos x="23" y="0"/>
                </a:cxn>
                <a:cxn ang="0">
                  <a:pos x="6" y="5"/>
                </a:cxn>
                <a:cxn ang="0">
                  <a:pos x="0" y="23"/>
                </a:cxn>
              </a:cxnLst>
              <a:rect l="0" t="0" r="r" b="b"/>
              <a:pathLst>
                <a:path w="46" h="46">
                  <a:moveTo>
                    <a:pt x="0" y="23"/>
                  </a:moveTo>
                  <a:lnTo>
                    <a:pt x="6" y="40"/>
                  </a:lnTo>
                  <a:lnTo>
                    <a:pt x="23" y="46"/>
                  </a:lnTo>
                  <a:lnTo>
                    <a:pt x="46" y="40"/>
                  </a:lnTo>
                  <a:lnTo>
                    <a:pt x="46" y="23"/>
                  </a:lnTo>
                  <a:lnTo>
                    <a:pt x="40"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7" name="Freeform 357">
              <a:extLst>
                <a:ext uri="{FF2B5EF4-FFF2-40B4-BE49-F238E27FC236}">
                  <a16:creationId xmlns:a16="http://schemas.microsoft.com/office/drawing/2014/main" id="{2D0EF292-5157-9E4F-BC7B-5F79FB911DD9}"/>
                </a:ext>
              </a:extLst>
            </p:cNvPr>
            <p:cNvSpPr>
              <a:spLocks/>
            </p:cNvSpPr>
            <p:nvPr/>
          </p:nvSpPr>
          <p:spPr bwMode="auto">
            <a:xfrm>
              <a:off x="2791" y="3541"/>
              <a:ext cx="46" cy="46"/>
            </a:xfrm>
            <a:custGeom>
              <a:avLst/>
              <a:gdLst/>
              <a:ahLst/>
              <a:cxnLst>
                <a:cxn ang="0">
                  <a:pos x="0" y="23"/>
                </a:cxn>
                <a:cxn ang="0">
                  <a:pos x="6" y="40"/>
                </a:cxn>
                <a:cxn ang="0">
                  <a:pos x="23" y="46"/>
                </a:cxn>
                <a:cxn ang="0">
                  <a:pos x="46" y="40"/>
                </a:cxn>
                <a:cxn ang="0">
                  <a:pos x="46" y="23"/>
                </a:cxn>
                <a:cxn ang="0">
                  <a:pos x="41" y="5"/>
                </a:cxn>
                <a:cxn ang="0">
                  <a:pos x="23" y="0"/>
                </a:cxn>
                <a:cxn ang="0">
                  <a:pos x="6" y="5"/>
                </a:cxn>
                <a:cxn ang="0">
                  <a:pos x="0" y="23"/>
                </a:cxn>
              </a:cxnLst>
              <a:rect l="0" t="0" r="r" b="b"/>
              <a:pathLst>
                <a:path w="46" h="46">
                  <a:moveTo>
                    <a:pt x="0" y="23"/>
                  </a:moveTo>
                  <a:lnTo>
                    <a:pt x="6" y="40"/>
                  </a:lnTo>
                  <a:lnTo>
                    <a:pt x="23" y="46"/>
                  </a:lnTo>
                  <a:lnTo>
                    <a:pt x="46" y="40"/>
                  </a:lnTo>
                  <a:lnTo>
                    <a:pt x="46" y="23"/>
                  </a:lnTo>
                  <a:lnTo>
                    <a:pt x="41" y="5"/>
                  </a:lnTo>
                  <a:lnTo>
                    <a:pt x="23" y="0"/>
                  </a:lnTo>
                  <a:lnTo>
                    <a:pt x="6" y="5"/>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8" name="Freeform 358">
              <a:extLst>
                <a:ext uri="{FF2B5EF4-FFF2-40B4-BE49-F238E27FC236}">
                  <a16:creationId xmlns:a16="http://schemas.microsoft.com/office/drawing/2014/main" id="{8B483D54-E730-0C40-8519-FD230FB1940C}"/>
                </a:ext>
              </a:extLst>
            </p:cNvPr>
            <p:cNvSpPr>
              <a:spLocks/>
            </p:cNvSpPr>
            <p:nvPr/>
          </p:nvSpPr>
          <p:spPr bwMode="auto">
            <a:xfrm>
              <a:off x="2670" y="3604"/>
              <a:ext cx="44" cy="46"/>
            </a:xfrm>
            <a:custGeom>
              <a:avLst/>
              <a:gdLst/>
              <a:ahLst/>
              <a:cxnLst>
                <a:cxn ang="0">
                  <a:pos x="0" y="23"/>
                </a:cxn>
                <a:cxn ang="0">
                  <a:pos x="6" y="41"/>
                </a:cxn>
                <a:cxn ang="0">
                  <a:pos x="23" y="46"/>
                </a:cxn>
                <a:cxn ang="0">
                  <a:pos x="46" y="41"/>
                </a:cxn>
                <a:cxn ang="0">
                  <a:pos x="46" y="23"/>
                </a:cxn>
                <a:cxn ang="0">
                  <a:pos x="40" y="6"/>
                </a:cxn>
                <a:cxn ang="0">
                  <a:pos x="23" y="0"/>
                </a:cxn>
                <a:cxn ang="0">
                  <a:pos x="6" y="6"/>
                </a:cxn>
                <a:cxn ang="0">
                  <a:pos x="0" y="23"/>
                </a:cxn>
              </a:cxnLst>
              <a:rect l="0" t="0" r="r" b="b"/>
              <a:pathLst>
                <a:path w="46" h="46">
                  <a:moveTo>
                    <a:pt x="0" y="23"/>
                  </a:moveTo>
                  <a:lnTo>
                    <a:pt x="6" y="41"/>
                  </a:lnTo>
                  <a:lnTo>
                    <a:pt x="23" y="46"/>
                  </a:lnTo>
                  <a:lnTo>
                    <a:pt x="46" y="41"/>
                  </a:lnTo>
                  <a:lnTo>
                    <a:pt x="46" y="23"/>
                  </a:lnTo>
                  <a:lnTo>
                    <a:pt x="40" y="6"/>
                  </a:lnTo>
                  <a:lnTo>
                    <a:pt x="23" y="0"/>
                  </a:lnTo>
                  <a:lnTo>
                    <a:pt x="6" y="6"/>
                  </a:lnTo>
                  <a:lnTo>
                    <a:pt x="0" y="23"/>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79" name="Freeform 359">
              <a:extLst>
                <a:ext uri="{FF2B5EF4-FFF2-40B4-BE49-F238E27FC236}">
                  <a16:creationId xmlns:a16="http://schemas.microsoft.com/office/drawing/2014/main" id="{DB80B5F4-5317-8349-A2BA-E9959FF6199D}"/>
                </a:ext>
              </a:extLst>
            </p:cNvPr>
            <p:cNvSpPr>
              <a:spLocks/>
            </p:cNvSpPr>
            <p:nvPr/>
          </p:nvSpPr>
          <p:spPr bwMode="auto">
            <a:xfrm>
              <a:off x="2647" y="3673"/>
              <a:ext cx="52" cy="52"/>
            </a:xfrm>
            <a:custGeom>
              <a:avLst/>
              <a:gdLst/>
              <a:ahLst/>
              <a:cxnLst>
                <a:cxn ang="0">
                  <a:pos x="0" y="24"/>
                </a:cxn>
                <a:cxn ang="0">
                  <a:pos x="6" y="47"/>
                </a:cxn>
                <a:cxn ang="0">
                  <a:pos x="29" y="52"/>
                </a:cxn>
                <a:cxn ang="0">
                  <a:pos x="46" y="47"/>
                </a:cxn>
                <a:cxn ang="0">
                  <a:pos x="52" y="24"/>
                </a:cxn>
                <a:cxn ang="0">
                  <a:pos x="46" y="6"/>
                </a:cxn>
                <a:cxn ang="0">
                  <a:pos x="23" y="0"/>
                </a:cxn>
                <a:cxn ang="0">
                  <a:pos x="6" y="6"/>
                </a:cxn>
                <a:cxn ang="0">
                  <a:pos x="0" y="24"/>
                </a:cxn>
              </a:cxnLst>
              <a:rect l="0" t="0" r="r" b="b"/>
              <a:pathLst>
                <a:path w="52" h="52">
                  <a:moveTo>
                    <a:pt x="0" y="24"/>
                  </a:moveTo>
                  <a:lnTo>
                    <a:pt x="6" y="47"/>
                  </a:lnTo>
                  <a:lnTo>
                    <a:pt x="29" y="52"/>
                  </a:lnTo>
                  <a:lnTo>
                    <a:pt x="46" y="47"/>
                  </a:lnTo>
                  <a:lnTo>
                    <a:pt x="52" y="24"/>
                  </a:lnTo>
                  <a:lnTo>
                    <a:pt x="46" y="6"/>
                  </a:lnTo>
                  <a:lnTo>
                    <a:pt x="23" y="0"/>
                  </a:lnTo>
                  <a:lnTo>
                    <a:pt x="6" y="6"/>
                  </a:lnTo>
                  <a:lnTo>
                    <a:pt x="0" y="24"/>
                  </a:lnTo>
                  <a:close/>
                </a:path>
              </a:pathLst>
            </a:custGeom>
            <a:solidFill>
              <a:srgbClr val="C080FF"/>
            </a:solidFill>
            <a:ln w="0">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080" name="Rectangle 360">
              <a:extLst>
                <a:ext uri="{FF2B5EF4-FFF2-40B4-BE49-F238E27FC236}">
                  <a16:creationId xmlns:a16="http://schemas.microsoft.com/office/drawing/2014/main" id="{EFE59BE0-F745-3540-9B8C-30DFD799E3D0}"/>
                </a:ext>
              </a:extLst>
            </p:cNvPr>
            <p:cNvSpPr>
              <a:spLocks noChangeArrowheads="1"/>
            </p:cNvSpPr>
            <p:nvPr/>
          </p:nvSpPr>
          <p:spPr bwMode="auto">
            <a:xfrm rot="21540000">
              <a:off x="3961" y="1249"/>
              <a:ext cx="82" cy="162"/>
            </a:xfrm>
            <a:prstGeom prst="rect">
              <a:avLst/>
            </a:prstGeom>
            <a:noFill/>
            <a:ln w="9525">
              <a:noFill/>
              <a:miter lim="800000"/>
              <a:headEnd/>
              <a:tailEnd/>
            </a:ln>
          </p:spPr>
          <p:txBody>
            <a:bodyPr wrap="none" lIns="0" tIns="0" rIns="0" bIns="0">
              <a:spAutoFit/>
            </a:bodyPr>
            <a:lstStyle/>
            <a:p>
              <a:pPr>
                <a:defRPr/>
              </a:pPr>
              <a:r>
                <a:rPr lang="en-US" dirty="0">
                  <a:latin typeface="Arial" charset="0"/>
                </a:rPr>
                <a:t>F</a:t>
              </a:r>
              <a:endParaRPr lang="en-US" dirty="0">
                <a:effectLst>
                  <a:outerShdw blurRad="38100" dist="38100" dir="2700000" algn="tl">
                    <a:srgbClr val="000000"/>
                  </a:outerShdw>
                </a:effectLst>
              </a:endParaRPr>
            </a:p>
          </p:txBody>
        </p:sp>
        <p:sp>
          <p:nvSpPr>
            <p:cNvPr id="31081" name="Rectangle 361">
              <a:extLst>
                <a:ext uri="{FF2B5EF4-FFF2-40B4-BE49-F238E27FC236}">
                  <a16:creationId xmlns:a16="http://schemas.microsoft.com/office/drawing/2014/main" id="{9F4B7ECA-8F8B-1444-B8BE-CEBE68E44E32}"/>
                </a:ext>
              </a:extLst>
            </p:cNvPr>
            <p:cNvSpPr>
              <a:spLocks noChangeArrowheads="1"/>
            </p:cNvSpPr>
            <p:nvPr/>
          </p:nvSpPr>
          <p:spPr bwMode="auto">
            <a:xfrm rot="21540000">
              <a:off x="2358" y="4021"/>
              <a:ext cx="90" cy="162"/>
            </a:xfrm>
            <a:prstGeom prst="rect">
              <a:avLst/>
            </a:prstGeom>
            <a:noFill/>
            <a:ln w="9525">
              <a:noFill/>
              <a:miter lim="800000"/>
              <a:headEnd/>
              <a:tailEnd/>
            </a:ln>
          </p:spPr>
          <p:txBody>
            <a:bodyPr wrap="none" lIns="0" tIns="0" rIns="0" bIns="0">
              <a:spAutoFit/>
            </a:bodyPr>
            <a:lstStyle/>
            <a:p>
              <a:pPr>
                <a:defRPr/>
              </a:pPr>
              <a:r>
                <a:rPr lang="en-US" dirty="0">
                  <a:latin typeface="Arial" charset="0"/>
                </a:rPr>
                <a:t>A</a:t>
              </a:r>
              <a:endParaRPr lang="en-US" dirty="0">
                <a:effectLst>
                  <a:outerShdw blurRad="38100" dist="38100" dir="2700000" algn="tl">
                    <a:srgbClr val="000000"/>
                  </a:outerShdw>
                </a:effectLst>
              </a:endParaRPr>
            </a:p>
          </p:txBody>
        </p:sp>
        <p:sp>
          <p:nvSpPr>
            <p:cNvPr id="31082" name="Rectangle 362">
              <a:extLst>
                <a:ext uri="{FF2B5EF4-FFF2-40B4-BE49-F238E27FC236}">
                  <a16:creationId xmlns:a16="http://schemas.microsoft.com/office/drawing/2014/main" id="{77176641-C319-2E4A-AD74-5D95A617ACD0}"/>
                </a:ext>
              </a:extLst>
            </p:cNvPr>
            <p:cNvSpPr>
              <a:spLocks noChangeArrowheads="1"/>
            </p:cNvSpPr>
            <p:nvPr/>
          </p:nvSpPr>
          <p:spPr bwMode="auto">
            <a:xfrm rot="21540000">
              <a:off x="5432" y="4020"/>
              <a:ext cx="112" cy="162"/>
            </a:xfrm>
            <a:prstGeom prst="rect">
              <a:avLst/>
            </a:prstGeom>
            <a:noFill/>
            <a:ln w="9525">
              <a:noFill/>
              <a:miter lim="800000"/>
              <a:headEnd/>
              <a:tailEnd/>
            </a:ln>
          </p:spPr>
          <p:txBody>
            <a:bodyPr wrap="none" lIns="0" tIns="0" rIns="0" bIns="0">
              <a:spAutoFit/>
            </a:bodyPr>
            <a:lstStyle/>
            <a:p>
              <a:pPr>
                <a:defRPr/>
              </a:pPr>
              <a:r>
                <a:rPr lang="en-US" dirty="0">
                  <a:latin typeface="Arial" charset="0"/>
                </a:rPr>
                <a:t>M</a:t>
              </a:r>
              <a:endParaRPr lang="en-US" dirty="0">
                <a:effectLst>
                  <a:outerShdw blurRad="38100" dist="38100" dir="2700000" algn="tl">
                    <a:srgbClr val="000000"/>
                  </a:outerShdw>
                </a:effectLst>
              </a:endParaRPr>
            </a:p>
          </p:txBody>
        </p:sp>
        <p:sp>
          <p:nvSpPr>
            <p:cNvPr id="31083" name="Rectangle 363">
              <a:extLst>
                <a:ext uri="{FF2B5EF4-FFF2-40B4-BE49-F238E27FC236}">
                  <a16:creationId xmlns:a16="http://schemas.microsoft.com/office/drawing/2014/main" id="{9861819B-5D52-9A4F-A136-6AC764FC15C1}"/>
                </a:ext>
              </a:extLst>
            </p:cNvPr>
            <p:cNvSpPr>
              <a:spLocks noChangeArrowheads="1"/>
            </p:cNvSpPr>
            <p:nvPr/>
          </p:nvSpPr>
          <p:spPr bwMode="auto">
            <a:xfrm rot="21540000">
              <a:off x="3475" y="3467"/>
              <a:ext cx="897"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Calc-alkaline</a:t>
              </a:r>
              <a:endParaRPr lang="en-US">
                <a:effectLst>
                  <a:outerShdw blurRad="38100" dist="38100" dir="2700000" algn="tl">
                    <a:srgbClr val="000000"/>
                  </a:outerShdw>
                </a:effectLst>
              </a:endParaRPr>
            </a:p>
          </p:txBody>
        </p:sp>
        <p:sp>
          <p:nvSpPr>
            <p:cNvPr id="31084" name="Rectangle 364">
              <a:extLst>
                <a:ext uri="{FF2B5EF4-FFF2-40B4-BE49-F238E27FC236}">
                  <a16:creationId xmlns:a16="http://schemas.microsoft.com/office/drawing/2014/main" id="{28D0A519-6A87-1544-B100-638E4DCFD6A1}"/>
                </a:ext>
              </a:extLst>
            </p:cNvPr>
            <p:cNvSpPr>
              <a:spLocks noChangeArrowheads="1"/>
            </p:cNvSpPr>
            <p:nvPr/>
          </p:nvSpPr>
          <p:spPr bwMode="auto">
            <a:xfrm rot="19560000">
              <a:off x="3135" y="2419"/>
              <a:ext cx="44" cy="188"/>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85" name="Rectangle 365">
              <a:extLst>
                <a:ext uri="{FF2B5EF4-FFF2-40B4-BE49-F238E27FC236}">
                  <a16:creationId xmlns:a16="http://schemas.microsoft.com/office/drawing/2014/main" id="{30C03409-60FF-1D41-9BDE-505CAA58092E}"/>
                </a:ext>
              </a:extLst>
            </p:cNvPr>
            <p:cNvSpPr>
              <a:spLocks noChangeArrowheads="1"/>
            </p:cNvSpPr>
            <p:nvPr/>
          </p:nvSpPr>
          <p:spPr bwMode="auto">
            <a:xfrm rot="19560000">
              <a:off x="3174" y="2389"/>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86" name="Rectangle 366">
              <a:extLst>
                <a:ext uri="{FF2B5EF4-FFF2-40B4-BE49-F238E27FC236}">
                  <a16:creationId xmlns:a16="http://schemas.microsoft.com/office/drawing/2014/main" id="{614AF9A2-5BD4-724A-8B4F-300F423FF073}"/>
                </a:ext>
              </a:extLst>
            </p:cNvPr>
            <p:cNvSpPr>
              <a:spLocks noChangeArrowheads="1"/>
            </p:cNvSpPr>
            <p:nvPr/>
          </p:nvSpPr>
          <p:spPr bwMode="auto">
            <a:xfrm rot="19560000">
              <a:off x="3214" y="2367"/>
              <a:ext cx="44" cy="188"/>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87" name="Rectangle 367">
              <a:extLst>
                <a:ext uri="{FF2B5EF4-FFF2-40B4-BE49-F238E27FC236}">
                  <a16:creationId xmlns:a16="http://schemas.microsoft.com/office/drawing/2014/main" id="{13D76AA8-BC2E-1146-A918-58ED6B81E2CA}"/>
                </a:ext>
              </a:extLst>
            </p:cNvPr>
            <p:cNvSpPr>
              <a:spLocks noChangeArrowheads="1"/>
            </p:cNvSpPr>
            <p:nvPr/>
          </p:nvSpPr>
          <p:spPr bwMode="auto">
            <a:xfrm rot="19560000">
              <a:off x="3255" y="2343"/>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88" name="Rectangle 368">
              <a:extLst>
                <a:ext uri="{FF2B5EF4-FFF2-40B4-BE49-F238E27FC236}">
                  <a16:creationId xmlns:a16="http://schemas.microsoft.com/office/drawing/2014/main" id="{A4671975-D929-444B-83F6-8E61EA487F84}"/>
                </a:ext>
              </a:extLst>
            </p:cNvPr>
            <p:cNvSpPr>
              <a:spLocks noChangeArrowheads="1"/>
            </p:cNvSpPr>
            <p:nvPr/>
          </p:nvSpPr>
          <p:spPr bwMode="auto">
            <a:xfrm rot="19560000">
              <a:off x="3289" y="2314"/>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89" name="Rectangle 369">
              <a:extLst>
                <a:ext uri="{FF2B5EF4-FFF2-40B4-BE49-F238E27FC236}">
                  <a16:creationId xmlns:a16="http://schemas.microsoft.com/office/drawing/2014/main" id="{8EFBC496-1337-4943-B553-204149165D86}"/>
                </a:ext>
              </a:extLst>
            </p:cNvPr>
            <p:cNvSpPr>
              <a:spLocks noChangeArrowheads="1"/>
            </p:cNvSpPr>
            <p:nvPr/>
          </p:nvSpPr>
          <p:spPr bwMode="auto">
            <a:xfrm rot="19560000">
              <a:off x="3330" y="2291"/>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0" name="Rectangle 370">
              <a:extLst>
                <a:ext uri="{FF2B5EF4-FFF2-40B4-BE49-F238E27FC236}">
                  <a16:creationId xmlns:a16="http://schemas.microsoft.com/office/drawing/2014/main" id="{6A85DEA6-0699-6E41-BDBC-F99C7D12B3CB}"/>
                </a:ext>
              </a:extLst>
            </p:cNvPr>
            <p:cNvSpPr>
              <a:spLocks noChangeArrowheads="1"/>
            </p:cNvSpPr>
            <p:nvPr/>
          </p:nvSpPr>
          <p:spPr bwMode="auto">
            <a:xfrm rot="19560000">
              <a:off x="3369" y="2264"/>
              <a:ext cx="44" cy="188"/>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1" name="Rectangle 371">
              <a:extLst>
                <a:ext uri="{FF2B5EF4-FFF2-40B4-BE49-F238E27FC236}">
                  <a16:creationId xmlns:a16="http://schemas.microsoft.com/office/drawing/2014/main" id="{482A3513-C7DF-EC49-A906-C87D84B179A4}"/>
                </a:ext>
              </a:extLst>
            </p:cNvPr>
            <p:cNvSpPr>
              <a:spLocks noChangeArrowheads="1"/>
            </p:cNvSpPr>
            <p:nvPr/>
          </p:nvSpPr>
          <p:spPr bwMode="auto">
            <a:xfrm rot="19560000">
              <a:off x="3405" y="2239"/>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2" name="Rectangle 372">
              <a:extLst>
                <a:ext uri="{FF2B5EF4-FFF2-40B4-BE49-F238E27FC236}">
                  <a16:creationId xmlns:a16="http://schemas.microsoft.com/office/drawing/2014/main" id="{4AA6B1BD-01CE-DB45-8BF4-4DF81650832B}"/>
                </a:ext>
              </a:extLst>
            </p:cNvPr>
            <p:cNvSpPr>
              <a:spLocks noChangeArrowheads="1"/>
            </p:cNvSpPr>
            <p:nvPr/>
          </p:nvSpPr>
          <p:spPr bwMode="auto">
            <a:xfrm rot="19560000">
              <a:off x="3445" y="2210"/>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3" name="Rectangle 373">
              <a:extLst>
                <a:ext uri="{FF2B5EF4-FFF2-40B4-BE49-F238E27FC236}">
                  <a16:creationId xmlns:a16="http://schemas.microsoft.com/office/drawing/2014/main" id="{A6991F28-85DB-7B46-A2EE-D88CA062DBF6}"/>
                </a:ext>
              </a:extLst>
            </p:cNvPr>
            <p:cNvSpPr>
              <a:spLocks noChangeArrowheads="1"/>
            </p:cNvSpPr>
            <p:nvPr/>
          </p:nvSpPr>
          <p:spPr bwMode="auto">
            <a:xfrm rot="19560000">
              <a:off x="3487" y="2187"/>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4" name="Rectangle 374">
              <a:extLst>
                <a:ext uri="{FF2B5EF4-FFF2-40B4-BE49-F238E27FC236}">
                  <a16:creationId xmlns:a16="http://schemas.microsoft.com/office/drawing/2014/main" id="{7560A59D-468B-1145-AC4F-18C4026BDB72}"/>
                </a:ext>
              </a:extLst>
            </p:cNvPr>
            <p:cNvSpPr>
              <a:spLocks noChangeArrowheads="1"/>
            </p:cNvSpPr>
            <p:nvPr/>
          </p:nvSpPr>
          <p:spPr bwMode="auto">
            <a:xfrm rot="19560000">
              <a:off x="3520" y="2164"/>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5" name="Rectangle 375">
              <a:extLst>
                <a:ext uri="{FF2B5EF4-FFF2-40B4-BE49-F238E27FC236}">
                  <a16:creationId xmlns:a16="http://schemas.microsoft.com/office/drawing/2014/main" id="{CF5D6978-98DD-1442-9775-C90DD127FC08}"/>
                </a:ext>
              </a:extLst>
            </p:cNvPr>
            <p:cNvSpPr>
              <a:spLocks noChangeArrowheads="1"/>
            </p:cNvSpPr>
            <p:nvPr/>
          </p:nvSpPr>
          <p:spPr bwMode="auto">
            <a:xfrm rot="19560000">
              <a:off x="3561" y="2135"/>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6" name="Rectangle 376">
              <a:extLst>
                <a:ext uri="{FF2B5EF4-FFF2-40B4-BE49-F238E27FC236}">
                  <a16:creationId xmlns:a16="http://schemas.microsoft.com/office/drawing/2014/main" id="{C586A9BA-B068-DE4F-8100-CBF4072A03F5}"/>
                </a:ext>
              </a:extLst>
            </p:cNvPr>
            <p:cNvSpPr>
              <a:spLocks noChangeArrowheads="1"/>
            </p:cNvSpPr>
            <p:nvPr/>
          </p:nvSpPr>
          <p:spPr bwMode="auto">
            <a:xfrm rot="19560000">
              <a:off x="3602" y="2112"/>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7" name="Rectangle 377">
              <a:extLst>
                <a:ext uri="{FF2B5EF4-FFF2-40B4-BE49-F238E27FC236}">
                  <a16:creationId xmlns:a16="http://schemas.microsoft.com/office/drawing/2014/main" id="{025B8078-C9D5-EF4E-BD36-2A9C1A3DA2E3}"/>
                </a:ext>
              </a:extLst>
            </p:cNvPr>
            <p:cNvSpPr>
              <a:spLocks noChangeArrowheads="1"/>
            </p:cNvSpPr>
            <p:nvPr/>
          </p:nvSpPr>
          <p:spPr bwMode="auto">
            <a:xfrm rot="19560000">
              <a:off x="3642" y="2084"/>
              <a:ext cx="44" cy="188"/>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8" name="Rectangle 378">
              <a:extLst>
                <a:ext uri="{FF2B5EF4-FFF2-40B4-BE49-F238E27FC236}">
                  <a16:creationId xmlns:a16="http://schemas.microsoft.com/office/drawing/2014/main" id="{83E28674-83CF-8C44-A161-91C1931E3FF4}"/>
                </a:ext>
              </a:extLst>
            </p:cNvPr>
            <p:cNvSpPr>
              <a:spLocks noChangeArrowheads="1"/>
            </p:cNvSpPr>
            <p:nvPr/>
          </p:nvSpPr>
          <p:spPr bwMode="auto">
            <a:xfrm rot="19620000">
              <a:off x="3681" y="2056"/>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 </a:t>
              </a:r>
              <a:endParaRPr lang="en-US">
                <a:effectLst>
                  <a:outerShdw blurRad="38100" dist="38100" dir="2700000" algn="tl">
                    <a:srgbClr val="000000"/>
                  </a:outerShdw>
                </a:effectLst>
              </a:endParaRPr>
            </a:p>
          </p:txBody>
        </p:sp>
        <p:sp>
          <p:nvSpPr>
            <p:cNvPr id="31099" name="Rectangle 379">
              <a:extLst>
                <a:ext uri="{FF2B5EF4-FFF2-40B4-BE49-F238E27FC236}">
                  <a16:creationId xmlns:a16="http://schemas.microsoft.com/office/drawing/2014/main" id="{0C2D03D4-E58E-9C40-8165-9F54826F0BE1}"/>
                </a:ext>
              </a:extLst>
            </p:cNvPr>
            <p:cNvSpPr>
              <a:spLocks noChangeArrowheads="1"/>
            </p:cNvSpPr>
            <p:nvPr/>
          </p:nvSpPr>
          <p:spPr bwMode="auto">
            <a:xfrm rot="19560000">
              <a:off x="3712" y="2017"/>
              <a:ext cx="96"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T</a:t>
              </a:r>
              <a:endParaRPr lang="en-US">
                <a:effectLst>
                  <a:outerShdw blurRad="38100" dist="38100" dir="2700000" algn="tl">
                    <a:srgbClr val="000000"/>
                  </a:outerShdw>
                </a:effectLst>
              </a:endParaRPr>
            </a:p>
          </p:txBody>
        </p:sp>
        <p:sp>
          <p:nvSpPr>
            <p:cNvPr id="31100" name="Rectangle 380">
              <a:extLst>
                <a:ext uri="{FF2B5EF4-FFF2-40B4-BE49-F238E27FC236}">
                  <a16:creationId xmlns:a16="http://schemas.microsoft.com/office/drawing/2014/main" id="{2D1EEF4F-F8A4-CB45-99B7-8B388E8C4B5E}"/>
                </a:ext>
              </a:extLst>
            </p:cNvPr>
            <p:cNvSpPr>
              <a:spLocks noChangeArrowheads="1"/>
            </p:cNvSpPr>
            <p:nvPr/>
          </p:nvSpPr>
          <p:spPr bwMode="auto">
            <a:xfrm rot="20340000">
              <a:off x="3818" y="1963"/>
              <a:ext cx="87"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h</a:t>
              </a:r>
              <a:endParaRPr lang="en-US">
                <a:effectLst>
                  <a:outerShdw blurRad="38100" dist="38100" dir="2700000" algn="tl">
                    <a:srgbClr val="000000"/>
                  </a:outerShdw>
                </a:effectLst>
              </a:endParaRPr>
            </a:p>
          </p:txBody>
        </p:sp>
        <p:sp>
          <p:nvSpPr>
            <p:cNvPr id="31101" name="Rectangle 381">
              <a:extLst>
                <a:ext uri="{FF2B5EF4-FFF2-40B4-BE49-F238E27FC236}">
                  <a16:creationId xmlns:a16="http://schemas.microsoft.com/office/drawing/2014/main" id="{8776921B-E8E9-9349-8E5C-5347BDA0BAB6}"/>
                </a:ext>
              </a:extLst>
            </p:cNvPr>
            <p:cNvSpPr>
              <a:spLocks noChangeArrowheads="1"/>
            </p:cNvSpPr>
            <p:nvPr/>
          </p:nvSpPr>
          <p:spPr bwMode="auto">
            <a:xfrm rot="21300000">
              <a:off x="3933" y="1935"/>
              <a:ext cx="87"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o</a:t>
              </a:r>
              <a:endParaRPr lang="en-US">
                <a:effectLst>
                  <a:outerShdw blurRad="38100" dist="38100" dir="2700000" algn="tl">
                    <a:srgbClr val="000000"/>
                  </a:outerShdw>
                </a:effectLst>
              </a:endParaRPr>
            </a:p>
          </p:txBody>
        </p:sp>
        <p:sp>
          <p:nvSpPr>
            <p:cNvPr id="31102" name="Rectangle 382">
              <a:extLst>
                <a:ext uri="{FF2B5EF4-FFF2-40B4-BE49-F238E27FC236}">
                  <a16:creationId xmlns:a16="http://schemas.microsoft.com/office/drawing/2014/main" id="{915F0FA7-D496-7F46-AA6B-BDCED1B4C7DB}"/>
                </a:ext>
              </a:extLst>
            </p:cNvPr>
            <p:cNvSpPr>
              <a:spLocks noChangeArrowheads="1"/>
            </p:cNvSpPr>
            <p:nvPr/>
          </p:nvSpPr>
          <p:spPr bwMode="auto">
            <a:xfrm rot="780000">
              <a:off x="4060" y="1940"/>
              <a:ext cx="35"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l</a:t>
              </a:r>
              <a:endParaRPr lang="en-US">
                <a:effectLst>
                  <a:outerShdw blurRad="38100" dist="38100" dir="2700000" algn="tl">
                    <a:srgbClr val="000000"/>
                  </a:outerShdw>
                </a:effectLst>
              </a:endParaRPr>
            </a:p>
          </p:txBody>
        </p:sp>
        <p:sp>
          <p:nvSpPr>
            <p:cNvPr id="31103" name="Rectangle 383">
              <a:extLst>
                <a:ext uri="{FF2B5EF4-FFF2-40B4-BE49-F238E27FC236}">
                  <a16:creationId xmlns:a16="http://schemas.microsoft.com/office/drawing/2014/main" id="{39DEB558-A247-4349-BAE2-97FD9A489311}"/>
                </a:ext>
              </a:extLst>
            </p:cNvPr>
            <p:cNvSpPr>
              <a:spLocks noChangeArrowheads="1"/>
            </p:cNvSpPr>
            <p:nvPr/>
          </p:nvSpPr>
          <p:spPr bwMode="auto">
            <a:xfrm rot="1920000">
              <a:off x="4119" y="1976"/>
              <a:ext cx="87"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e</a:t>
              </a:r>
              <a:endParaRPr lang="en-US">
                <a:effectLst>
                  <a:outerShdw blurRad="38100" dist="38100" dir="2700000" algn="tl">
                    <a:srgbClr val="000000"/>
                  </a:outerShdw>
                </a:effectLst>
              </a:endParaRPr>
            </a:p>
          </p:txBody>
        </p:sp>
        <p:sp>
          <p:nvSpPr>
            <p:cNvPr id="31104" name="Rectangle 384">
              <a:extLst>
                <a:ext uri="{FF2B5EF4-FFF2-40B4-BE49-F238E27FC236}">
                  <a16:creationId xmlns:a16="http://schemas.microsoft.com/office/drawing/2014/main" id="{FCA02914-1E79-8F43-86B1-1D5E822460BC}"/>
                </a:ext>
              </a:extLst>
            </p:cNvPr>
            <p:cNvSpPr>
              <a:spLocks noChangeArrowheads="1"/>
            </p:cNvSpPr>
            <p:nvPr/>
          </p:nvSpPr>
          <p:spPr bwMode="auto">
            <a:xfrm rot="2460000">
              <a:off x="4212" y="2026"/>
              <a:ext cx="35"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i</a:t>
              </a:r>
              <a:endParaRPr lang="en-US">
                <a:effectLst>
                  <a:outerShdw blurRad="38100" dist="38100" dir="2700000" algn="tl">
                    <a:srgbClr val="000000"/>
                  </a:outerShdw>
                </a:effectLst>
              </a:endParaRPr>
            </a:p>
          </p:txBody>
        </p:sp>
        <p:sp>
          <p:nvSpPr>
            <p:cNvPr id="31105" name="Rectangle 385">
              <a:extLst>
                <a:ext uri="{FF2B5EF4-FFF2-40B4-BE49-F238E27FC236}">
                  <a16:creationId xmlns:a16="http://schemas.microsoft.com/office/drawing/2014/main" id="{5B55377C-35F5-6746-84C6-FD7F34824885}"/>
                </a:ext>
              </a:extLst>
            </p:cNvPr>
            <p:cNvSpPr>
              <a:spLocks noChangeArrowheads="1"/>
            </p:cNvSpPr>
            <p:nvPr/>
          </p:nvSpPr>
          <p:spPr bwMode="auto">
            <a:xfrm rot="2580000">
              <a:off x="4239" y="2052"/>
              <a:ext cx="35"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i</a:t>
              </a:r>
              <a:endParaRPr lang="en-US">
                <a:effectLst>
                  <a:outerShdw blurRad="38100" dist="38100" dir="2700000" algn="tl">
                    <a:srgbClr val="000000"/>
                  </a:outerShdw>
                </a:effectLst>
              </a:endParaRPr>
            </a:p>
          </p:txBody>
        </p:sp>
        <p:sp>
          <p:nvSpPr>
            <p:cNvPr id="31106" name="Rectangle 386">
              <a:extLst>
                <a:ext uri="{FF2B5EF4-FFF2-40B4-BE49-F238E27FC236}">
                  <a16:creationId xmlns:a16="http://schemas.microsoft.com/office/drawing/2014/main" id="{134B7881-B751-8146-87B3-6B93269E6F74}"/>
                </a:ext>
              </a:extLst>
            </p:cNvPr>
            <p:cNvSpPr>
              <a:spLocks noChangeArrowheads="1"/>
            </p:cNvSpPr>
            <p:nvPr/>
          </p:nvSpPr>
          <p:spPr bwMode="auto">
            <a:xfrm rot="2640000">
              <a:off x="4266" y="2084"/>
              <a:ext cx="44"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t</a:t>
              </a:r>
              <a:endParaRPr lang="en-US">
                <a:effectLst>
                  <a:outerShdw blurRad="38100" dist="38100" dir="2700000" algn="tl">
                    <a:srgbClr val="000000"/>
                  </a:outerShdw>
                </a:effectLst>
              </a:endParaRPr>
            </a:p>
          </p:txBody>
        </p:sp>
        <p:sp>
          <p:nvSpPr>
            <p:cNvPr id="31107" name="Rectangle 387">
              <a:extLst>
                <a:ext uri="{FF2B5EF4-FFF2-40B4-BE49-F238E27FC236}">
                  <a16:creationId xmlns:a16="http://schemas.microsoft.com/office/drawing/2014/main" id="{EE7768A0-67D8-4D40-9085-025B72E3FF9A}"/>
                </a:ext>
              </a:extLst>
            </p:cNvPr>
            <p:cNvSpPr>
              <a:spLocks noChangeArrowheads="1"/>
            </p:cNvSpPr>
            <p:nvPr/>
          </p:nvSpPr>
          <p:spPr bwMode="auto">
            <a:xfrm rot="2760000">
              <a:off x="4301" y="2114"/>
              <a:ext cx="35" cy="189"/>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i</a:t>
              </a:r>
              <a:endParaRPr lang="en-US">
                <a:effectLst>
                  <a:outerShdw blurRad="38100" dist="38100" dir="2700000" algn="tl">
                    <a:srgbClr val="000000"/>
                  </a:outerShdw>
                </a:effectLst>
              </a:endParaRPr>
            </a:p>
          </p:txBody>
        </p:sp>
        <p:sp>
          <p:nvSpPr>
            <p:cNvPr id="31108" name="Rectangle 388">
              <a:extLst>
                <a:ext uri="{FF2B5EF4-FFF2-40B4-BE49-F238E27FC236}">
                  <a16:creationId xmlns:a16="http://schemas.microsoft.com/office/drawing/2014/main" id="{ACFC5FC8-ACFD-AB46-B41C-CB79B4AE2328}"/>
                </a:ext>
              </a:extLst>
            </p:cNvPr>
            <p:cNvSpPr>
              <a:spLocks noChangeArrowheads="1"/>
            </p:cNvSpPr>
            <p:nvPr/>
          </p:nvSpPr>
          <p:spPr bwMode="auto">
            <a:xfrm rot="3000000">
              <a:off x="4325" y="2170"/>
              <a:ext cx="78" cy="187"/>
            </a:xfrm>
            <a:prstGeom prst="rect">
              <a:avLst/>
            </a:prstGeom>
            <a:noFill/>
            <a:ln w="9525">
              <a:noFill/>
              <a:miter lim="800000"/>
              <a:headEnd/>
              <a:tailEnd/>
            </a:ln>
          </p:spPr>
          <p:txBody>
            <a:bodyPr wrap="none" lIns="0" tIns="0" rIns="0" bIns="0">
              <a:spAutoFit/>
            </a:bodyPr>
            <a:lstStyle/>
            <a:p>
              <a:pPr>
                <a:defRPr/>
              </a:pPr>
              <a:r>
                <a:rPr lang="en-US" sz="2100">
                  <a:solidFill>
                    <a:srgbClr val="000000"/>
                  </a:solidFill>
                  <a:latin typeface="Arial" charset="0"/>
                </a:rPr>
                <a:t>c</a:t>
              </a:r>
              <a:endParaRPr lang="en-US">
                <a:effectLst>
                  <a:outerShdw blurRad="38100" dist="38100" dir="2700000" algn="tl">
                    <a:srgbClr val="000000"/>
                  </a:outerShdw>
                </a:effectLst>
              </a:endParaRPr>
            </a:p>
          </p:txBody>
        </p:sp>
      </p:grpSp>
      <p:sp>
        <p:nvSpPr>
          <p:cNvPr id="29698" name="Text Box 389"/>
          <p:cNvSpPr txBox="1">
            <a:spLocks noChangeArrowheads="1"/>
          </p:cNvSpPr>
          <p:nvPr/>
        </p:nvSpPr>
        <p:spPr bwMode="auto">
          <a:xfrm>
            <a:off x="1882775" y="301625"/>
            <a:ext cx="82311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2800" dirty="0">
                <a:solidFill>
                  <a:srgbClr val="0070C0"/>
                </a:solidFill>
              </a:rPr>
              <a:t>AFM diagram</a:t>
            </a:r>
            <a:r>
              <a:rPr lang="en-US" altLang="en-US" sz="2800" dirty="0">
                <a:solidFill>
                  <a:schemeClr val="tx1"/>
                </a:solidFill>
              </a:rPr>
              <a:t>: can further subdivide the </a:t>
            </a:r>
            <a:r>
              <a:rPr lang="en-US" altLang="en-US" sz="2800" dirty="0" err="1">
                <a:solidFill>
                  <a:schemeClr val="tx1"/>
                </a:solidFill>
              </a:rPr>
              <a:t>subalkaline</a:t>
            </a:r>
            <a:r>
              <a:rPr lang="en-US" altLang="en-US" sz="2800" dirty="0">
                <a:solidFill>
                  <a:schemeClr val="tx1"/>
                </a:solidFill>
              </a:rPr>
              <a:t> magma series into a </a:t>
            </a:r>
            <a:r>
              <a:rPr lang="en-US" altLang="en-US" sz="2800" i="1" dirty="0">
                <a:solidFill>
                  <a:srgbClr val="FF0000"/>
                </a:solidFill>
              </a:rPr>
              <a:t>tholeiitic</a:t>
            </a:r>
            <a:r>
              <a:rPr lang="en-US" altLang="en-US" sz="2800" dirty="0">
                <a:solidFill>
                  <a:schemeClr val="bg2"/>
                </a:solidFill>
              </a:rPr>
              <a:t> </a:t>
            </a:r>
            <a:r>
              <a:rPr lang="en-US" altLang="en-US" sz="2800" dirty="0">
                <a:solidFill>
                  <a:schemeClr val="tx1"/>
                </a:solidFill>
              </a:rPr>
              <a:t>and a</a:t>
            </a:r>
            <a:r>
              <a:rPr lang="en-US" altLang="en-US" sz="2800" dirty="0">
                <a:solidFill>
                  <a:schemeClr val="bg2"/>
                </a:solidFill>
              </a:rPr>
              <a:t> </a:t>
            </a:r>
            <a:r>
              <a:rPr lang="en-US" altLang="en-US" sz="2800" i="1" dirty="0" err="1">
                <a:solidFill>
                  <a:srgbClr val="FF0000"/>
                </a:solidFill>
              </a:rPr>
              <a:t>calc</a:t>
            </a:r>
            <a:r>
              <a:rPr lang="en-US" altLang="en-US" sz="2800" i="1" dirty="0">
                <a:solidFill>
                  <a:srgbClr val="FF0000"/>
                </a:solidFill>
              </a:rPr>
              <a:t>-alkaline</a:t>
            </a:r>
            <a:r>
              <a:rPr lang="en-US" altLang="en-US" sz="2800" dirty="0">
                <a:solidFill>
                  <a:schemeClr val="bg2"/>
                </a:solidFill>
              </a:rPr>
              <a:t> </a:t>
            </a:r>
            <a:r>
              <a:rPr lang="en-US" altLang="en-US" sz="2800" dirty="0">
                <a:solidFill>
                  <a:schemeClr val="tx1"/>
                </a:solidFill>
              </a:rPr>
              <a:t>series</a:t>
            </a:r>
          </a:p>
        </p:txBody>
      </p:sp>
      <p:sp>
        <p:nvSpPr>
          <p:cNvPr id="29699" name="Rectangle 392"/>
          <p:cNvSpPr>
            <a:spLocks noChangeArrowheads="1"/>
          </p:cNvSpPr>
          <p:nvPr/>
        </p:nvSpPr>
        <p:spPr bwMode="auto">
          <a:xfrm>
            <a:off x="1870075" y="1681164"/>
            <a:ext cx="45339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SzPct val="50000"/>
              <a:buFont typeface="Monotype Sorts" pitchFamily="2" charset="2"/>
              <a:buChar char="l"/>
              <a:defRPr sz="3200">
                <a:solidFill>
                  <a:schemeClr val="accent1"/>
                </a:solidFill>
                <a:latin typeface="Times New Roman" panose="02020603050405020304" pitchFamily="18" charset="0"/>
              </a:defRPr>
            </a:lvl1pPr>
            <a:lvl2pPr marL="742950" indent="-285750">
              <a:spcBef>
                <a:spcPct val="20000"/>
              </a:spcBef>
              <a:buClr>
                <a:srgbClr val="FF0066"/>
              </a:buClr>
              <a:buSzPct val="60000"/>
              <a:buFont typeface="Monotype Sorts" pitchFamily="2" charset="2"/>
              <a:buChar char="F"/>
              <a:defRPr sz="2800">
                <a:solidFill>
                  <a:schemeClr val="accent1"/>
                </a:solidFill>
                <a:latin typeface="Times New Roman" panose="02020603050405020304" pitchFamily="18" charset="0"/>
              </a:defRPr>
            </a:lvl2pPr>
            <a:lvl3pPr marL="1143000" indent="-228600">
              <a:spcBef>
                <a:spcPct val="20000"/>
              </a:spcBef>
              <a:buClr>
                <a:srgbClr val="0066FF"/>
              </a:buClr>
              <a:buSzPct val="50000"/>
              <a:buFont typeface="Monotype Sorts" pitchFamily="2" charset="2"/>
              <a:buChar char="s"/>
              <a:defRPr sz="2400">
                <a:solidFill>
                  <a:schemeClr val="accent1"/>
                </a:solidFill>
                <a:latin typeface="Times New Roman" panose="02020603050405020304" pitchFamily="18" charset="0"/>
              </a:defRPr>
            </a:lvl3pPr>
            <a:lvl4pPr marL="1600200" indent="-228600">
              <a:spcBef>
                <a:spcPct val="20000"/>
              </a:spcBef>
              <a:buClr>
                <a:schemeClr val="hlink"/>
              </a:buClr>
              <a:buSzPct val="50000"/>
              <a:buFont typeface="Monotype Sorts" pitchFamily="2" charset="2"/>
              <a:buChar char="i"/>
              <a:defRPr sz="2000">
                <a:solidFill>
                  <a:schemeClr val="accent1"/>
                </a:solidFill>
                <a:latin typeface="Times New Roman" panose="02020603050405020304" pitchFamily="18" charset="0"/>
              </a:defRPr>
            </a:lvl4pPr>
            <a:lvl5pPr marL="2057400" indent="-22860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400" dirty="0" smtClean="0">
                <a:solidFill>
                  <a:schemeClr val="tx1"/>
                </a:solidFill>
                <a:cs typeface="Arial" panose="020B0604020202020204" pitchFamily="34" charset="0"/>
              </a:rPr>
              <a:t>AFM </a:t>
            </a:r>
            <a:r>
              <a:rPr lang="en-US" altLang="en-US" sz="1400" dirty="0">
                <a:solidFill>
                  <a:schemeClr val="tx1"/>
                </a:solidFill>
                <a:cs typeface="Arial" panose="020B0604020202020204" pitchFamily="34" charset="0"/>
              </a:rPr>
              <a:t>diagram showing the distinction between selected tholeiitic rocks from Iceland, the Mid-Atlantic Ridge, the Columbia River Basalts, and Hawaii (solid circles) plus the </a:t>
            </a:r>
            <a:r>
              <a:rPr lang="en-US" altLang="en-US" sz="1400" dirty="0" err="1">
                <a:solidFill>
                  <a:schemeClr val="tx1"/>
                </a:solidFill>
                <a:cs typeface="Arial" panose="020B0604020202020204" pitchFamily="34" charset="0"/>
              </a:rPr>
              <a:t>calc</a:t>
            </a:r>
            <a:r>
              <a:rPr lang="en-US" altLang="en-US" sz="1400" dirty="0">
                <a:solidFill>
                  <a:schemeClr val="tx1"/>
                </a:solidFill>
                <a:cs typeface="Arial" panose="020B0604020202020204" pitchFamily="34" charset="0"/>
              </a:rPr>
              <a:t>-alkaline rocks of the Cascade </a:t>
            </a:r>
            <a:r>
              <a:rPr lang="en-US" altLang="en-US" sz="1400" dirty="0" err="1">
                <a:solidFill>
                  <a:schemeClr val="tx1"/>
                </a:solidFill>
                <a:cs typeface="Arial" panose="020B0604020202020204" pitchFamily="34" charset="0"/>
              </a:rPr>
              <a:t>volcanics</a:t>
            </a:r>
            <a:r>
              <a:rPr lang="en-US" altLang="en-US" sz="1400" dirty="0">
                <a:solidFill>
                  <a:schemeClr val="tx1"/>
                </a:solidFill>
                <a:cs typeface="Arial" panose="020B0604020202020204" pitchFamily="34" charset="0"/>
              </a:rPr>
              <a:t> (open circles). From Irving and </a:t>
            </a:r>
            <a:r>
              <a:rPr lang="en-US" altLang="en-US" sz="1400" dirty="0" err="1">
                <a:solidFill>
                  <a:schemeClr val="tx1"/>
                </a:solidFill>
                <a:cs typeface="Arial" panose="020B0604020202020204" pitchFamily="34" charset="0"/>
              </a:rPr>
              <a:t>Baragar</a:t>
            </a:r>
            <a:r>
              <a:rPr lang="en-US" altLang="en-US" sz="1400" dirty="0">
                <a:solidFill>
                  <a:schemeClr val="tx1"/>
                </a:solidFill>
                <a:cs typeface="Arial" panose="020B0604020202020204" pitchFamily="34" charset="0"/>
              </a:rPr>
              <a:t> (1971). After Irvine and </a:t>
            </a:r>
            <a:r>
              <a:rPr lang="en-US" altLang="en-US" sz="1400" dirty="0" err="1">
                <a:solidFill>
                  <a:schemeClr val="tx1"/>
                </a:solidFill>
                <a:cs typeface="Arial" panose="020B0604020202020204" pitchFamily="34" charset="0"/>
              </a:rPr>
              <a:t>Baragar</a:t>
            </a:r>
            <a:r>
              <a:rPr lang="en-US" altLang="en-US" sz="1400" dirty="0">
                <a:solidFill>
                  <a:schemeClr val="tx1"/>
                </a:solidFill>
                <a:cs typeface="Arial" panose="020B0604020202020204" pitchFamily="34" charset="0"/>
              </a:rPr>
              <a:t> (1971).</a:t>
            </a:r>
            <a:r>
              <a:rPr lang="en-US" altLang="en-US" sz="1400" dirty="0">
                <a:solidFill>
                  <a:schemeClr val="tx1"/>
                </a:solidFill>
              </a:rPr>
              <a:t> Can. J. Earth Sci., 8, 523-548.</a:t>
            </a:r>
          </a:p>
        </p:txBody>
      </p:sp>
      <p:sp>
        <p:nvSpPr>
          <p:cNvPr id="2" name="TextBox 1"/>
          <p:cNvSpPr txBox="1"/>
          <p:nvPr/>
        </p:nvSpPr>
        <p:spPr>
          <a:xfrm>
            <a:off x="688628" y="4709716"/>
            <a:ext cx="3679212" cy="646331"/>
          </a:xfrm>
          <a:prstGeom prst="rect">
            <a:avLst/>
          </a:prstGeom>
          <a:noFill/>
        </p:spPr>
        <p:txBody>
          <a:bodyPr wrap="none" rtlCol="0">
            <a:spAutoFit/>
          </a:bodyPr>
          <a:lstStyle/>
          <a:p>
            <a:r>
              <a:rPr lang="pt-BR" dirty="0"/>
              <a:t>Na</a:t>
            </a:r>
            <a:r>
              <a:rPr lang="pt-BR" baseline="-25000" dirty="0"/>
              <a:t>2</a:t>
            </a:r>
            <a:r>
              <a:rPr lang="pt-BR" dirty="0"/>
              <a:t>O + K</a:t>
            </a:r>
            <a:r>
              <a:rPr lang="pt-BR" baseline="-25000" dirty="0"/>
              <a:t>2</a:t>
            </a:r>
            <a:r>
              <a:rPr lang="pt-BR" dirty="0"/>
              <a:t>O (A), FeO + Fe</a:t>
            </a:r>
            <a:r>
              <a:rPr lang="pt-BR" baseline="-25000" dirty="0"/>
              <a:t>2</a:t>
            </a:r>
            <a:r>
              <a:rPr lang="pt-BR" dirty="0"/>
              <a:t>O</a:t>
            </a:r>
            <a:r>
              <a:rPr lang="pt-BR" baseline="-25000" dirty="0"/>
              <a:t>3</a:t>
            </a:r>
            <a:r>
              <a:rPr lang="pt-BR" dirty="0"/>
              <a:t> (F</a:t>
            </a:r>
            <a:r>
              <a:rPr lang="pt-BR" dirty="0" smtClean="0"/>
              <a:t>),</a:t>
            </a:r>
          </a:p>
          <a:p>
            <a:r>
              <a:rPr lang="pt-BR" dirty="0" smtClean="0"/>
              <a:t>and </a:t>
            </a:r>
            <a:r>
              <a:rPr lang="pt-BR" dirty="0"/>
              <a:t>MgO (M)</a:t>
            </a:r>
            <a:endParaRPr lang="nb-NO" dirty="0"/>
          </a:p>
        </p:txBody>
      </p:sp>
    </p:spTree>
    <p:extLst>
      <p:ext uri="{BB962C8B-B14F-4D97-AF65-F5344CB8AC3E}">
        <p14:creationId xmlns:p14="http://schemas.microsoft.com/office/powerpoint/2010/main" val="1133538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1" name="Rectangle 87"/>
          <p:cNvSpPr>
            <a:spLocks noChangeArrowheads="1"/>
          </p:cNvSpPr>
          <p:nvPr/>
        </p:nvSpPr>
        <p:spPr bwMode="auto">
          <a:xfrm>
            <a:off x="2286000" y="157163"/>
            <a:ext cx="7772400" cy="996950"/>
          </a:xfrm>
          <a:prstGeom prst="rect">
            <a:avLst/>
          </a:prstGeom>
          <a:noFill/>
          <a:ln w="9525">
            <a:noFill/>
            <a:miter lim="800000"/>
            <a:headEnd/>
            <a:tailEnd/>
          </a:ln>
          <a:effectLst/>
        </p:spPr>
        <p:txBody>
          <a:bodyPr lIns="92075" tIns="46038" rIns="92075" bIns="46038" anchor="ctr"/>
          <a:lstStyle/>
          <a:p>
            <a:pPr marL="635000" indent="-635000">
              <a:defRPr/>
            </a:pPr>
            <a:r>
              <a:rPr lang="en-US" sz="4800" dirty="0">
                <a:solidFill>
                  <a:srgbClr val="FF66CC"/>
                </a:solidFill>
                <a:effectLst>
                  <a:outerShdw blurRad="38100" dist="38100" dir="2700000" algn="tl">
                    <a:srgbClr val="000000"/>
                  </a:outerShdw>
                </a:effectLst>
              </a:rPr>
              <a:t>Review of REE</a:t>
            </a:r>
          </a:p>
        </p:txBody>
      </p:sp>
      <p:sp>
        <p:nvSpPr>
          <p:cNvPr id="31834" name="Rectangle 90"/>
          <p:cNvSpPr>
            <a:spLocks noChangeArrowheads="1"/>
          </p:cNvSpPr>
          <p:nvPr/>
        </p:nvSpPr>
        <p:spPr bwMode="auto">
          <a:xfrm>
            <a:off x="2560638" y="1190625"/>
            <a:ext cx="7772400" cy="1690688"/>
          </a:xfrm>
          <a:prstGeom prst="rect">
            <a:avLst/>
          </a:prstGeom>
          <a:noFill/>
          <a:ln w="9525">
            <a:noFill/>
            <a:miter lim="800000"/>
            <a:headEnd/>
            <a:tailEnd/>
          </a:ln>
          <a:effectLst/>
        </p:spPr>
        <p:txBody>
          <a:bodyPr lIns="92075" tIns="46038" rIns="92075" bIns="46038"/>
          <a:lstStyle/>
          <a:p>
            <a:pPr marL="342900" indent="-342900">
              <a:spcBef>
                <a:spcPct val="20000"/>
              </a:spcBef>
              <a:buClr>
                <a:srgbClr val="FF5050"/>
              </a:buClr>
              <a:buSzPct val="60000"/>
              <a:buFont typeface="Monotype Sorts" pitchFamily="2" charset="2"/>
              <a:buChar char="l"/>
              <a:defRPr/>
            </a:pPr>
            <a:endParaRPr lang="en-US" sz="3200">
              <a:solidFill>
                <a:srgbClr val="FFCC00"/>
              </a:solidFill>
              <a:effectLst>
                <a:outerShdw blurRad="38100" dist="38100" dir="2700000" algn="tl">
                  <a:srgbClr val="000000"/>
                </a:outerShdw>
              </a:effectLst>
            </a:endParaRPr>
          </a:p>
        </p:txBody>
      </p:sp>
      <p:sp>
        <p:nvSpPr>
          <p:cNvPr id="27652" name="Rectangle 85"/>
          <p:cNvSpPr>
            <a:spLocks noChangeArrowheads="1"/>
          </p:cNvSpPr>
          <p:nvPr/>
        </p:nvSpPr>
        <p:spPr bwMode="auto">
          <a:xfrm>
            <a:off x="6805614" y="6088064"/>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800" b="1">
                <a:solidFill>
                  <a:srgbClr val="0070C0"/>
                </a:solidFill>
                <a:latin typeface="Arial" panose="020B0604020202020204" pitchFamily="34" charset="0"/>
              </a:rPr>
              <a:t>increasing incompatibility</a:t>
            </a:r>
          </a:p>
        </p:txBody>
      </p:sp>
      <p:sp>
        <p:nvSpPr>
          <p:cNvPr id="27653" name="Line 86"/>
          <p:cNvSpPr>
            <a:spLocks noChangeShapeType="1"/>
          </p:cNvSpPr>
          <p:nvPr/>
        </p:nvSpPr>
        <p:spPr bwMode="auto">
          <a:xfrm flipH="1">
            <a:off x="5991225" y="6270625"/>
            <a:ext cx="598488" cy="6350"/>
          </a:xfrm>
          <a:prstGeom prst="line">
            <a:avLst/>
          </a:prstGeom>
          <a:noFill/>
          <a:ln w="127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sp>
        <p:nvSpPr>
          <p:cNvPr id="27654" name="Rectangle 96"/>
          <p:cNvSpPr>
            <a:spLocks noChangeArrowheads="1"/>
          </p:cNvSpPr>
          <p:nvPr/>
        </p:nvSpPr>
        <p:spPr bwMode="auto">
          <a:xfrm>
            <a:off x="2003425" y="3552826"/>
            <a:ext cx="25669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9.4. </a:t>
            </a:r>
            <a:r>
              <a:rPr lang="en-US" altLang="nb-NO" sz="1200">
                <a:solidFill>
                  <a:schemeClr val="bg2"/>
                </a:solidFill>
                <a:latin typeface="Arial" panose="020B0604020202020204" pitchFamily="34" charset="0"/>
              </a:rPr>
              <a:t>Rare Earth concentrations (normalized to chondrite) for melts produced at various values of F via melting of a hypothetical garnet lherzolite using the batch melting model (equation 9-5). From Winter (2001) An Introduction to Igneous and Metamorphic Petrology. Prentice Hall.</a:t>
            </a:r>
          </a:p>
        </p:txBody>
      </p:sp>
      <p:pic>
        <p:nvPicPr>
          <p:cNvPr id="27655" name="Picture 97" descr="Fig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1079500"/>
            <a:ext cx="5511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18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54"/>
          <p:cNvSpPr>
            <a:spLocks noChangeArrowheads="1"/>
          </p:cNvSpPr>
          <p:nvPr/>
        </p:nvSpPr>
        <p:spPr bwMode="auto">
          <a:xfrm>
            <a:off x="1692275" y="73025"/>
            <a:ext cx="89042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35000" indent="-6350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4800">
                <a:solidFill>
                  <a:schemeClr val="bg2"/>
                </a:solidFill>
              </a:rPr>
              <a:t>Spider diagram for oceanic basalts</a:t>
            </a:r>
            <a:r>
              <a:rPr lang="en-US" altLang="nb-NO" sz="5400">
                <a:solidFill>
                  <a:schemeClr val="bg2"/>
                </a:solidFill>
              </a:rPr>
              <a:t> </a:t>
            </a:r>
          </a:p>
        </p:txBody>
      </p:sp>
      <p:sp>
        <p:nvSpPr>
          <p:cNvPr id="34047" name="Rectangle 255"/>
          <p:cNvSpPr>
            <a:spLocks noChangeArrowheads="1"/>
          </p:cNvSpPr>
          <p:nvPr/>
        </p:nvSpPr>
        <p:spPr bwMode="auto">
          <a:xfrm>
            <a:off x="1762126" y="1133475"/>
            <a:ext cx="8513763" cy="4211638"/>
          </a:xfrm>
          <a:prstGeom prst="rect">
            <a:avLst/>
          </a:prstGeom>
          <a:noFill/>
          <a:ln w="9525">
            <a:noFill/>
            <a:miter lim="800000"/>
            <a:headEnd/>
            <a:tailEnd/>
          </a:ln>
          <a:effectLst/>
        </p:spPr>
        <p:txBody>
          <a:bodyPr lIns="92075" tIns="46038" rIns="92075" bIns="46038"/>
          <a:lstStyle/>
          <a:p>
            <a:pPr marL="342900" indent="-342900">
              <a:spcBef>
                <a:spcPct val="20000"/>
              </a:spcBef>
              <a:buClr>
                <a:srgbClr val="FF5050"/>
              </a:buClr>
              <a:buSzPct val="60000"/>
              <a:buFont typeface="Monotype Sorts" pitchFamily="2" charset="2"/>
              <a:buChar char="l"/>
              <a:defRPr/>
            </a:pPr>
            <a:endParaRPr lang="en-US">
              <a:solidFill>
                <a:srgbClr val="FFCC00"/>
              </a:solidFill>
              <a:effectLst>
                <a:outerShdw blurRad="38100" dist="38100" dir="2700000" algn="tl">
                  <a:srgbClr val="000000"/>
                </a:outerShdw>
              </a:effectLst>
            </a:endParaRPr>
          </a:p>
        </p:txBody>
      </p:sp>
      <p:sp>
        <p:nvSpPr>
          <p:cNvPr id="29700" name="Rectangle 256"/>
          <p:cNvSpPr>
            <a:spLocks noChangeArrowheads="1"/>
          </p:cNvSpPr>
          <p:nvPr/>
        </p:nvSpPr>
        <p:spPr bwMode="auto">
          <a:xfrm>
            <a:off x="4613276" y="5772151"/>
            <a:ext cx="397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2400" b="1">
                <a:solidFill>
                  <a:schemeClr val="bg2"/>
                </a:solidFill>
                <a:latin typeface="Arial" panose="020B0604020202020204" pitchFamily="34" charset="0"/>
              </a:rPr>
              <a:t>increasing incompatibility</a:t>
            </a:r>
          </a:p>
        </p:txBody>
      </p:sp>
      <p:sp>
        <p:nvSpPr>
          <p:cNvPr id="29701" name="Line 257"/>
          <p:cNvSpPr>
            <a:spLocks noChangeShapeType="1"/>
          </p:cNvSpPr>
          <p:nvPr/>
        </p:nvSpPr>
        <p:spPr bwMode="auto">
          <a:xfrm flipH="1" flipV="1">
            <a:off x="3740150" y="6011863"/>
            <a:ext cx="827088" cy="6350"/>
          </a:xfrm>
          <a:prstGeom prst="line">
            <a:avLst/>
          </a:prstGeom>
          <a:noFill/>
          <a:ln w="127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grpSp>
        <p:nvGrpSpPr>
          <p:cNvPr id="29702" name="Group 265"/>
          <p:cNvGrpSpPr>
            <a:grpSpLocks/>
          </p:cNvGrpSpPr>
          <p:nvPr/>
        </p:nvGrpSpPr>
        <p:grpSpPr bwMode="auto">
          <a:xfrm>
            <a:off x="2274888" y="914401"/>
            <a:ext cx="7478712" cy="4886325"/>
            <a:chOff x="473" y="576"/>
            <a:chExt cx="4711" cy="3078"/>
          </a:xfrm>
        </p:grpSpPr>
        <p:sp>
          <p:nvSpPr>
            <p:cNvPr id="29704" name="Rectangle 263"/>
            <p:cNvSpPr>
              <a:spLocks noChangeArrowheads="1"/>
            </p:cNvSpPr>
            <p:nvPr/>
          </p:nvSpPr>
          <p:spPr bwMode="auto">
            <a:xfrm>
              <a:off x="473" y="576"/>
              <a:ext cx="4711" cy="3078"/>
            </a:xfrm>
            <a:prstGeom prst="rect">
              <a:avLst/>
            </a:prstGeom>
            <a:solidFill>
              <a:srgbClr val="FFFFFF"/>
            </a:solidFill>
            <a:ln w="12700">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pic>
          <p:nvPicPr>
            <p:cNvPr id="29705" name="Picture 264" descr="Fig 10-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 y="622"/>
              <a:ext cx="4486"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3" name="Rectangle 266"/>
          <p:cNvSpPr>
            <a:spLocks noChangeArrowheads="1"/>
          </p:cNvSpPr>
          <p:nvPr/>
        </p:nvSpPr>
        <p:spPr bwMode="auto">
          <a:xfrm>
            <a:off x="3051175" y="6218238"/>
            <a:ext cx="6597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10.14b.</a:t>
            </a:r>
            <a:r>
              <a:rPr lang="en-US" altLang="nb-NO" sz="1200">
                <a:solidFill>
                  <a:schemeClr val="bg2"/>
                </a:solidFill>
                <a:latin typeface="Arial" panose="020B0604020202020204" pitchFamily="34" charset="0"/>
              </a:rPr>
              <a:t> Spider diagram for a typical alkaline ocean island basalt (OIB) and tholeiitic mid-ocean ridge basalt (MORB). From Winter (2001) An Introduction to Igneous and Metamorphic Petrology. Prentice Hall. </a:t>
            </a:r>
            <a:r>
              <a:rPr lang="en-US" altLang="nb-NO" sz="1200">
                <a:solidFill>
                  <a:schemeClr val="bg2"/>
                </a:solidFill>
                <a:latin typeface="Arial" panose="020B0604020202020204" pitchFamily="34" charset="0"/>
                <a:cs typeface="Arial" panose="020B0604020202020204" pitchFamily="34" charset="0"/>
              </a:rPr>
              <a:t>Data from Sun and McDonough (1989).</a:t>
            </a:r>
            <a:r>
              <a:rPr lang="en-US" altLang="nb-NO" sz="1200">
                <a:solidFill>
                  <a:schemeClr val="bg2"/>
                </a:solidFill>
                <a:latin typeface="Arial" panose="020B0604020202020204" pitchFamily="34" charset="0"/>
              </a:rPr>
              <a:t> </a:t>
            </a:r>
          </a:p>
        </p:txBody>
      </p:sp>
    </p:spTree>
    <p:extLst>
      <p:ext uri="{BB962C8B-B14F-4D97-AF65-F5344CB8AC3E}">
        <p14:creationId xmlns:p14="http://schemas.microsoft.com/office/powerpoint/2010/main" val="3581299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63701" y="122238"/>
            <a:ext cx="8251825"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nb-NO" dirty="0"/>
              <a:t>“Whole Mantle” circulation model</a:t>
            </a:r>
          </a:p>
        </p:txBody>
      </p:sp>
      <p:sp>
        <p:nvSpPr>
          <p:cNvPr id="36867" name="Rectangle 43"/>
          <p:cNvSpPr>
            <a:spLocks noChangeArrowheads="1"/>
          </p:cNvSpPr>
          <p:nvPr/>
        </p:nvSpPr>
        <p:spPr bwMode="auto">
          <a:xfrm>
            <a:off x="1968500" y="6216651"/>
            <a:ext cx="836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rgbClr val="FF0000"/>
                </a:solidFill>
                <a:latin typeface="Arial" panose="020B0604020202020204" pitchFamily="34" charset="0"/>
              </a:rPr>
              <a:t>Figure 10-17a</a:t>
            </a:r>
            <a:r>
              <a:rPr lang="en-US" altLang="nb-NO" sz="1400">
                <a:solidFill>
                  <a:schemeClr val="bg2"/>
                </a:solidFill>
                <a:latin typeface="Arial" panose="020B0604020202020204" pitchFamily="34" charset="0"/>
              </a:rPr>
              <a:t> </a:t>
            </a:r>
            <a:r>
              <a:rPr lang="en-US" altLang="nb-NO" sz="1400">
                <a:solidFill>
                  <a:schemeClr val="bg2"/>
                </a:solidFill>
                <a:latin typeface="Arial" panose="020B0604020202020204" pitchFamily="34" charset="0"/>
                <a:cs typeface="Arial" panose="020B0604020202020204" pitchFamily="34" charset="0"/>
              </a:rPr>
              <a:t>After Basaltic Volcanism Study Project (1981).</a:t>
            </a:r>
            <a:r>
              <a:rPr lang="en-US" altLang="nb-NO" sz="1400">
                <a:solidFill>
                  <a:schemeClr val="bg2"/>
                </a:solidFill>
                <a:latin typeface="Arial" panose="020B0604020202020204" pitchFamily="34" charset="0"/>
              </a:rPr>
              <a:t> Lunar and Planetary Institute.</a:t>
            </a:r>
          </a:p>
        </p:txBody>
      </p:sp>
      <p:pic>
        <p:nvPicPr>
          <p:cNvPr id="36868" name="Picture 45" descr="Fig 10-1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6" y="1250950"/>
            <a:ext cx="751046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192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2027237" y="687388"/>
            <a:ext cx="9203979"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Clr>
                <a:schemeClr val="folHlink"/>
              </a:buClr>
              <a:buSzPct val="65000"/>
              <a:buFont typeface="Monotype Sorts" pitchFamily="2" charset="2"/>
              <a:buChar char="F"/>
            </a:pPr>
            <a:r>
              <a:rPr lang="en-US" altLang="nb-NO" sz="3200" dirty="0"/>
              <a:t>Upper depleted mantle = MORB </a:t>
            </a:r>
            <a:r>
              <a:rPr lang="en-US" altLang="nb-NO" sz="3200" dirty="0" smtClean="0"/>
              <a:t>source (</a:t>
            </a:r>
            <a:r>
              <a:rPr lang="en-US" altLang="nb-NO" sz="3200" dirty="0" err="1" smtClean="0"/>
              <a:t>tholiitic</a:t>
            </a:r>
            <a:r>
              <a:rPr lang="en-US" altLang="nb-NO" sz="3200" dirty="0" smtClean="0"/>
              <a:t>)</a:t>
            </a:r>
            <a:endParaRPr lang="en-US" altLang="nb-NO" sz="3200" dirty="0"/>
          </a:p>
          <a:p>
            <a:pPr>
              <a:spcBef>
                <a:spcPct val="20000"/>
              </a:spcBef>
              <a:buClr>
                <a:schemeClr val="folHlink"/>
              </a:buClr>
              <a:buSzPct val="65000"/>
              <a:buFont typeface="Monotype Sorts" pitchFamily="2" charset="2"/>
              <a:buChar char="F"/>
            </a:pPr>
            <a:r>
              <a:rPr lang="en-US" altLang="nb-NO" sz="3200" dirty="0"/>
              <a:t>Lower </a:t>
            </a:r>
            <a:r>
              <a:rPr lang="en-US" altLang="nb-NO" sz="3200" dirty="0" err="1"/>
              <a:t>undepleted</a:t>
            </a:r>
            <a:r>
              <a:rPr lang="en-US" altLang="nb-NO" sz="3200" dirty="0"/>
              <a:t> &amp; enriched OIB </a:t>
            </a:r>
            <a:r>
              <a:rPr lang="en-US" altLang="nb-NO" sz="3200" dirty="0" smtClean="0"/>
              <a:t>source (Alkaline)</a:t>
            </a:r>
            <a:endParaRPr lang="en-US" altLang="nb-NO" sz="3200" dirty="0"/>
          </a:p>
        </p:txBody>
      </p:sp>
      <p:pic>
        <p:nvPicPr>
          <p:cNvPr id="37891" name="Picture 308" descr="Fig 10-1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1773239"/>
            <a:ext cx="6858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1663701" y="98425"/>
            <a:ext cx="8251825" cy="1143000"/>
          </a:xfrm>
          <a:prstGeom prst="rect">
            <a:avLst/>
          </a:prstGeom>
          <a:noFill/>
          <a:ln/>
        </p:spPr>
        <p:txBody>
          <a:bodyPr/>
          <a:lstStyle/>
          <a:p>
            <a:pPr marL="635000" indent="-635000">
              <a:defRPr/>
            </a:pPr>
            <a:r>
              <a:rPr lang="en-US" sz="4400" kern="0" dirty="0">
                <a:latin typeface="+mj-lt"/>
                <a:ea typeface="+mj-ea"/>
                <a:cs typeface="+mj-cs"/>
              </a:rPr>
              <a:t>“Two-Layer” circulation model</a:t>
            </a:r>
          </a:p>
        </p:txBody>
      </p:sp>
      <p:sp>
        <p:nvSpPr>
          <p:cNvPr id="37893" name="Rectangle 43"/>
          <p:cNvSpPr>
            <a:spLocks noChangeArrowheads="1"/>
          </p:cNvSpPr>
          <p:nvPr/>
        </p:nvSpPr>
        <p:spPr bwMode="auto">
          <a:xfrm>
            <a:off x="1968500" y="6216651"/>
            <a:ext cx="836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400">
                <a:solidFill>
                  <a:srgbClr val="FF0000"/>
                </a:solidFill>
                <a:latin typeface="Arial" panose="020B0604020202020204" pitchFamily="34" charset="0"/>
              </a:rPr>
              <a:t>Figure 10-17b</a:t>
            </a:r>
            <a:r>
              <a:rPr lang="en-US" altLang="nb-NO" sz="1400">
                <a:solidFill>
                  <a:schemeClr val="bg2"/>
                </a:solidFill>
                <a:latin typeface="Arial" panose="020B0604020202020204" pitchFamily="34" charset="0"/>
              </a:rPr>
              <a:t> </a:t>
            </a:r>
            <a:r>
              <a:rPr lang="en-US" altLang="nb-NO" sz="1400">
                <a:solidFill>
                  <a:schemeClr val="bg2"/>
                </a:solidFill>
                <a:latin typeface="Arial" panose="020B0604020202020204" pitchFamily="34" charset="0"/>
                <a:cs typeface="Arial" panose="020B0604020202020204" pitchFamily="34" charset="0"/>
              </a:rPr>
              <a:t>After Basaltic Volcanism Study Project (1981).</a:t>
            </a:r>
            <a:r>
              <a:rPr lang="en-US" altLang="nb-NO" sz="1400">
                <a:solidFill>
                  <a:schemeClr val="bg2"/>
                </a:solidFill>
                <a:latin typeface="Arial" panose="020B0604020202020204" pitchFamily="34" charset="0"/>
              </a:rPr>
              <a:t> Lunar and Planetary Institute.</a:t>
            </a:r>
          </a:p>
        </p:txBody>
      </p:sp>
    </p:spTree>
    <p:extLst>
      <p:ext uri="{BB962C8B-B14F-4D97-AF65-F5344CB8AC3E}">
        <p14:creationId xmlns:p14="http://schemas.microsoft.com/office/powerpoint/2010/main" val="421153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33613" y="0"/>
            <a:ext cx="77724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nb-NO" dirty="0"/>
              <a:t>Experiments on melting enriched vs. depleted mantle samples:</a:t>
            </a:r>
          </a:p>
        </p:txBody>
      </p:sp>
      <p:sp>
        <p:nvSpPr>
          <p:cNvPr id="38915" name="Rectangle 3"/>
          <p:cNvSpPr>
            <a:spLocks noGrp="1" noChangeArrowheads="1"/>
          </p:cNvSpPr>
          <p:nvPr>
            <p:ph type="body" idx="1"/>
          </p:nvPr>
        </p:nvSpPr>
        <p:spPr>
          <a:xfrm>
            <a:off x="2093914" y="2135189"/>
            <a:ext cx="4491037" cy="3208337"/>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nb-NO" dirty="0" err="1" smtClean="0">
                <a:effectLst/>
              </a:rPr>
              <a:t>Tholeiite</a:t>
            </a:r>
            <a:r>
              <a:rPr lang="en-US" altLang="nb-NO" dirty="0" smtClean="0">
                <a:effectLst/>
              </a:rPr>
              <a:t> easily created</a:t>
            </a:r>
          </a:p>
          <a:p>
            <a:pPr lvl="1">
              <a:lnSpc>
                <a:spcPct val="90000"/>
              </a:lnSpc>
              <a:buFont typeface="Monotype Sorts" pitchFamily="2" charset="2"/>
              <a:buNone/>
            </a:pPr>
            <a:r>
              <a:rPr lang="en-US" altLang="nb-NO" sz="3200" dirty="0"/>
              <a:t>by 10-30% PM</a:t>
            </a:r>
          </a:p>
          <a:p>
            <a:pPr>
              <a:lnSpc>
                <a:spcPct val="90000"/>
              </a:lnSpc>
            </a:pPr>
            <a:r>
              <a:rPr lang="en-US" altLang="nb-NO" dirty="0" smtClean="0">
                <a:effectLst/>
              </a:rPr>
              <a:t>More silica saturated</a:t>
            </a:r>
          </a:p>
          <a:p>
            <a:pPr lvl="1">
              <a:lnSpc>
                <a:spcPct val="90000"/>
              </a:lnSpc>
              <a:buFont typeface="Monotype Sorts" pitchFamily="2" charset="2"/>
              <a:buNone/>
            </a:pPr>
            <a:r>
              <a:rPr lang="en-US" altLang="nb-NO" sz="3200" dirty="0"/>
              <a:t>at lower </a:t>
            </a:r>
            <a:r>
              <a:rPr lang="en-US" altLang="nb-NO" sz="3200" dirty="0" smtClean="0"/>
              <a:t>P</a:t>
            </a:r>
            <a:endParaRPr lang="en-US" altLang="nb-NO" sz="3200" dirty="0"/>
          </a:p>
        </p:txBody>
      </p:sp>
      <p:sp>
        <p:nvSpPr>
          <p:cNvPr id="38916" name="Rectangle 4"/>
          <p:cNvSpPr>
            <a:spLocks noChangeArrowheads="1"/>
          </p:cNvSpPr>
          <p:nvPr/>
        </p:nvSpPr>
        <p:spPr bwMode="auto">
          <a:xfrm>
            <a:off x="1955800" y="1446214"/>
            <a:ext cx="3448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3200">
                <a:solidFill>
                  <a:srgbClr val="FF0000"/>
                </a:solidFill>
              </a:rPr>
              <a:t>1.  Depleted Mantle</a:t>
            </a:r>
          </a:p>
        </p:txBody>
      </p:sp>
      <p:sp>
        <p:nvSpPr>
          <p:cNvPr id="38917" name="Rectangle 551"/>
          <p:cNvSpPr>
            <a:spLocks noChangeArrowheads="1"/>
          </p:cNvSpPr>
          <p:nvPr/>
        </p:nvSpPr>
        <p:spPr bwMode="auto">
          <a:xfrm>
            <a:off x="1698625" y="5443539"/>
            <a:ext cx="47767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10-18a</a:t>
            </a:r>
            <a:r>
              <a:rPr lang="en-US" altLang="nb-NO" sz="1200">
                <a:solidFill>
                  <a:schemeClr val="bg2"/>
                </a:solidFill>
                <a:latin typeface="Arial" panose="020B0604020202020204" pitchFamily="34" charset="0"/>
              </a:rPr>
              <a:t>. Results of partial melting experiments on depleted lherzolites. Dashed lines are contours representing percent partial melt produced. Strongly curved lines are contours of the normative olivine content of the melt. “Opx out” and “Cpx out” represent the degree of melting at which these phases are completely consumed in the melt. </a:t>
            </a:r>
            <a:r>
              <a:rPr lang="en-US" altLang="nb-NO" sz="1200">
                <a:solidFill>
                  <a:schemeClr val="bg2"/>
                </a:solidFill>
                <a:latin typeface="Arial" panose="020B0604020202020204" pitchFamily="34" charset="0"/>
                <a:cs typeface="Arial" panose="020B0604020202020204" pitchFamily="34" charset="0"/>
              </a:rPr>
              <a:t>After Jaques and Green (1980).</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Times New Roman" panose="02020603050405020304" pitchFamily="18" charset="0"/>
              </a:rPr>
              <a:t>Contrib. Mineral. Petrol., 73, 287-310.</a:t>
            </a:r>
            <a:r>
              <a:rPr lang="en-US" altLang="nb-NO" sz="1200">
                <a:solidFill>
                  <a:schemeClr val="bg2"/>
                </a:solidFill>
                <a:latin typeface="Arial" panose="020B0604020202020204" pitchFamily="34" charset="0"/>
              </a:rPr>
              <a:t> </a:t>
            </a:r>
          </a:p>
        </p:txBody>
      </p:sp>
      <p:grpSp>
        <p:nvGrpSpPr>
          <p:cNvPr id="38918" name="Group 559"/>
          <p:cNvGrpSpPr>
            <a:grpSpLocks/>
          </p:cNvGrpSpPr>
          <p:nvPr/>
        </p:nvGrpSpPr>
        <p:grpSpPr bwMode="auto">
          <a:xfrm>
            <a:off x="6426200" y="1487488"/>
            <a:ext cx="4241800" cy="5370512"/>
            <a:chOff x="3088" y="937"/>
            <a:chExt cx="2672" cy="3383"/>
          </a:xfrm>
        </p:grpSpPr>
        <p:sp>
          <p:nvSpPr>
            <p:cNvPr id="38919" name="Rectangle 558"/>
            <p:cNvSpPr>
              <a:spLocks noChangeArrowheads="1"/>
            </p:cNvSpPr>
            <p:nvPr/>
          </p:nvSpPr>
          <p:spPr bwMode="auto">
            <a:xfrm>
              <a:off x="3088" y="937"/>
              <a:ext cx="2672" cy="3383"/>
            </a:xfrm>
            <a:prstGeom prst="rect">
              <a:avLst/>
            </a:prstGeom>
            <a:solidFill>
              <a:srgbClr val="FFFFFF"/>
            </a:solidFill>
            <a:ln w="12700">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pic>
          <p:nvPicPr>
            <p:cNvPr id="38920" name="Picture 557" descr="Fig 10-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 y="979"/>
              <a:ext cx="2490" cy="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3194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15"/>
          <p:cNvGrpSpPr>
            <a:grpSpLocks/>
          </p:cNvGrpSpPr>
          <p:nvPr/>
        </p:nvGrpSpPr>
        <p:grpSpPr bwMode="auto">
          <a:xfrm>
            <a:off x="6392863" y="1282700"/>
            <a:ext cx="4132262" cy="5575300"/>
            <a:chOff x="3116" y="874"/>
            <a:chExt cx="2554" cy="3446"/>
          </a:xfrm>
        </p:grpSpPr>
        <p:sp>
          <p:nvSpPr>
            <p:cNvPr id="39943" name="Rectangle 414"/>
            <p:cNvSpPr>
              <a:spLocks noChangeArrowheads="1"/>
            </p:cNvSpPr>
            <p:nvPr/>
          </p:nvSpPr>
          <p:spPr bwMode="auto">
            <a:xfrm>
              <a:off x="3116" y="874"/>
              <a:ext cx="2554" cy="3446"/>
            </a:xfrm>
            <a:prstGeom prst="rect">
              <a:avLst/>
            </a:prstGeom>
            <a:solidFill>
              <a:srgbClr val="FFFFFF"/>
            </a:solidFill>
            <a:ln w="12700">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nb-NO" altLang="nb-NO"/>
            </a:p>
          </p:txBody>
        </p:sp>
        <p:pic>
          <p:nvPicPr>
            <p:cNvPr id="39944" name="Picture 413" descr="Fig 10-1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 y="938"/>
              <a:ext cx="2400" cy="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9" name="Rectangle 2"/>
          <p:cNvSpPr>
            <a:spLocks noChangeArrowheads="1"/>
          </p:cNvSpPr>
          <p:nvPr/>
        </p:nvSpPr>
        <p:spPr bwMode="auto">
          <a:xfrm>
            <a:off x="223361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35000" indent="-6350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4400" dirty="0"/>
              <a:t>Experiments on melting enriched vs. depleted mantle samples:</a:t>
            </a:r>
          </a:p>
        </p:txBody>
      </p:sp>
      <p:sp>
        <p:nvSpPr>
          <p:cNvPr id="39940" name="Rectangle 3"/>
          <p:cNvSpPr>
            <a:spLocks noChangeArrowheads="1"/>
          </p:cNvSpPr>
          <p:nvPr/>
        </p:nvSpPr>
        <p:spPr bwMode="auto">
          <a:xfrm>
            <a:off x="2093914" y="2135189"/>
            <a:ext cx="44910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Clr>
                <a:srgbClr val="FF5050"/>
              </a:buClr>
              <a:buSzPct val="60000"/>
              <a:buFont typeface="Monotype Sorts" pitchFamily="2" charset="2"/>
              <a:buChar char="l"/>
            </a:pPr>
            <a:r>
              <a:rPr lang="en-US" altLang="nb-NO" sz="3200" dirty="0" err="1"/>
              <a:t>Tholeiites</a:t>
            </a:r>
            <a:r>
              <a:rPr lang="en-US" altLang="nb-NO" sz="3200" dirty="0"/>
              <a:t> extend to</a:t>
            </a:r>
          </a:p>
          <a:p>
            <a:pPr lvl="1">
              <a:spcBef>
                <a:spcPct val="20000"/>
              </a:spcBef>
            </a:pPr>
            <a:r>
              <a:rPr lang="en-US" altLang="nb-NO" sz="3200" dirty="0"/>
              <a:t>higher P than for DM</a:t>
            </a:r>
          </a:p>
          <a:p>
            <a:pPr>
              <a:spcBef>
                <a:spcPct val="20000"/>
              </a:spcBef>
              <a:buClr>
                <a:srgbClr val="FF5050"/>
              </a:buClr>
              <a:buSzPct val="60000"/>
              <a:buFont typeface="Monotype Sorts" pitchFamily="2" charset="2"/>
              <a:buChar char="l"/>
            </a:pPr>
            <a:r>
              <a:rPr lang="en-US" altLang="nb-NO" sz="3200" dirty="0"/>
              <a:t>Alkaline basalt field</a:t>
            </a:r>
          </a:p>
          <a:p>
            <a:pPr lvl="1">
              <a:spcBef>
                <a:spcPct val="20000"/>
              </a:spcBef>
            </a:pPr>
            <a:r>
              <a:rPr lang="en-US" altLang="nb-NO" sz="3200" dirty="0"/>
              <a:t>at higher P yet</a:t>
            </a:r>
          </a:p>
          <a:p>
            <a:pPr lvl="1">
              <a:spcBef>
                <a:spcPct val="20000"/>
              </a:spcBef>
              <a:buClr>
                <a:schemeClr val="folHlink"/>
              </a:buClr>
              <a:buSzPct val="65000"/>
              <a:buFont typeface="Monotype Sorts" pitchFamily="2" charset="2"/>
              <a:buChar char="F"/>
            </a:pPr>
            <a:r>
              <a:rPr lang="en-US" altLang="nb-NO" sz="3200" dirty="0"/>
              <a:t>And lower % PM</a:t>
            </a:r>
          </a:p>
        </p:txBody>
      </p:sp>
      <p:sp>
        <p:nvSpPr>
          <p:cNvPr id="39941" name="Rectangle 4"/>
          <p:cNvSpPr>
            <a:spLocks noChangeArrowheads="1"/>
          </p:cNvSpPr>
          <p:nvPr/>
        </p:nvSpPr>
        <p:spPr bwMode="auto">
          <a:xfrm>
            <a:off x="1955801" y="1446214"/>
            <a:ext cx="3446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3200">
                <a:solidFill>
                  <a:srgbClr val="FF0000"/>
                </a:solidFill>
              </a:rPr>
              <a:t>2.  Enriched Mantle</a:t>
            </a:r>
          </a:p>
        </p:txBody>
      </p:sp>
      <p:sp>
        <p:nvSpPr>
          <p:cNvPr id="39942" name="Rectangle 416"/>
          <p:cNvSpPr>
            <a:spLocks noChangeArrowheads="1"/>
          </p:cNvSpPr>
          <p:nvPr/>
        </p:nvSpPr>
        <p:spPr bwMode="auto">
          <a:xfrm>
            <a:off x="1668464" y="5122864"/>
            <a:ext cx="4765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FF0000"/>
                </a:solidFill>
                <a:latin typeface="Arial" panose="020B0604020202020204" pitchFamily="34" charset="0"/>
              </a:rPr>
              <a:t>Figure 10-18b. </a:t>
            </a:r>
            <a:r>
              <a:rPr lang="en-US" altLang="nb-NO" sz="1200">
                <a:solidFill>
                  <a:schemeClr val="bg2"/>
                </a:solidFill>
                <a:latin typeface="Arial" panose="020B0604020202020204" pitchFamily="34" charset="0"/>
              </a:rPr>
              <a:t>Results of partial melting experiments on fertile lherzolites. Dashed lines are contours representing percent partial melt produced. Strongly curved lines are contours of the normative olivine content of the melt. “Opx out” and “Cpx out” represent the degree of melting at which these phases are completely consumed in the melt. The shaded area represents the conditions required for the generation of alkaline basaltic magmas. </a:t>
            </a:r>
            <a:r>
              <a:rPr lang="en-US" altLang="nb-NO" sz="1200">
                <a:solidFill>
                  <a:schemeClr val="bg2"/>
                </a:solidFill>
                <a:latin typeface="Arial" panose="020B0604020202020204" pitchFamily="34" charset="0"/>
                <a:cs typeface="Arial" panose="020B0604020202020204" pitchFamily="34" charset="0"/>
              </a:rPr>
              <a:t>After Jaques and Green (1980).</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Times New Roman" panose="02020603050405020304" pitchFamily="18" charset="0"/>
              </a:rPr>
              <a:t>Contrib. Mineral. Petrol., 73, 287-310.</a:t>
            </a:r>
            <a:r>
              <a:rPr lang="en-US" altLang="nb-NO" sz="1200">
                <a:solidFill>
                  <a:schemeClr val="bg2"/>
                </a:solidFill>
                <a:latin typeface="Arial" panose="020B0604020202020204" pitchFamily="34" charset="0"/>
              </a:rPr>
              <a:t> </a:t>
            </a:r>
          </a:p>
        </p:txBody>
      </p:sp>
    </p:spTree>
    <p:extLst>
      <p:ext uri="{BB962C8B-B14F-4D97-AF65-F5344CB8AC3E}">
        <p14:creationId xmlns:p14="http://schemas.microsoft.com/office/powerpoint/2010/main" val="2534021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514" y="1808921"/>
            <a:ext cx="9643602" cy="2862322"/>
          </a:xfrm>
          <a:prstGeom prst="rect">
            <a:avLst/>
          </a:prstGeom>
          <a:noFill/>
        </p:spPr>
        <p:txBody>
          <a:bodyPr wrap="none" rtlCol="0">
            <a:spAutoFit/>
          </a:bodyPr>
          <a:lstStyle/>
          <a:p>
            <a:r>
              <a:rPr lang="nb-NO" sz="3000" dirty="0" smtClean="0"/>
              <a:t>So far, </a:t>
            </a:r>
            <a:r>
              <a:rPr lang="nb-NO" sz="3000" dirty="0" err="1" smtClean="0"/>
              <a:t>we</a:t>
            </a:r>
            <a:r>
              <a:rPr lang="nb-NO" sz="3000" dirty="0" smtClean="0"/>
              <a:t> </a:t>
            </a:r>
            <a:r>
              <a:rPr lang="nb-NO" sz="3000" dirty="0" err="1" smtClean="0"/>
              <a:t>can</a:t>
            </a:r>
            <a:r>
              <a:rPr lang="nb-NO" sz="3000" dirty="0" smtClean="0"/>
              <a:t> understand </a:t>
            </a:r>
            <a:r>
              <a:rPr lang="nb-NO" sz="3000" dirty="0" err="1" smtClean="0"/>
              <a:t>how</a:t>
            </a:r>
            <a:r>
              <a:rPr lang="nb-NO" sz="3000" dirty="0" smtClean="0"/>
              <a:t> </a:t>
            </a:r>
            <a:r>
              <a:rPr lang="nb-NO" sz="3000" dirty="0" err="1" smtClean="0"/>
              <a:t>the</a:t>
            </a:r>
            <a:r>
              <a:rPr lang="nb-NO" sz="3000" dirty="0" smtClean="0"/>
              <a:t> </a:t>
            </a:r>
            <a:r>
              <a:rPr lang="nb-NO" sz="3000" dirty="0" err="1" smtClean="0"/>
              <a:t>tholiitic</a:t>
            </a:r>
            <a:r>
              <a:rPr lang="nb-NO" sz="3000" dirty="0" smtClean="0"/>
              <a:t> and </a:t>
            </a:r>
            <a:r>
              <a:rPr lang="nb-NO" sz="3000" dirty="0" err="1" smtClean="0"/>
              <a:t>alkaline</a:t>
            </a:r>
            <a:r>
              <a:rPr lang="nb-NO" sz="3000" dirty="0" smtClean="0"/>
              <a:t> </a:t>
            </a:r>
          </a:p>
          <a:p>
            <a:r>
              <a:rPr lang="nb-NO" sz="3000" dirty="0" err="1" smtClean="0"/>
              <a:t>basaltic</a:t>
            </a:r>
            <a:r>
              <a:rPr lang="nb-NO" sz="3000" dirty="0" smtClean="0"/>
              <a:t> magma </a:t>
            </a:r>
            <a:r>
              <a:rPr lang="nb-NO" sz="3000" dirty="0" err="1" smtClean="0"/>
              <a:t>can</a:t>
            </a:r>
            <a:r>
              <a:rPr lang="nb-NO" sz="3000" dirty="0" smtClean="0"/>
              <a:t> be </a:t>
            </a:r>
            <a:r>
              <a:rPr lang="nb-NO" sz="3000" dirty="0" err="1" smtClean="0"/>
              <a:t>produced</a:t>
            </a:r>
            <a:r>
              <a:rPr lang="nb-NO" sz="3000" dirty="0" smtClean="0"/>
              <a:t> from mantle.</a:t>
            </a:r>
          </a:p>
          <a:p>
            <a:endParaRPr lang="en-US" sz="3000" dirty="0" smtClean="0"/>
          </a:p>
          <a:p>
            <a:endParaRPr lang="en-US" sz="3000" dirty="0"/>
          </a:p>
          <a:p>
            <a:r>
              <a:rPr lang="en-US" sz="3000" dirty="0" smtClean="0"/>
              <a:t>What </a:t>
            </a:r>
            <a:r>
              <a:rPr lang="en-US" sz="3000" dirty="0"/>
              <a:t>is about other types of rocks (acidic </a:t>
            </a:r>
            <a:r>
              <a:rPr lang="en-US" sz="3000" dirty="0" smtClean="0"/>
              <a:t>and</a:t>
            </a:r>
          </a:p>
          <a:p>
            <a:r>
              <a:rPr lang="en-US" sz="3000" dirty="0" smtClean="0"/>
              <a:t>intermediate </a:t>
            </a:r>
            <a:r>
              <a:rPr lang="en-US" sz="3000" dirty="0"/>
              <a:t>magma)???</a:t>
            </a:r>
            <a:endParaRPr lang="nb-NO" sz="3000" dirty="0"/>
          </a:p>
        </p:txBody>
      </p:sp>
    </p:spTree>
    <p:extLst>
      <p:ext uri="{BB962C8B-B14F-4D97-AF65-F5344CB8AC3E}">
        <p14:creationId xmlns:p14="http://schemas.microsoft.com/office/powerpoint/2010/main" val="1963746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36820" y="2070583"/>
            <a:ext cx="7772400" cy="1252537"/>
          </a:xfrm>
        </p:spPr>
        <p:txBody>
          <a:bodyPr>
            <a:normAutofit/>
          </a:bodyPr>
          <a:lstStyle/>
          <a:p>
            <a:pPr>
              <a:defRPr/>
            </a:pPr>
            <a:r>
              <a:rPr lang="en-US" dirty="0" smtClean="0"/>
              <a:t>Diversification of Magmas</a:t>
            </a:r>
          </a:p>
        </p:txBody>
      </p:sp>
    </p:spTree>
    <p:extLst>
      <p:ext uri="{BB962C8B-B14F-4D97-AF65-F5344CB8AC3E}">
        <p14:creationId xmlns:p14="http://schemas.microsoft.com/office/powerpoint/2010/main" val="3377032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28838" y="0"/>
            <a:ext cx="7772400" cy="1143000"/>
          </a:xfrm>
        </p:spPr>
        <p:txBody>
          <a:bodyPr/>
          <a:lstStyle/>
          <a:p>
            <a:pPr>
              <a:defRPr/>
            </a:pPr>
            <a:r>
              <a:rPr lang="en-US" smtClean="0"/>
              <a:t>Magmatic Differentiation</a:t>
            </a:r>
          </a:p>
        </p:txBody>
      </p:sp>
      <p:sp>
        <p:nvSpPr>
          <p:cNvPr id="4099" name="Rectangle 3"/>
          <p:cNvSpPr>
            <a:spLocks noGrp="1" noChangeArrowheads="1"/>
          </p:cNvSpPr>
          <p:nvPr>
            <p:ph type="body" idx="1"/>
          </p:nvPr>
        </p:nvSpPr>
        <p:spPr>
          <a:xfrm>
            <a:off x="2144713" y="1127125"/>
            <a:ext cx="7772400" cy="4114800"/>
          </a:xfrm>
        </p:spPr>
        <p:txBody>
          <a:bodyPr/>
          <a:lstStyle/>
          <a:p>
            <a:pPr>
              <a:spcBef>
                <a:spcPts val="600"/>
              </a:spcBef>
            </a:pPr>
            <a:r>
              <a:rPr lang="en-US" altLang="nb-NO" smtClean="0"/>
              <a:t>Any process by which a magma is able to diversify and produce a magma or rock of different composition</a:t>
            </a:r>
          </a:p>
        </p:txBody>
      </p:sp>
    </p:spTree>
    <p:extLst>
      <p:ext uri="{BB962C8B-B14F-4D97-AF65-F5344CB8AC3E}">
        <p14:creationId xmlns:p14="http://schemas.microsoft.com/office/powerpoint/2010/main" val="1106940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128838" y="0"/>
            <a:ext cx="7772400" cy="1143000"/>
          </a:xfrm>
          <a:prstGeom prst="rect">
            <a:avLst/>
          </a:prstGeom>
          <a:noFill/>
          <a:ln w="9525">
            <a:noFill/>
            <a:miter lim="800000"/>
            <a:headEnd/>
            <a:tailEnd/>
          </a:ln>
          <a:effectLst/>
        </p:spPr>
        <p:txBody>
          <a:bodyPr anchor="ctr"/>
          <a:lstStyle/>
          <a:p>
            <a:pPr algn="ctr">
              <a:defRPr/>
            </a:pPr>
            <a:r>
              <a:rPr lang="en-US" sz="4400">
                <a:solidFill>
                  <a:srgbClr val="FF0066"/>
                </a:solidFill>
                <a:effectLst>
                  <a:outerShdw blurRad="38100" dist="38100" dir="2700000" algn="tl">
                    <a:srgbClr val="000000"/>
                  </a:outerShdw>
                </a:effectLst>
                <a:latin typeface="Times New Roman" charset="0"/>
              </a:rPr>
              <a:t>Magmatic Differentiation</a:t>
            </a:r>
          </a:p>
        </p:txBody>
      </p:sp>
      <p:sp>
        <p:nvSpPr>
          <p:cNvPr id="36867" name="Rectangle 3"/>
          <p:cNvSpPr>
            <a:spLocks noChangeArrowheads="1"/>
          </p:cNvSpPr>
          <p:nvPr/>
        </p:nvSpPr>
        <p:spPr bwMode="auto">
          <a:xfrm>
            <a:off x="1693863" y="1127125"/>
            <a:ext cx="87995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941388" indent="-484188">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buFont typeface="Monotype Sorts" pitchFamily="2" charset="2"/>
              <a:buChar char="l"/>
            </a:pPr>
            <a:r>
              <a:rPr lang="en-US" altLang="nb-NO" sz="2800" dirty="0"/>
              <a:t>Two essential processes</a:t>
            </a:r>
          </a:p>
          <a:p>
            <a:pPr lvl="1">
              <a:spcBef>
                <a:spcPts val="600"/>
              </a:spcBef>
              <a:buClr>
                <a:srgbClr val="FF0066"/>
              </a:buClr>
              <a:buSzPct val="60000"/>
            </a:pPr>
            <a:r>
              <a:rPr lang="en-US" altLang="nb-NO" sz="2800" dirty="0">
                <a:solidFill>
                  <a:schemeClr val="bg2"/>
                </a:solidFill>
              </a:rPr>
              <a:t>1. </a:t>
            </a:r>
            <a:r>
              <a:rPr lang="en-US" altLang="nb-NO" sz="2800" dirty="0">
                <a:solidFill>
                  <a:srgbClr val="FF0000"/>
                </a:solidFill>
              </a:rPr>
              <a:t>Creates a compositional difference</a:t>
            </a:r>
            <a:r>
              <a:rPr lang="en-US" altLang="nb-NO" sz="2800" dirty="0">
                <a:solidFill>
                  <a:schemeClr val="bg2"/>
                </a:solidFill>
              </a:rPr>
              <a:t> </a:t>
            </a:r>
            <a:r>
              <a:rPr lang="en-US" altLang="nb-NO" sz="2800" dirty="0"/>
              <a:t>in one or more phases</a:t>
            </a:r>
          </a:p>
          <a:p>
            <a:pPr lvl="1">
              <a:spcBef>
                <a:spcPts val="600"/>
              </a:spcBef>
              <a:buClr>
                <a:srgbClr val="FF0066"/>
              </a:buClr>
              <a:buSzPct val="60000"/>
            </a:pPr>
            <a:r>
              <a:rPr lang="en-US" altLang="nb-NO" sz="2800" dirty="0">
                <a:solidFill>
                  <a:schemeClr val="bg2"/>
                </a:solidFill>
              </a:rPr>
              <a:t>2.  </a:t>
            </a:r>
            <a:r>
              <a:rPr lang="en-US" altLang="nb-NO" sz="2800" dirty="0">
                <a:solidFill>
                  <a:srgbClr val="FF0000"/>
                </a:solidFill>
              </a:rPr>
              <a:t>Preserves the chemical difference</a:t>
            </a:r>
            <a:r>
              <a:rPr lang="en-US" altLang="nb-NO" sz="2800" dirty="0">
                <a:solidFill>
                  <a:schemeClr val="bg2"/>
                </a:solidFill>
              </a:rPr>
              <a:t> </a:t>
            </a:r>
            <a:r>
              <a:rPr lang="en-US" altLang="nb-NO" sz="2800" dirty="0"/>
              <a:t>by segregating (or fractionating) the chemically distinct portions</a:t>
            </a:r>
          </a:p>
        </p:txBody>
      </p:sp>
    </p:spTree>
    <p:extLst>
      <p:ext uri="{BB962C8B-B14F-4D97-AF65-F5344CB8AC3E}">
        <p14:creationId xmlns:p14="http://schemas.microsoft.com/office/powerpoint/2010/main" val="1625134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additive="base">
                                        <p:cTn id="7"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90688" y="3249614"/>
            <a:ext cx="8799512" cy="3049587"/>
          </a:xfrm>
          <a:prstGeom prst="rect">
            <a:avLst/>
          </a:prstGeom>
          <a:solidFill>
            <a:schemeClr val="accent5">
              <a:lumMod val="20000"/>
              <a:lumOff val="80000"/>
            </a:schemeClr>
          </a:solidFill>
          <a:ln w="9525">
            <a:noFill/>
            <a:miter lim="800000"/>
            <a:headEnd/>
            <a:tailEnd/>
          </a:ln>
          <a:effectLst/>
        </p:spPr>
        <p:txBody>
          <a:bodyPr wrap="none" anchor="ctr"/>
          <a:lstStyle/>
          <a:p>
            <a:pPr>
              <a:defRPr/>
            </a:pPr>
            <a:endParaRPr lang="en-US"/>
          </a:p>
        </p:txBody>
      </p:sp>
      <p:sp>
        <p:nvSpPr>
          <p:cNvPr id="7171" name="Rectangle 3"/>
          <p:cNvSpPr>
            <a:spLocks noGrp="1" noChangeArrowheads="1"/>
          </p:cNvSpPr>
          <p:nvPr>
            <p:ph type="title"/>
          </p:nvPr>
        </p:nvSpPr>
        <p:spPr>
          <a:xfrm>
            <a:off x="2286000" y="381000"/>
            <a:ext cx="7772400" cy="1143000"/>
          </a:xfrm>
        </p:spPr>
        <p:txBody>
          <a:bodyPr>
            <a:normAutofit fontScale="90000"/>
          </a:bodyPr>
          <a:lstStyle/>
          <a:p>
            <a:pPr marL="692150" indent="-692150">
              <a:defRPr/>
            </a:pPr>
            <a:r>
              <a:rPr lang="en-US" dirty="0" smtClean="0">
                <a:solidFill>
                  <a:srgbClr val="FF0000"/>
                </a:solidFill>
              </a:rPr>
              <a:t>2 principal types of basalt in the ocean basins </a:t>
            </a:r>
          </a:p>
        </p:txBody>
      </p:sp>
      <p:sp>
        <p:nvSpPr>
          <p:cNvPr id="3076" name="Line 4"/>
          <p:cNvSpPr>
            <a:spLocks noChangeShapeType="1"/>
          </p:cNvSpPr>
          <p:nvPr/>
        </p:nvSpPr>
        <p:spPr bwMode="auto">
          <a:xfrm>
            <a:off x="1671638" y="3252788"/>
            <a:ext cx="0" cy="3084512"/>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77" name="Line 5"/>
          <p:cNvSpPr>
            <a:spLocks noChangeShapeType="1"/>
          </p:cNvSpPr>
          <p:nvPr/>
        </p:nvSpPr>
        <p:spPr bwMode="auto">
          <a:xfrm flipH="1">
            <a:off x="2747963" y="3252788"/>
            <a:ext cx="6350" cy="3084512"/>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78" name="Line 6"/>
          <p:cNvSpPr>
            <a:spLocks noChangeShapeType="1"/>
          </p:cNvSpPr>
          <p:nvPr/>
        </p:nvSpPr>
        <p:spPr bwMode="auto">
          <a:xfrm>
            <a:off x="6634164" y="3252788"/>
            <a:ext cx="7937" cy="3084512"/>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79" name="Line 7"/>
          <p:cNvSpPr>
            <a:spLocks noChangeShapeType="1"/>
          </p:cNvSpPr>
          <p:nvPr/>
        </p:nvSpPr>
        <p:spPr bwMode="auto">
          <a:xfrm>
            <a:off x="1684339" y="3225800"/>
            <a:ext cx="8829675"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80" name="Line 8"/>
          <p:cNvSpPr>
            <a:spLocks noChangeShapeType="1"/>
          </p:cNvSpPr>
          <p:nvPr/>
        </p:nvSpPr>
        <p:spPr bwMode="auto">
          <a:xfrm>
            <a:off x="1684339" y="3502025"/>
            <a:ext cx="8829675"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81" name="Line 9"/>
          <p:cNvSpPr>
            <a:spLocks noChangeShapeType="1"/>
          </p:cNvSpPr>
          <p:nvPr/>
        </p:nvSpPr>
        <p:spPr bwMode="auto">
          <a:xfrm>
            <a:off x="1684339" y="4999038"/>
            <a:ext cx="8829675"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82" name="Line 10"/>
          <p:cNvSpPr>
            <a:spLocks noChangeShapeType="1"/>
          </p:cNvSpPr>
          <p:nvPr/>
        </p:nvSpPr>
        <p:spPr bwMode="auto">
          <a:xfrm>
            <a:off x="1684339" y="6323013"/>
            <a:ext cx="8829675"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084" name="Rectangle 12"/>
          <p:cNvSpPr>
            <a:spLocks noChangeArrowheads="1"/>
          </p:cNvSpPr>
          <p:nvPr/>
        </p:nvSpPr>
        <p:spPr bwMode="auto">
          <a:xfrm>
            <a:off x="1671638" y="2730501"/>
            <a:ext cx="6696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dirty="0">
                <a:latin typeface="Arial" panose="020B0604020202020204" pitchFamily="34" charset="0"/>
              </a:rPr>
              <a:t>Common petrographic differences between tholeiitic and alkaline basalts</a:t>
            </a:r>
          </a:p>
        </p:txBody>
      </p:sp>
      <p:sp>
        <p:nvSpPr>
          <p:cNvPr id="3085" name="Rectangle 13"/>
          <p:cNvSpPr>
            <a:spLocks noChangeArrowheads="1"/>
          </p:cNvSpPr>
          <p:nvPr/>
        </p:nvSpPr>
        <p:spPr bwMode="auto">
          <a:xfrm>
            <a:off x="3938589" y="3227389"/>
            <a:ext cx="176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FF0000"/>
                </a:solidFill>
                <a:latin typeface="Arial" panose="020B0604020202020204" pitchFamily="34" charset="0"/>
              </a:rPr>
              <a:t>Tholeiitic Basalt</a:t>
            </a:r>
          </a:p>
        </p:txBody>
      </p:sp>
      <p:sp>
        <p:nvSpPr>
          <p:cNvPr id="3086" name="Rectangle 14"/>
          <p:cNvSpPr>
            <a:spLocks noChangeArrowheads="1"/>
          </p:cNvSpPr>
          <p:nvPr/>
        </p:nvSpPr>
        <p:spPr bwMode="auto">
          <a:xfrm>
            <a:off x="8140701" y="3227388"/>
            <a:ext cx="163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600" b="1">
                <a:solidFill>
                  <a:srgbClr val="FF0000"/>
                </a:solidFill>
                <a:latin typeface="Arial" panose="020B0604020202020204" pitchFamily="34" charset="0"/>
              </a:rPr>
              <a:t>Alkaline Basalt</a:t>
            </a:r>
          </a:p>
        </p:txBody>
      </p:sp>
      <p:sp>
        <p:nvSpPr>
          <p:cNvPr id="3087" name="Rectangle 15"/>
          <p:cNvSpPr>
            <a:spLocks noChangeArrowheads="1"/>
          </p:cNvSpPr>
          <p:nvPr/>
        </p:nvSpPr>
        <p:spPr bwMode="auto">
          <a:xfrm>
            <a:off x="2903539" y="3516313"/>
            <a:ext cx="2484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a:solidFill>
                  <a:srgbClr val="0070C0"/>
                </a:solidFill>
                <a:latin typeface="Arial" panose="020B0604020202020204" pitchFamily="34" charset="0"/>
              </a:rPr>
              <a:t>Usually fine-grained, intergranular</a:t>
            </a:r>
          </a:p>
        </p:txBody>
      </p:sp>
      <p:sp>
        <p:nvSpPr>
          <p:cNvPr id="3088" name="Rectangle 16"/>
          <p:cNvSpPr>
            <a:spLocks noChangeArrowheads="1"/>
          </p:cNvSpPr>
          <p:nvPr/>
        </p:nvSpPr>
        <p:spPr bwMode="auto">
          <a:xfrm>
            <a:off x="6875463" y="3525838"/>
            <a:ext cx="28940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Usually fairly coarse, intergranular to ophitic</a:t>
            </a:r>
          </a:p>
        </p:txBody>
      </p:sp>
      <p:sp>
        <p:nvSpPr>
          <p:cNvPr id="3089" name="Rectangle 17"/>
          <p:cNvSpPr>
            <a:spLocks noChangeArrowheads="1"/>
          </p:cNvSpPr>
          <p:nvPr/>
        </p:nvSpPr>
        <p:spPr bwMode="auto">
          <a:xfrm>
            <a:off x="1676401" y="3773488"/>
            <a:ext cx="1135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a:solidFill>
                  <a:srgbClr val="0070C0"/>
                </a:solidFill>
                <a:latin typeface="Arial" panose="020B0604020202020204" pitchFamily="34" charset="0"/>
              </a:rPr>
              <a:t>Groundmass</a:t>
            </a:r>
          </a:p>
        </p:txBody>
      </p:sp>
      <p:sp>
        <p:nvSpPr>
          <p:cNvPr id="3090" name="Rectangle 18"/>
          <p:cNvSpPr>
            <a:spLocks noChangeArrowheads="1"/>
          </p:cNvSpPr>
          <p:nvPr/>
        </p:nvSpPr>
        <p:spPr bwMode="auto">
          <a:xfrm>
            <a:off x="2903539" y="3776664"/>
            <a:ext cx="8080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No olivine</a:t>
            </a:r>
          </a:p>
        </p:txBody>
      </p:sp>
      <p:sp>
        <p:nvSpPr>
          <p:cNvPr id="3091" name="Rectangle 19"/>
          <p:cNvSpPr>
            <a:spLocks noChangeArrowheads="1"/>
          </p:cNvSpPr>
          <p:nvPr/>
        </p:nvSpPr>
        <p:spPr bwMode="auto">
          <a:xfrm>
            <a:off x="6875464" y="3776664"/>
            <a:ext cx="1196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Olivine common</a:t>
            </a:r>
          </a:p>
        </p:txBody>
      </p:sp>
      <p:sp>
        <p:nvSpPr>
          <p:cNvPr id="3092" name="Rectangle 20"/>
          <p:cNvSpPr>
            <a:spLocks noChangeArrowheads="1"/>
          </p:cNvSpPr>
          <p:nvPr/>
        </p:nvSpPr>
        <p:spPr bwMode="auto">
          <a:xfrm>
            <a:off x="2903538" y="4024314"/>
            <a:ext cx="3186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Clinopyroxene = augite (plus possibly pigeonite)</a:t>
            </a:r>
          </a:p>
        </p:txBody>
      </p:sp>
      <p:sp>
        <p:nvSpPr>
          <p:cNvPr id="3093" name="Rectangle 21"/>
          <p:cNvSpPr>
            <a:spLocks noChangeArrowheads="1"/>
          </p:cNvSpPr>
          <p:nvPr/>
        </p:nvSpPr>
        <p:spPr bwMode="auto">
          <a:xfrm>
            <a:off x="6875463" y="4024313"/>
            <a:ext cx="1924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Titaniferous augite (reddish)</a:t>
            </a:r>
          </a:p>
        </p:txBody>
      </p:sp>
      <p:sp>
        <p:nvSpPr>
          <p:cNvPr id="3094" name="Rectangle 22"/>
          <p:cNvSpPr>
            <a:spLocks noChangeArrowheads="1"/>
          </p:cNvSpPr>
          <p:nvPr/>
        </p:nvSpPr>
        <p:spPr bwMode="auto">
          <a:xfrm>
            <a:off x="2903539" y="4275139"/>
            <a:ext cx="33686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Orthopyroxene (hypersthene) common, may rim ol.</a:t>
            </a:r>
          </a:p>
        </p:txBody>
      </p:sp>
      <p:sp>
        <p:nvSpPr>
          <p:cNvPr id="3095" name="Rectangle 23"/>
          <p:cNvSpPr>
            <a:spLocks noChangeArrowheads="1"/>
          </p:cNvSpPr>
          <p:nvPr/>
        </p:nvSpPr>
        <p:spPr bwMode="auto">
          <a:xfrm>
            <a:off x="6875463" y="4275139"/>
            <a:ext cx="1579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Orthopyroxene absent</a:t>
            </a:r>
          </a:p>
        </p:txBody>
      </p:sp>
      <p:sp>
        <p:nvSpPr>
          <p:cNvPr id="3096" name="Rectangle 24"/>
          <p:cNvSpPr>
            <a:spLocks noChangeArrowheads="1"/>
          </p:cNvSpPr>
          <p:nvPr/>
        </p:nvSpPr>
        <p:spPr bwMode="auto">
          <a:xfrm>
            <a:off x="2903538" y="4522789"/>
            <a:ext cx="1270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No alkali feldspar</a:t>
            </a:r>
          </a:p>
        </p:txBody>
      </p:sp>
      <p:sp>
        <p:nvSpPr>
          <p:cNvPr id="3097" name="Rectangle 25"/>
          <p:cNvSpPr>
            <a:spLocks noChangeArrowheads="1"/>
          </p:cNvSpPr>
          <p:nvPr/>
        </p:nvSpPr>
        <p:spPr bwMode="auto">
          <a:xfrm>
            <a:off x="6875464" y="4522789"/>
            <a:ext cx="3341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Interstitial alkali feldspar or feldspathoid may occur</a:t>
            </a:r>
          </a:p>
        </p:txBody>
      </p:sp>
      <p:sp>
        <p:nvSpPr>
          <p:cNvPr id="3098" name="Rectangle 26"/>
          <p:cNvSpPr>
            <a:spLocks noChangeArrowheads="1"/>
          </p:cNvSpPr>
          <p:nvPr/>
        </p:nvSpPr>
        <p:spPr bwMode="auto">
          <a:xfrm>
            <a:off x="2903538" y="4773613"/>
            <a:ext cx="2582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Interstitial glass and/or quartz common</a:t>
            </a:r>
          </a:p>
        </p:txBody>
      </p:sp>
      <p:sp>
        <p:nvSpPr>
          <p:cNvPr id="3099" name="Rectangle 27"/>
          <p:cNvSpPr>
            <a:spLocks noChangeArrowheads="1"/>
          </p:cNvSpPr>
          <p:nvPr/>
        </p:nvSpPr>
        <p:spPr bwMode="auto">
          <a:xfrm>
            <a:off x="6875464" y="4773613"/>
            <a:ext cx="2630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100">
                <a:solidFill>
                  <a:srgbClr val="0070C0"/>
                </a:solidFill>
                <a:latin typeface="Arial" panose="020B0604020202020204" pitchFamily="34" charset="0"/>
              </a:rPr>
              <a:t>Interstitial glass rare, and quartz absent</a:t>
            </a:r>
          </a:p>
        </p:txBody>
      </p:sp>
      <p:sp>
        <p:nvSpPr>
          <p:cNvPr id="7196" name="Rectangle 28"/>
          <p:cNvSpPr>
            <a:spLocks noChangeArrowheads="1"/>
          </p:cNvSpPr>
          <p:nvPr/>
        </p:nvSpPr>
        <p:spPr bwMode="auto">
          <a:xfrm>
            <a:off x="2903539" y="5022850"/>
            <a:ext cx="3430587" cy="260350"/>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Olivine rare, unzoned, and may be partially resorbed</a:t>
            </a:r>
          </a:p>
        </p:txBody>
      </p:sp>
      <p:sp>
        <p:nvSpPr>
          <p:cNvPr id="7197" name="Rectangle 29"/>
          <p:cNvSpPr>
            <a:spLocks noChangeArrowheads="1"/>
          </p:cNvSpPr>
          <p:nvPr/>
        </p:nvSpPr>
        <p:spPr bwMode="auto">
          <a:xfrm>
            <a:off x="6799264" y="5022850"/>
            <a:ext cx="1876425" cy="260350"/>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Olivine common and zoned</a:t>
            </a:r>
          </a:p>
        </p:txBody>
      </p:sp>
      <p:sp>
        <p:nvSpPr>
          <p:cNvPr id="7198" name="Rectangle 30"/>
          <p:cNvSpPr>
            <a:spLocks noChangeArrowheads="1"/>
          </p:cNvSpPr>
          <p:nvPr/>
        </p:nvSpPr>
        <p:spPr bwMode="auto">
          <a:xfrm>
            <a:off x="1676401" y="5268913"/>
            <a:ext cx="1108075" cy="277812"/>
          </a:xfrm>
          <a:prstGeom prst="rect">
            <a:avLst/>
          </a:prstGeom>
          <a:noFill/>
          <a:ln w="9525">
            <a:noFill/>
            <a:miter lim="800000"/>
            <a:headEnd/>
            <a:tailEnd/>
          </a:ln>
          <a:effectLst/>
        </p:spPr>
        <p:txBody>
          <a:bodyPr wrap="none" lIns="92075" tIns="46038" rIns="92075" bIns="46038">
            <a:spAutoFit/>
          </a:bodyPr>
          <a:lstStyle/>
          <a:p>
            <a:pPr>
              <a:defRPr/>
            </a:pPr>
            <a:r>
              <a:rPr lang="en-US" sz="1200" b="1">
                <a:solidFill>
                  <a:schemeClr val="accent1">
                    <a:lumMod val="50000"/>
                  </a:schemeClr>
                </a:solidFill>
                <a:latin typeface="Arial" pitchFamily="34" charset="0"/>
              </a:rPr>
              <a:t>Phenocrysts</a:t>
            </a:r>
          </a:p>
        </p:txBody>
      </p:sp>
      <p:sp>
        <p:nvSpPr>
          <p:cNvPr id="7199" name="Rectangle 31"/>
          <p:cNvSpPr>
            <a:spLocks noChangeArrowheads="1"/>
          </p:cNvSpPr>
          <p:nvPr/>
        </p:nvSpPr>
        <p:spPr bwMode="auto">
          <a:xfrm>
            <a:off x="2903539" y="5273675"/>
            <a:ext cx="3013075" cy="260350"/>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           or show reaction rims of orthopyroxene</a:t>
            </a:r>
          </a:p>
        </p:txBody>
      </p:sp>
      <p:sp>
        <p:nvSpPr>
          <p:cNvPr id="7200" name="Rectangle 32"/>
          <p:cNvSpPr>
            <a:spLocks noChangeArrowheads="1"/>
          </p:cNvSpPr>
          <p:nvPr/>
        </p:nvSpPr>
        <p:spPr bwMode="auto">
          <a:xfrm>
            <a:off x="2903538" y="5521325"/>
            <a:ext cx="1835150" cy="260350"/>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Orthopyroxene uncommon</a:t>
            </a:r>
          </a:p>
        </p:txBody>
      </p:sp>
      <p:sp>
        <p:nvSpPr>
          <p:cNvPr id="7201" name="Rectangle 33"/>
          <p:cNvSpPr>
            <a:spLocks noChangeArrowheads="1"/>
          </p:cNvSpPr>
          <p:nvPr/>
        </p:nvSpPr>
        <p:spPr bwMode="auto">
          <a:xfrm>
            <a:off x="6799263" y="5521325"/>
            <a:ext cx="1579562" cy="261938"/>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Orthopyroxene absent</a:t>
            </a:r>
          </a:p>
        </p:txBody>
      </p:sp>
      <p:sp>
        <p:nvSpPr>
          <p:cNvPr id="7202" name="Rectangle 34"/>
          <p:cNvSpPr>
            <a:spLocks noChangeArrowheads="1"/>
          </p:cNvSpPr>
          <p:nvPr/>
        </p:nvSpPr>
        <p:spPr bwMode="auto">
          <a:xfrm>
            <a:off x="2903538" y="5770564"/>
            <a:ext cx="1833562" cy="261937"/>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Early plagioclase common</a:t>
            </a:r>
          </a:p>
        </p:txBody>
      </p:sp>
      <p:sp>
        <p:nvSpPr>
          <p:cNvPr id="7203" name="Rectangle 35"/>
          <p:cNvSpPr>
            <a:spLocks noChangeArrowheads="1"/>
          </p:cNvSpPr>
          <p:nvPr/>
        </p:nvSpPr>
        <p:spPr bwMode="auto">
          <a:xfrm>
            <a:off x="6799263" y="5770564"/>
            <a:ext cx="3205162" cy="261937"/>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Plagioclase less common, and later in sequence</a:t>
            </a:r>
          </a:p>
        </p:txBody>
      </p:sp>
      <p:sp>
        <p:nvSpPr>
          <p:cNvPr id="7204" name="Rectangle 36"/>
          <p:cNvSpPr>
            <a:spLocks noChangeArrowheads="1"/>
          </p:cNvSpPr>
          <p:nvPr/>
        </p:nvSpPr>
        <p:spPr bwMode="auto">
          <a:xfrm>
            <a:off x="2903539" y="6019800"/>
            <a:ext cx="2384425" cy="261938"/>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Clinopyroxene is pale brown augite</a:t>
            </a:r>
          </a:p>
        </p:txBody>
      </p:sp>
      <p:sp>
        <p:nvSpPr>
          <p:cNvPr id="7205" name="Rectangle 37"/>
          <p:cNvSpPr>
            <a:spLocks noChangeArrowheads="1"/>
          </p:cNvSpPr>
          <p:nvPr/>
        </p:nvSpPr>
        <p:spPr bwMode="auto">
          <a:xfrm>
            <a:off x="6799264" y="6019800"/>
            <a:ext cx="3197225" cy="260350"/>
          </a:xfrm>
          <a:prstGeom prst="rect">
            <a:avLst/>
          </a:prstGeom>
          <a:noFill/>
          <a:ln w="9525">
            <a:noFill/>
            <a:miter lim="800000"/>
            <a:headEnd/>
            <a:tailEnd/>
          </a:ln>
          <a:effectLst/>
        </p:spPr>
        <p:txBody>
          <a:bodyPr wrap="none" lIns="92075" tIns="46038" rIns="92075" bIns="46038">
            <a:spAutoFit/>
          </a:bodyPr>
          <a:lstStyle/>
          <a:p>
            <a:pPr>
              <a:defRPr/>
            </a:pPr>
            <a:r>
              <a:rPr lang="en-US" sz="1100">
                <a:solidFill>
                  <a:schemeClr val="accent1">
                    <a:lumMod val="50000"/>
                  </a:schemeClr>
                </a:solidFill>
                <a:latin typeface="Arial" pitchFamily="34" charset="0"/>
              </a:rPr>
              <a:t>Clinopyroxene is titaniferous augite, reddish rims</a:t>
            </a:r>
          </a:p>
        </p:txBody>
      </p:sp>
      <p:sp>
        <p:nvSpPr>
          <p:cNvPr id="3110" name="Rectangle 38"/>
          <p:cNvSpPr>
            <a:spLocks noChangeArrowheads="1"/>
          </p:cNvSpPr>
          <p:nvPr/>
        </p:nvSpPr>
        <p:spPr bwMode="auto">
          <a:xfrm>
            <a:off x="1600201" y="6305551"/>
            <a:ext cx="2346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900">
                <a:solidFill>
                  <a:schemeClr val="bg2"/>
                </a:solidFill>
                <a:latin typeface="Arial" panose="020B0604020202020204" pitchFamily="34" charset="0"/>
              </a:rPr>
              <a:t>after Hughes (1982) and McBirney (1993).</a:t>
            </a:r>
          </a:p>
        </p:txBody>
      </p:sp>
      <p:sp>
        <p:nvSpPr>
          <p:cNvPr id="3111" name="Line 39"/>
          <p:cNvSpPr>
            <a:spLocks noChangeShapeType="1"/>
          </p:cNvSpPr>
          <p:nvPr/>
        </p:nvSpPr>
        <p:spPr bwMode="auto">
          <a:xfrm>
            <a:off x="10515600" y="3252788"/>
            <a:ext cx="0" cy="3059112"/>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nb-NO"/>
          </a:p>
        </p:txBody>
      </p:sp>
      <p:sp>
        <p:nvSpPr>
          <p:cNvPr id="3112" name="Rectangle 40"/>
          <p:cNvSpPr>
            <a:spLocks noChangeArrowheads="1"/>
          </p:cNvSpPr>
          <p:nvPr/>
        </p:nvSpPr>
        <p:spPr bwMode="auto">
          <a:xfrm>
            <a:off x="2346326" y="1751013"/>
            <a:ext cx="7085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3600" b="1" i="1" dirty="0">
                <a:solidFill>
                  <a:srgbClr val="FF0000"/>
                </a:solidFill>
              </a:rPr>
              <a:t>Tholeiitic</a:t>
            </a:r>
            <a:r>
              <a:rPr lang="en-US" altLang="nb-NO" sz="3600" dirty="0">
                <a:solidFill>
                  <a:schemeClr val="bg2"/>
                </a:solidFill>
              </a:rPr>
              <a:t> </a:t>
            </a:r>
            <a:r>
              <a:rPr lang="en-US" altLang="nb-NO" sz="3600" dirty="0"/>
              <a:t>Basalt and </a:t>
            </a:r>
            <a:r>
              <a:rPr lang="en-US" altLang="nb-NO" sz="3600" b="1" i="1" dirty="0">
                <a:solidFill>
                  <a:srgbClr val="FF0000"/>
                </a:solidFill>
              </a:rPr>
              <a:t>Alkaline</a:t>
            </a:r>
            <a:r>
              <a:rPr lang="en-US" altLang="nb-NO" sz="3600" dirty="0">
                <a:solidFill>
                  <a:schemeClr val="bg2"/>
                </a:solidFill>
              </a:rPr>
              <a:t> </a:t>
            </a:r>
            <a:r>
              <a:rPr lang="en-US" altLang="nb-NO" sz="3600" dirty="0"/>
              <a:t>Basalt</a:t>
            </a:r>
            <a:r>
              <a:rPr lang="en-US" altLang="nb-NO" sz="2400" dirty="0">
                <a:solidFill>
                  <a:schemeClr val="bg2"/>
                </a:solidFill>
              </a:rPr>
              <a:t> </a:t>
            </a:r>
          </a:p>
        </p:txBody>
      </p:sp>
    </p:spTree>
    <p:extLst>
      <p:ext uri="{BB962C8B-B14F-4D97-AF65-F5344CB8AC3E}">
        <p14:creationId xmlns:p14="http://schemas.microsoft.com/office/powerpoint/2010/main" val="1743203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331840" y="1401417"/>
            <a:ext cx="9561446" cy="4093428"/>
          </a:xfrm>
          <a:prstGeom prst="rect">
            <a:avLst/>
          </a:prstGeom>
          <a:noFill/>
        </p:spPr>
        <p:txBody>
          <a:bodyPr wrap="square" rtlCol="0">
            <a:spAutoFit/>
          </a:bodyPr>
          <a:lstStyle/>
          <a:p>
            <a:pPr marL="285750" indent="-285750">
              <a:buFont typeface="Arial" panose="020B0604020202020204" pitchFamily="34" charset="0"/>
              <a:buChar char="•"/>
            </a:pPr>
            <a:r>
              <a:rPr lang="en-US" sz="3200" dirty="0"/>
              <a:t>Partial </a:t>
            </a:r>
            <a:r>
              <a:rPr lang="en-US" sz="3200" dirty="0" smtClean="0"/>
              <a:t>Melting</a:t>
            </a:r>
          </a:p>
          <a:p>
            <a:pPr marL="285750" indent="-285750">
              <a:buFont typeface="Arial" panose="020B0604020202020204" pitchFamily="34" charset="0"/>
              <a:buChar char="•"/>
            </a:pPr>
            <a:r>
              <a:rPr lang="nb-NO" sz="3200" dirty="0"/>
              <a:t>Crystal </a:t>
            </a:r>
            <a:r>
              <a:rPr lang="nb-NO" sz="3200" dirty="0" err="1" smtClean="0"/>
              <a:t>Fractionation</a:t>
            </a:r>
            <a:endParaRPr lang="nb-NO" sz="3200" dirty="0" smtClean="0"/>
          </a:p>
          <a:p>
            <a:pPr marL="285750" indent="-285750">
              <a:buFont typeface="Arial" panose="020B0604020202020204" pitchFamily="34" charset="0"/>
              <a:buChar char="•"/>
            </a:pPr>
            <a:r>
              <a:rPr lang="nb-NO" sz="3200" dirty="0"/>
              <a:t>Volatile </a:t>
            </a:r>
            <a:r>
              <a:rPr lang="nb-NO" sz="3200" dirty="0" smtClean="0"/>
              <a:t>Transport</a:t>
            </a:r>
          </a:p>
          <a:p>
            <a:pPr marL="285750" indent="-285750">
              <a:buFont typeface="Arial" panose="020B0604020202020204" pitchFamily="34" charset="0"/>
              <a:buChar char="•"/>
            </a:pPr>
            <a:r>
              <a:rPr lang="nb-NO" sz="3200" dirty="0"/>
              <a:t>Liquid </a:t>
            </a:r>
            <a:r>
              <a:rPr lang="nb-NO" sz="3200" dirty="0" err="1" smtClean="0"/>
              <a:t>Immiscibility</a:t>
            </a:r>
            <a:endParaRPr lang="nb-NO" sz="3200" dirty="0" smtClean="0"/>
          </a:p>
          <a:p>
            <a:pPr marL="285750" indent="-285750">
              <a:buFont typeface="Arial" panose="020B0604020202020204" pitchFamily="34" charset="0"/>
              <a:buChar char="•"/>
            </a:pPr>
            <a:r>
              <a:rPr lang="en-US" sz="3200" dirty="0"/>
              <a:t>The </a:t>
            </a:r>
            <a:r>
              <a:rPr lang="en-US" sz="3200" dirty="0" err="1"/>
              <a:t>Soret</a:t>
            </a:r>
            <a:r>
              <a:rPr lang="en-US" sz="3200" dirty="0"/>
              <a:t> Effect and </a:t>
            </a:r>
            <a:r>
              <a:rPr lang="en-US" sz="3200" dirty="0" err="1" smtClean="0"/>
              <a:t>thermogravitational</a:t>
            </a:r>
            <a:r>
              <a:rPr lang="en-US" sz="3200" dirty="0" smtClean="0"/>
              <a:t> Diffusion</a:t>
            </a:r>
          </a:p>
          <a:p>
            <a:pPr marL="285750" indent="-285750">
              <a:buFont typeface="Arial" panose="020B0604020202020204" pitchFamily="34" charset="0"/>
              <a:buChar char="•"/>
            </a:pPr>
            <a:r>
              <a:rPr lang="nb-NO" sz="3200" dirty="0"/>
              <a:t>Magma </a:t>
            </a:r>
            <a:r>
              <a:rPr lang="nb-NO" sz="3200" dirty="0" err="1" smtClean="0"/>
              <a:t>Mixing</a:t>
            </a:r>
            <a:endParaRPr lang="nb-NO" sz="3200" dirty="0" smtClean="0"/>
          </a:p>
          <a:p>
            <a:pPr marL="285750" indent="-285750">
              <a:buFont typeface="Arial" panose="020B0604020202020204" pitchFamily="34" charset="0"/>
              <a:buChar char="•"/>
            </a:pPr>
            <a:r>
              <a:rPr lang="nb-NO" sz="3200" dirty="0" err="1" smtClean="0"/>
              <a:t>Assimilation</a:t>
            </a:r>
            <a:endParaRPr lang="nb-NO" sz="3200" dirty="0"/>
          </a:p>
          <a:p>
            <a:endParaRPr lang="nb-NO" dirty="0"/>
          </a:p>
          <a:p>
            <a:endParaRPr lang="nb-NO" dirty="0"/>
          </a:p>
        </p:txBody>
      </p:sp>
    </p:spTree>
    <p:extLst>
      <p:ext uri="{BB962C8B-B14F-4D97-AF65-F5344CB8AC3E}">
        <p14:creationId xmlns:p14="http://schemas.microsoft.com/office/powerpoint/2010/main" val="1321594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22488" y="211138"/>
            <a:ext cx="7772400" cy="1143000"/>
          </a:xfrm>
        </p:spPr>
        <p:txBody>
          <a:bodyPr/>
          <a:lstStyle/>
          <a:p>
            <a:pPr>
              <a:defRPr/>
            </a:pPr>
            <a:r>
              <a:rPr lang="en-US" dirty="0" smtClean="0"/>
              <a:t>Partial Melting</a:t>
            </a:r>
          </a:p>
        </p:txBody>
      </p:sp>
      <p:sp>
        <p:nvSpPr>
          <p:cNvPr id="6147" name="Rectangle 3"/>
          <p:cNvSpPr>
            <a:spLocks noGrp="1" noChangeArrowheads="1"/>
          </p:cNvSpPr>
          <p:nvPr>
            <p:ph type="body" idx="1"/>
          </p:nvPr>
        </p:nvSpPr>
        <p:spPr>
          <a:xfrm>
            <a:off x="2193925" y="1582738"/>
            <a:ext cx="7772400" cy="4114800"/>
          </a:xfrm>
        </p:spPr>
        <p:txBody>
          <a:bodyPr/>
          <a:lstStyle/>
          <a:p>
            <a:pPr>
              <a:buFont typeface="Monotype Sorts" pitchFamily="2" charset="2"/>
              <a:buNone/>
            </a:pPr>
            <a:r>
              <a:rPr lang="en-US" altLang="nb-NO" smtClean="0"/>
              <a:t>Separation of a partially melted liquid from the solid residue</a:t>
            </a:r>
          </a:p>
        </p:txBody>
      </p:sp>
    </p:spTree>
    <p:extLst>
      <p:ext uri="{BB962C8B-B14F-4D97-AF65-F5344CB8AC3E}">
        <p14:creationId xmlns:p14="http://schemas.microsoft.com/office/powerpoint/2010/main" val="2792879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46158" y="268702"/>
            <a:ext cx="8621713"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pPr>
            <a:r>
              <a:rPr lang="en-US" altLang="nb-NO" sz="2800" dirty="0">
                <a:solidFill>
                  <a:srgbClr val="0070C0"/>
                </a:solidFill>
              </a:rPr>
              <a:t>Effects of removing liquid at various stages of melting</a:t>
            </a:r>
            <a:r>
              <a:rPr lang="en-US" altLang="nb-NO" sz="3200" dirty="0">
                <a:solidFill>
                  <a:srgbClr val="0070C0"/>
                </a:solidFill>
              </a:rPr>
              <a:t> </a:t>
            </a:r>
          </a:p>
          <a:p>
            <a:pPr>
              <a:spcBef>
                <a:spcPts val="600"/>
              </a:spcBef>
              <a:buClr>
                <a:srgbClr val="00CC00"/>
              </a:buClr>
              <a:buSzPct val="50000"/>
              <a:buFont typeface="Monotype Sorts" pitchFamily="2" charset="2"/>
              <a:buChar char="l"/>
            </a:pPr>
            <a:r>
              <a:rPr lang="en-US" altLang="nb-NO" sz="3200" dirty="0">
                <a:solidFill>
                  <a:srgbClr val="FF0000"/>
                </a:solidFill>
              </a:rPr>
              <a:t>Eutectic systems</a:t>
            </a:r>
          </a:p>
          <a:p>
            <a:pPr lvl="1">
              <a:spcBef>
                <a:spcPts val="600"/>
              </a:spcBef>
              <a:buClr>
                <a:srgbClr val="FF0066"/>
              </a:buClr>
              <a:buSzPct val="60000"/>
              <a:buFont typeface="Monotype Sorts" pitchFamily="2" charset="2"/>
              <a:buChar char="F"/>
            </a:pPr>
            <a:r>
              <a:rPr lang="en-US" altLang="nb-NO" sz="2800" dirty="0"/>
              <a:t>First melt </a:t>
            </a:r>
            <a:r>
              <a:rPr lang="en-US" altLang="nb-NO" sz="2800" dirty="0">
                <a:solidFill>
                  <a:srgbClr val="FF0000"/>
                </a:solidFill>
              </a:rPr>
              <a:t>always</a:t>
            </a:r>
            <a:r>
              <a:rPr lang="en-US" altLang="nb-NO" sz="2800" dirty="0">
                <a:solidFill>
                  <a:schemeClr val="bg2"/>
                </a:solidFill>
              </a:rPr>
              <a:t> </a:t>
            </a:r>
            <a:r>
              <a:rPr lang="en-US" altLang="nb-NO" sz="2800" dirty="0"/>
              <a:t>= eutectic composition</a:t>
            </a:r>
          </a:p>
          <a:p>
            <a:pPr lvl="1">
              <a:spcBef>
                <a:spcPts val="600"/>
              </a:spcBef>
              <a:buClr>
                <a:srgbClr val="FF0066"/>
              </a:buClr>
              <a:buSzPct val="60000"/>
              <a:buFont typeface="Monotype Sorts" pitchFamily="2" charset="2"/>
              <a:buChar char="F"/>
            </a:pPr>
            <a:r>
              <a:rPr lang="en-US" altLang="nb-NO" sz="2800" dirty="0">
                <a:solidFill>
                  <a:srgbClr val="FF0000"/>
                </a:solidFill>
              </a:rPr>
              <a:t>Major</a:t>
            </a:r>
            <a:r>
              <a:rPr lang="en-US" altLang="nb-NO" sz="2800" dirty="0"/>
              <a:t> element composition of eutectic melt is constant until one of the source mineral phases is consumed  </a:t>
            </a:r>
            <a:r>
              <a:rPr lang="en-US" altLang="nb-NO" sz="2800" dirty="0">
                <a:solidFill>
                  <a:srgbClr val="FF0000"/>
                </a:solidFill>
              </a:rPr>
              <a:t>(trace elements differ)</a:t>
            </a:r>
          </a:p>
          <a:p>
            <a:pPr lvl="1">
              <a:spcBef>
                <a:spcPts val="600"/>
              </a:spcBef>
              <a:buClr>
                <a:srgbClr val="FF0066"/>
              </a:buClr>
              <a:buSzPct val="60000"/>
              <a:buFont typeface="Monotype Sorts" pitchFamily="2" charset="2"/>
              <a:buChar char="F"/>
            </a:pPr>
            <a:r>
              <a:rPr lang="en-US" altLang="nb-NO" sz="2800" dirty="0"/>
              <a:t>Once a phase is </a:t>
            </a:r>
            <a:r>
              <a:rPr lang="en-US" altLang="nb-NO" sz="2800" dirty="0" smtClean="0"/>
              <a:t>consumed,</a:t>
            </a:r>
          </a:p>
          <a:p>
            <a:pPr marL="457200" lvl="1" indent="0">
              <a:spcBef>
                <a:spcPts val="600"/>
              </a:spcBef>
              <a:buClr>
                <a:srgbClr val="FF0066"/>
              </a:buClr>
              <a:buSzPct val="60000"/>
            </a:pPr>
            <a:r>
              <a:rPr lang="en-US" altLang="nb-NO" sz="2800" dirty="0" smtClean="0"/>
              <a:t>the </a:t>
            </a:r>
            <a:r>
              <a:rPr lang="en-US" altLang="nb-NO" sz="2800" dirty="0"/>
              <a:t>next increment of melt </a:t>
            </a:r>
            <a:r>
              <a:rPr lang="en-US" altLang="nb-NO" sz="2800" dirty="0" smtClean="0"/>
              <a:t>will</a:t>
            </a:r>
          </a:p>
          <a:p>
            <a:pPr marL="457200" lvl="1" indent="0">
              <a:spcBef>
                <a:spcPts val="600"/>
              </a:spcBef>
              <a:buClr>
                <a:srgbClr val="FF0066"/>
              </a:buClr>
              <a:buSzPct val="60000"/>
            </a:pPr>
            <a:r>
              <a:rPr lang="en-US" altLang="nb-NO" sz="2800" dirty="0" smtClean="0"/>
              <a:t>be </a:t>
            </a:r>
            <a:r>
              <a:rPr lang="en-US" altLang="nb-NO" sz="2800" dirty="0"/>
              <a:t>different X and T</a:t>
            </a:r>
          </a:p>
        </p:txBody>
      </p:sp>
      <p:pic>
        <p:nvPicPr>
          <p:cNvPr id="3" name="Picture 63" descr="Fig 6-11"/>
          <p:cNvPicPr>
            <a:picLocks noChangeAspect="1" noChangeArrowheads="1"/>
          </p:cNvPicPr>
          <p:nvPr/>
        </p:nvPicPr>
        <p:blipFill>
          <a:blip r:embed="rId3">
            <a:clrChange>
              <a:clrFrom>
                <a:srgbClr val="FEE7B1"/>
              </a:clrFrom>
              <a:clrTo>
                <a:srgbClr val="FEE7B1">
                  <a:alpha val="0"/>
                </a:srgbClr>
              </a:clrTo>
            </a:clrChange>
            <a:extLst>
              <a:ext uri="{28A0092B-C50C-407E-A947-70E740481C1C}">
                <a14:useLocalDpi xmlns:a14="http://schemas.microsoft.com/office/drawing/2010/main" val="0"/>
              </a:ext>
            </a:extLst>
          </a:blip>
          <a:srcRect l="238" t="221" r="238"/>
          <a:stretch>
            <a:fillRect/>
          </a:stretch>
        </p:blipFill>
        <p:spPr bwMode="auto">
          <a:xfrm>
            <a:off x="5585791" y="3013632"/>
            <a:ext cx="6606209" cy="3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54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11388" y="1374776"/>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00CC00"/>
              </a:buClr>
              <a:buSzPct val="50000"/>
              <a:buFont typeface="Monotype Sorts" pitchFamily="2" charset="2"/>
              <a:buChar char="l"/>
            </a:pPr>
            <a:r>
              <a:rPr lang="en-US" altLang="nb-NO" sz="3200" dirty="0"/>
              <a:t>Separation of a partially melted liquid from the solid residue requires a critical melt %</a:t>
            </a:r>
          </a:p>
          <a:p>
            <a:pPr>
              <a:spcBef>
                <a:spcPct val="20000"/>
              </a:spcBef>
              <a:buClr>
                <a:srgbClr val="00CC00"/>
              </a:buClr>
              <a:buSzPct val="50000"/>
              <a:buFont typeface="Monotype Sorts" pitchFamily="2" charset="2"/>
              <a:buChar char="l"/>
            </a:pPr>
            <a:r>
              <a:rPr lang="en-US" altLang="nb-NO" sz="3200" dirty="0"/>
              <a:t>Sufficient melt must be produced for it to </a:t>
            </a:r>
          </a:p>
          <a:p>
            <a:pPr lvl="1">
              <a:spcBef>
                <a:spcPct val="20000"/>
              </a:spcBef>
              <a:buClr>
                <a:srgbClr val="FF0066"/>
              </a:buClr>
              <a:buSzPct val="60000"/>
              <a:buFont typeface="Monotype Sorts" pitchFamily="2" charset="2"/>
              <a:buChar char="F"/>
            </a:pPr>
            <a:r>
              <a:rPr lang="en-US" altLang="nb-NO" sz="3200" dirty="0"/>
              <a:t>Form a continuous, interconnected film </a:t>
            </a:r>
          </a:p>
          <a:p>
            <a:pPr lvl="1">
              <a:spcBef>
                <a:spcPct val="20000"/>
              </a:spcBef>
              <a:buClr>
                <a:srgbClr val="FF0066"/>
              </a:buClr>
              <a:buSzPct val="60000"/>
              <a:buFont typeface="Monotype Sorts" pitchFamily="2" charset="2"/>
              <a:buChar char="F"/>
            </a:pPr>
            <a:r>
              <a:rPr lang="en-US" altLang="nb-NO" sz="3200" dirty="0"/>
              <a:t>Have enough interior volume that it is not all of it is adsorbed to the crystal surfaces</a:t>
            </a:r>
          </a:p>
        </p:txBody>
      </p:sp>
    </p:spTree>
    <p:extLst>
      <p:ext uri="{BB962C8B-B14F-4D97-AF65-F5344CB8AC3E}">
        <p14:creationId xmlns:p14="http://schemas.microsoft.com/office/powerpoint/2010/main" val="913049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847850" y="387351"/>
            <a:ext cx="84470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00CC00"/>
              </a:buClr>
              <a:buSzPct val="50000"/>
              <a:buFont typeface="Monotype Sorts" pitchFamily="2" charset="2"/>
              <a:buNone/>
            </a:pPr>
            <a:r>
              <a:rPr lang="en-US" altLang="nb-NO" sz="3200" dirty="0"/>
              <a:t>The ability to form an interconnected film is dependent upon the </a:t>
            </a:r>
            <a:r>
              <a:rPr lang="en-US" altLang="nb-NO" sz="3200" dirty="0">
                <a:solidFill>
                  <a:srgbClr val="FF0000"/>
                </a:solidFill>
              </a:rPr>
              <a:t>dihedral angle (</a:t>
            </a:r>
            <a:r>
              <a:rPr lang="en-US" altLang="nb-NO" sz="3200" dirty="0">
                <a:solidFill>
                  <a:srgbClr val="FF0000"/>
                </a:solidFill>
                <a:sym typeface="Symbol" panose="05050102010706020507" pitchFamily="18" charset="2"/>
              </a:rPr>
              <a:t></a:t>
            </a:r>
            <a:r>
              <a:rPr lang="en-US" altLang="nb-NO" sz="3200" dirty="0">
                <a:solidFill>
                  <a:srgbClr val="FF0000"/>
                </a:solidFill>
              </a:rPr>
              <a:t>)</a:t>
            </a:r>
            <a:r>
              <a:rPr lang="en-US" altLang="nb-NO" sz="3200" dirty="0">
                <a:solidFill>
                  <a:schemeClr val="bg2"/>
                </a:solidFill>
              </a:rPr>
              <a:t> </a:t>
            </a:r>
            <a:r>
              <a:rPr lang="en-US" altLang="nb-NO" sz="3200" dirty="0"/>
              <a:t>a property of the melt</a:t>
            </a:r>
          </a:p>
        </p:txBody>
      </p:sp>
      <p:sp>
        <p:nvSpPr>
          <p:cNvPr id="9219" name="Text Box 176"/>
          <p:cNvSpPr txBox="1">
            <a:spLocks noChangeArrowheads="1"/>
          </p:cNvSpPr>
          <p:nvPr/>
        </p:nvSpPr>
        <p:spPr bwMode="auto">
          <a:xfrm>
            <a:off x="1939926" y="4900613"/>
            <a:ext cx="32035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200" b="1">
                <a:solidFill>
                  <a:srgbClr val="FF0000"/>
                </a:solidFill>
                <a:latin typeface="Arial" panose="020B0604020202020204" pitchFamily="34" charset="0"/>
              </a:rPr>
              <a:t>Figure 11.1</a:t>
            </a:r>
            <a:r>
              <a:rPr lang="en-US" altLang="nb-NO" sz="1200">
                <a:solidFill>
                  <a:schemeClr val="bg2"/>
                </a:solidFill>
                <a:latin typeface="Arial" panose="020B0604020202020204" pitchFamily="34" charset="0"/>
              </a:rPr>
              <a:t> Illustration of the dihedral angle (</a:t>
            </a:r>
            <a:r>
              <a:rPr lang="en-US" altLang="nb-NO" sz="1400">
                <a:solidFill>
                  <a:schemeClr val="bg2"/>
                </a:solidFill>
                <a:latin typeface="Symbol" panose="05050102010706020507" pitchFamily="18" charset="2"/>
              </a:rPr>
              <a:t>q</a:t>
            </a:r>
            <a:r>
              <a:rPr lang="en-US" altLang="nb-NO" sz="1200">
                <a:solidFill>
                  <a:schemeClr val="bg2"/>
                </a:solidFill>
                <a:latin typeface="Arial" panose="020B0604020202020204" pitchFamily="34" charset="0"/>
              </a:rPr>
              <a:t>) of melt droplets that typically form at multiple grain junctions. </a:t>
            </a:r>
            <a:r>
              <a:rPr lang="en-US" altLang="nb-NO" sz="1200">
                <a:solidFill>
                  <a:schemeClr val="bg2"/>
                </a:solidFill>
                <a:latin typeface="Arial" panose="020B0604020202020204" pitchFamily="34" charset="0"/>
                <a:cs typeface="Times New Roman" panose="02020603050405020304" pitchFamily="18" charset="0"/>
              </a:rPr>
              <a:t>After Hunter (1987)</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Times New Roman" panose="02020603050405020304" pitchFamily="18" charset="0"/>
              </a:rPr>
              <a:t>In I. Parsons (ed.), Origins of Igneous Layering. Reidel, Dordrecht, pp. 473-504.</a:t>
            </a:r>
            <a:r>
              <a:rPr lang="en-US" altLang="nb-NO" sz="1200">
                <a:solidFill>
                  <a:schemeClr val="bg2"/>
                </a:solidFill>
                <a:latin typeface="Arial" panose="020B0604020202020204" pitchFamily="34" charset="0"/>
              </a:rPr>
              <a:t> </a:t>
            </a:r>
          </a:p>
        </p:txBody>
      </p:sp>
      <p:pic>
        <p:nvPicPr>
          <p:cNvPr id="9220" name="Picture 182" descr="Fig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1519238"/>
            <a:ext cx="517525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552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179639" y="1500189"/>
            <a:ext cx="78073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3000"/>
              </a:spcBef>
              <a:buClr>
                <a:srgbClr val="00CC00"/>
              </a:buClr>
              <a:buSzPct val="50000"/>
              <a:buFont typeface="Monotype Sorts" pitchFamily="2" charset="2"/>
              <a:buChar char="l"/>
            </a:pPr>
            <a:r>
              <a:rPr lang="en-US" altLang="nb-NO" sz="3200" dirty="0"/>
              <a:t>Dominant mechanism by which most magmas, once formed, differentiate?</a:t>
            </a:r>
          </a:p>
        </p:txBody>
      </p:sp>
      <p:sp>
        <p:nvSpPr>
          <p:cNvPr id="47108" name="Rectangle 4"/>
          <p:cNvSpPr>
            <a:spLocks noChangeArrowheads="1"/>
          </p:cNvSpPr>
          <p:nvPr/>
        </p:nvSpPr>
        <p:spPr bwMode="auto">
          <a:xfrm>
            <a:off x="2122488" y="211138"/>
            <a:ext cx="7772400" cy="1143000"/>
          </a:xfrm>
          <a:prstGeom prst="rect">
            <a:avLst/>
          </a:prstGeom>
          <a:noFill/>
          <a:ln w="9525">
            <a:noFill/>
            <a:miter lim="800000"/>
            <a:headEnd/>
            <a:tailEnd/>
          </a:ln>
          <a:effectLst/>
        </p:spPr>
        <p:txBody>
          <a:bodyPr anchor="ctr"/>
          <a:lstStyle/>
          <a:p>
            <a:pPr algn="ctr">
              <a:defRPr/>
            </a:pPr>
            <a:r>
              <a:rPr lang="en-US" sz="4400" dirty="0">
                <a:solidFill>
                  <a:srgbClr val="FF0066"/>
                </a:solidFill>
                <a:effectLst>
                  <a:outerShdw blurRad="38100" dist="38100" dir="2700000" algn="tl">
                    <a:srgbClr val="000000"/>
                  </a:outerShdw>
                </a:effectLst>
                <a:latin typeface="Times New Roman" charset="0"/>
              </a:rPr>
              <a:t>Crystal Fractionation</a:t>
            </a:r>
          </a:p>
        </p:txBody>
      </p:sp>
    </p:spTree>
    <p:extLst>
      <p:ext uri="{BB962C8B-B14F-4D97-AF65-F5344CB8AC3E}">
        <p14:creationId xmlns:p14="http://schemas.microsoft.com/office/powerpoint/2010/main" val="4204542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179639" y="409575"/>
            <a:ext cx="7807325" cy="5430838"/>
          </a:xfrm>
          <a:prstGeom prst="rect">
            <a:avLst/>
          </a:prstGeom>
          <a:noFill/>
          <a:ln w="9525">
            <a:noFill/>
            <a:miter lim="800000"/>
            <a:headEnd/>
            <a:tailEnd/>
          </a:ln>
          <a:effectLst/>
        </p:spPr>
        <p:txBody>
          <a:bodyPr/>
          <a:lstStyle/>
          <a:p>
            <a:pPr marL="342900" indent="-342900">
              <a:spcBef>
                <a:spcPts val="1500"/>
              </a:spcBef>
              <a:buClr>
                <a:srgbClr val="00CC00"/>
              </a:buClr>
              <a:buSzPct val="50000"/>
              <a:defRPr/>
            </a:pPr>
            <a:r>
              <a:rPr lang="en-US" sz="3600" dirty="0">
                <a:solidFill>
                  <a:srgbClr val="FF0066"/>
                </a:solidFill>
                <a:effectLst>
                  <a:outerShdw blurRad="38100" dist="38100" dir="2700000" algn="tl">
                    <a:srgbClr val="000000"/>
                  </a:outerShdw>
                </a:effectLst>
                <a:latin typeface="Times New Roman" charset="0"/>
              </a:rPr>
              <a:t>Gravity settling</a:t>
            </a:r>
            <a:endParaRPr lang="en-US" sz="3600" dirty="0">
              <a:effectLst>
                <a:outerShdw blurRad="38100" dist="38100" dir="2700000" algn="tl">
                  <a:srgbClr val="000000"/>
                </a:outerShdw>
              </a:effectLst>
              <a:latin typeface="Times New Roman" charset="0"/>
            </a:endParaRPr>
          </a:p>
          <a:p>
            <a:pPr marL="742950" lvl="1" indent="-285750">
              <a:spcBef>
                <a:spcPts val="1500"/>
              </a:spcBef>
              <a:buClr>
                <a:srgbClr val="FF0066"/>
              </a:buClr>
              <a:buSzPct val="60000"/>
              <a:buFont typeface="Monotype Sorts" pitchFamily="2" charset="2"/>
              <a:buChar char="F"/>
              <a:defRPr/>
            </a:pPr>
            <a:r>
              <a:rPr lang="en-US" sz="2800" dirty="0">
                <a:latin typeface="Times New Roman" charset="0"/>
              </a:rPr>
              <a:t>The differential motion of crystals and liquid under the influence of gravity due to their differences in density</a:t>
            </a:r>
          </a:p>
          <a:p>
            <a:pPr marL="742950" lvl="1" indent="-285750">
              <a:spcBef>
                <a:spcPts val="1500"/>
              </a:spcBef>
              <a:buClr>
                <a:srgbClr val="FF0066"/>
              </a:buClr>
              <a:buSzPct val="60000"/>
              <a:defRPr/>
            </a:pPr>
            <a:endParaRPr lang="en-US" sz="2800" dirty="0">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3249437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4" descr="Fig 7-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2276476"/>
            <a:ext cx="53276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ChangeArrowheads="1"/>
          </p:cNvSpPr>
          <p:nvPr/>
        </p:nvSpPr>
        <p:spPr bwMode="auto">
          <a:xfrm>
            <a:off x="1917701" y="252414"/>
            <a:ext cx="7807325" cy="5430837"/>
          </a:xfrm>
          <a:prstGeom prst="rect">
            <a:avLst/>
          </a:prstGeom>
          <a:noFill/>
          <a:ln w="9525">
            <a:noFill/>
            <a:miter lim="800000"/>
            <a:headEnd/>
            <a:tailEnd/>
          </a:ln>
          <a:effectLst/>
        </p:spPr>
        <p:txBody>
          <a:bodyPr/>
          <a:lstStyle/>
          <a:p>
            <a:pPr marL="342900" indent="-342900">
              <a:spcBef>
                <a:spcPts val="3000"/>
              </a:spcBef>
              <a:buClr>
                <a:srgbClr val="00CC00"/>
              </a:buClr>
              <a:buSzPct val="50000"/>
              <a:defRPr/>
            </a:pPr>
            <a:r>
              <a:rPr lang="en-US" sz="3600" dirty="0">
                <a:solidFill>
                  <a:srgbClr val="FF0066"/>
                </a:solidFill>
                <a:effectLst>
                  <a:outerShdw blurRad="38100" dist="38100" dir="2700000" algn="tl">
                    <a:srgbClr val="000000"/>
                  </a:outerShdw>
                </a:effectLst>
                <a:latin typeface="Times New Roman" charset="0"/>
              </a:rPr>
              <a:t>Gravity settling</a:t>
            </a:r>
            <a:endParaRPr lang="en-US" sz="3600" dirty="0">
              <a:latin typeface="Times New Roman" charset="0"/>
            </a:endParaRPr>
          </a:p>
          <a:p>
            <a:pPr marL="819150" lvl="1" indent="-285750">
              <a:spcBef>
                <a:spcPts val="3000"/>
              </a:spcBef>
              <a:buClr>
                <a:srgbClr val="FF0066"/>
              </a:buClr>
              <a:buSzPct val="60000"/>
              <a:buFont typeface="Monotype Sorts" pitchFamily="2" charset="2"/>
              <a:buChar char="F"/>
              <a:defRPr/>
            </a:pPr>
            <a:r>
              <a:rPr lang="en-US" sz="2800" dirty="0">
                <a:latin typeface="Times New Roman" charset="0"/>
              </a:rPr>
              <a:t>Cool point </a:t>
            </a:r>
            <a:r>
              <a:rPr lang="en-US" sz="2800" dirty="0">
                <a:solidFill>
                  <a:srgbClr val="FF0000"/>
                </a:solidFill>
                <a:latin typeface="Times New Roman" charset="0"/>
              </a:rPr>
              <a:t>a</a:t>
            </a:r>
            <a:r>
              <a:rPr lang="en-US" sz="2800" dirty="0">
                <a:solidFill>
                  <a:schemeClr val="bg2"/>
                </a:solidFill>
                <a:latin typeface="Times New Roman" charset="0"/>
              </a:rPr>
              <a:t> </a:t>
            </a:r>
            <a:r>
              <a:rPr lang="en-US" sz="2800" dirty="0">
                <a:latin typeface="Times New Roman" charset="0"/>
                <a:sym typeface="Symbol" pitchFamily="18" charset="2"/>
              </a:rPr>
              <a:t> olivine layer at base of pluton if first olivine sinks</a:t>
            </a:r>
          </a:p>
          <a:p>
            <a:pPr marL="819150" lvl="1" indent="-285750">
              <a:spcBef>
                <a:spcPts val="3000"/>
              </a:spcBef>
              <a:buClr>
                <a:srgbClr val="FF0066"/>
              </a:buClr>
              <a:buSzPct val="60000"/>
              <a:buFont typeface="Monotype Sorts" pitchFamily="2" charset="2"/>
              <a:buChar char="F"/>
              <a:defRPr/>
            </a:pPr>
            <a:r>
              <a:rPr lang="en-US" sz="2800" dirty="0">
                <a:latin typeface="Times New Roman" charset="0"/>
                <a:sym typeface="Symbol" pitchFamily="18" charset="2"/>
              </a:rPr>
              <a:t>Next get </a:t>
            </a:r>
            <a:r>
              <a:rPr lang="en-US" sz="2800" dirty="0" err="1">
                <a:latin typeface="Times New Roman" charset="0"/>
                <a:sym typeface="Symbol" pitchFamily="18" charset="2"/>
              </a:rPr>
              <a:t>ol+cpx</a:t>
            </a:r>
            <a:r>
              <a:rPr lang="en-US" sz="2800" dirty="0">
                <a:latin typeface="Times New Roman" charset="0"/>
                <a:sym typeface="Symbol" pitchFamily="18" charset="2"/>
              </a:rPr>
              <a:t> layer</a:t>
            </a:r>
          </a:p>
          <a:p>
            <a:pPr marL="819150" lvl="1" indent="-285750">
              <a:spcBef>
                <a:spcPts val="3000"/>
              </a:spcBef>
              <a:buClr>
                <a:srgbClr val="FF0066"/>
              </a:buClr>
              <a:buSzPct val="60000"/>
              <a:buFont typeface="Monotype Sorts" pitchFamily="2" charset="2"/>
              <a:buChar char="F"/>
              <a:defRPr/>
            </a:pPr>
            <a:r>
              <a:rPr lang="en-US" sz="2800" dirty="0">
                <a:latin typeface="Times New Roman" charset="0"/>
                <a:sym typeface="Symbol" pitchFamily="18" charset="2"/>
              </a:rPr>
              <a:t>finally get </a:t>
            </a:r>
            <a:r>
              <a:rPr lang="en-US" sz="2800" dirty="0" err="1">
                <a:latin typeface="Times New Roman" charset="0"/>
                <a:sym typeface="Symbol" pitchFamily="18" charset="2"/>
              </a:rPr>
              <a:t>ol+cpx+plag</a:t>
            </a:r>
            <a:endParaRPr lang="en-US" sz="2800" dirty="0">
              <a:latin typeface="Times New Roman" charset="0"/>
            </a:endParaRPr>
          </a:p>
        </p:txBody>
      </p:sp>
      <p:sp>
        <p:nvSpPr>
          <p:cNvPr id="13316" name="Text Box 83"/>
          <p:cNvSpPr txBox="1">
            <a:spLocks noChangeArrowheads="1"/>
          </p:cNvSpPr>
          <p:nvPr/>
        </p:nvSpPr>
        <p:spPr bwMode="auto">
          <a:xfrm>
            <a:off x="1881189" y="4022726"/>
            <a:ext cx="410368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sz="2800" dirty="0">
                <a:solidFill>
                  <a:srgbClr val="FF0000"/>
                </a:solidFill>
              </a:rPr>
              <a:t>Cumulate texture:</a:t>
            </a:r>
          </a:p>
          <a:p>
            <a:pPr lvl="1"/>
            <a:r>
              <a:rPr lang="en-US" altLang="nb-NO" sz="2800" dirty="0"/>
              <a:t>Mutually touching </a:t>
            </a:r>
            <a:r>
              <a:rPr lang="en-US" altLang="nb-NO" sz="2800" dirty="0" err="1"/>
              <a:t>phenocrysts</a:t>
            </a:r>
            <a:r>
              <a:rPr lang="en-US" altLang="nb-NO" sz="2800" dirty="0"/>
              <a:t> with interstitial crystallized residual melt</a:t>
            </a:r>
          </a:p>
        </p:txBody>
      </p:sp>
      <p:sp>
        <p:nvSpPr>
          <p:cNvPr id="13317" name="Text Box 85"/>
          <p:cNvSpPr txBox="1">
            <a:spLocks noChangeArrowheads="1"/>
          </p:cNvSpPr>
          <p:nvPr/>
        </p:nvSpPr>
        <p:spPr bwMode="auto">
          <a:xfrm>
            <a:off x="8661400" y="2273301"/>
            <a:ext cx="2006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nb-NO" sz="1200" b="1">
                <a:solidFill>
                  <a:srgbClr val="000066"/>
                </a:solidFill>
                <a:latin typeface="Arial" panose="020B0604020202020204" pitchFamily="34" charset="0"/>
                <a:cs typeface="Times New Roman" panose="02020603050405020304" pitchFamily="18" charset="0"/>
              </a:rPr>
              <a:t>Figure 7-2. After Bowen (1915), A. J. Sci., and Morse </a:t>
            </a:r>
            <a:r>
              <a:rPr lang="en-US" altLang="nb-NO" sz="1200" b="1">
                <a:solidFill>
                  <a:srgbClr val="000066"/>
                </a:solidFill>
                <a:latin typeface="Arial" panose="020B0604020202020204" pitchFamily="34" charset="0"/>
                <a:cs typeface="Arial" panose="020B0604020202020204" pitchFamily="34" charset="0"/>
              </a:rPr>
              <a:t>(1994)</a:t>
            </a:r>
            <a:r>
              <a:rPr lang="en-US" altLang="nb-NO" sz="1200" b="1">
                <a:solidFill>
                  <a:srgbClr val="000066"/>
                </a:solidFill>
                <a:latin typeface="Arial" panose="020B0604020202020204" pitchFamily="34" charset="0"/>
              </a:rPr>
              <a:t>, Basalts and Phase Diagrams. Krieger Publishers.</a:t>
            </a:r>
          </a:p>
        </p:txBody>
      </p:sp>
      <p:pic>
        <p:nvPicPr>
          <p:cNvPr id="6" name="Picture 8" descr="Fig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739" y="3457575"/>
            <a:ext cx="454818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45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09800" y="527050"/>
            <a:ext cx="7772400" cy="5568950"/>
          </a:xfrm>
        </p:spPr>
        <p:txBody>
          <a:bodyPr/>
          <a:lstStyle/>
          <a:p>
            <a:pPr marL="0" indent="0">
              <a:buNone/>
            </a:pPr>
            <a:r>
              <a:rPr lang="en-US" altLang="nb-NO" smtClean="0"/>
              <a:t>Two other mechanisms that facilitate the separation of crystals and liquid</a:t>
            </a:r>
          </a:p>
          <a:p>
            <a:pPr lvl="1">
              <a:buFont typeface="Monotype Sorts" pitchFamily="2" charset="2"/>
              <a:buNone/>
            </a:pPr>
            <a:r>
              <a:rPr lang="en-US" altLang="nb-NO" sz="3200">
                <a:solidFill>
                  <a:srgbClr val="FF0000"/>
                </a:solidFill>
              </a:rPr>
              <a:t>1. Compaction</a:t>
            </a:r>
          </a:p>
        </p:txBody>
      </p:sp>
    </p:spTree>
    <p:extLst>
      <p:ext uri="{BB962C8B-B14F-4D97-AF65-F5344CB8AC3E}">
        <p14:creationId xmlns:p14="http://schemas.microsoft.com/office/powerpoint/2010/main" val="1408303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209801" y="241301"/>
            <a:ext cx="7745413"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674688"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00CC00"/>
              </a:buClr>
              <a:buSzPct val="50000"/>
              <a:buFont typeface="Monotype Sorts" pitchFamily="2" charset="2"/>
              <a:buNone/>
            </a:pPr>
            <a:r>
              <a:rPr lang="en-US" altLang="nb-NO" sz="3200" dirty="0"/>
              <a:t>Two other mechanisms that facilitate the separation of crystals and liquid</a:t>
            </a:r>
          </a:p>
          <a:p>
            <a:pPr lvl="1">
              <a:spcBef>
                <a:spcPct val="20000"/>
              </a:spcBef>
              <a:buClr>
                <a:srgbClr val="FF0066"/>
              </a:buClr>
              <a:buSzPct val="60000"/>
              <a:buFont typeface="Monotype Sorts" pitchFamily="2" charset="2"/>
              <a:buNone/>
            </a:pPr>
            <a:r>
              <a:rPr lang="en-US" altLang="nb-NO" sz="3200" dirty="0">
                <a:solidFill>
                  <a:srgbClr val="FF0000"/>
                </a:solidFill>
              </a:rPr>
              <a:t>2. Flow segregation</a:t>
            </a:r>
          </a:p>
        </p:txBody>
      </p:sp>
      <p:pic>
        <p:nvPicPr>
          <p:cNvPr id="24579" name="Picture 109" descr="Fig 11-5 colo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340476" y="1390651"/>
            <a:ext cx="4327525"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10" descr="Fig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6" y="2054226"/>
            <a:ext cx="40862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11"/>
          <p:cNvSpPr txBox="1">
            <a:spLocks noChangeArrowheads="1"/>
          </p:cNvSpPr>
          <p:nvPr/>
        </p:nvSpPr>
        <p:spPr bwMode="auto">
          <a:xfrm>
            <a:off x="5988050" y="6076950"/>
            <a:ext cx="467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200">
                <a:solidFill>
                  <a:srgbClr val="FF0000"/>
                </a:solidFill>
                <a:latin typeface="Arial" panose="020B0604020202020204" pitchFamily="34" charset="0"/>
              </a:rPr>
              <a:t>Figures 11.4 and 11.5</a:t>
            </a:r>
            <a:r>
              <a:rPr lang="en-US" altLang="nb-NO" sz="1200">
                <a:solidFill>
                  <a:schemeClr val="bg2"/>
                </a:solidFill>
                <a:latin typeface="Arial" panose="020B0604020202020204" pitchFamily="34" charset="0"/>
              </a:rPr>
              <a:t> </a:t>
            </a:r>
            <a:r>
              <a:rPr lang="en-US" altLang="nb-NO" sz="1200">
                <a:solidFill>
                  <a:schemeClr val="bg2"/>
                </a:solidFill>
                <a:latin typeface="Arial" panose="020B0604020202020204" pitchFamily="34" charset="0"/>
                <a:cs typeface="Times New Roman" panose="02020603050405020304" pitchFamily="18" charset="0"/>
              </a:rPr>
              <a:t> Drever and Johnston (1958). Royal Soc. Edinburgh Trans., 63, 459-499.</a:t>
            </a:r>
            <a:r>
              <a:rPr lang="en-US" altLang="nb-NO" sz="1200">
                <a:solidFill>
                  <a:schemeClr val="bg2"/>
                </a:solidFill>
                <a:latin typeface="Arial" panose="020B0604020202020204" pitchFamily="34" charset="0"/>
              </a:rPr>
              <a:t> </a:t>
            </a:r>
          </a:p>
        </p:txBody>
      </p:sp>
    </p:spTree>
    <p:extLst>
      <p:ext uri="{BB962C8B-B14F-4D97-AF65-F5344CB8AC3E}">
        <p14:creationId xmlns:p14="http://schemas.microsoft.com/office/powerpoint/2010/main" val="390268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28900" y="92075"/>
            <a:ext cx="7772400" cy="1143000"/>
          </a:xfrm>
        </p:spPr>
        <p:txBody>
          <a:bodyPr/>
          <a:lstStyle/>
          <a:p>
            <a:pPr>
              <a:defRPr/>
            </a:pPr>
            <a:r>
              <a:rPr lang="en-US" dirty="0" smtClean="0">
                <a:solidFill>
                  <a:srgbClr val="FF0000"/>
                </a:solidFill>
                <a:effectLst>
                  <a:outerShdw blurRad="38100" dist="38100" dir="2700000" algn="tl">
                    <a:srgbClr val="000000">
                      <a:alpha val="43137"/>
                    </a:srgbClr>
                  </a:outerShdw>
                </a:effectLst>
              </a:rPr>
              <a:t>Primary magmas</a:t>
            </a:r>
          </a:p>
        </p:txBody>
      </p:sp>
      <p:sp>
        <p:nvSpPr>
          <p:cNvPr id="26627" name="Rectangle 3"/>
          <p:cNvSpPr>
            <a:spLocks noGrp="1" noChangeArrowheads="1"/>
          </p:cNvSpPr>
          <p:nvPr>
            <p:ph type="body" idx="1"/>
          </p:nvPr>
        </p:nvSpPr>
        <p:spPr>
          <a:xfrm>
            <a:off x="1846264" y="1195388"/>
            <a:ext cx="8821737" cy="539115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altLang="nb-NO" dirty="0" smtClean="0">
                <a:effectLst/>
              </a:rPr>
              <a:t>Formed at depth and not subsequently modified by FX or Assimilation</a:t>
            </a:r>
          </a:p>
          <a:p>
            <a:r>
              <a:rPr lang="en-US" altLang="nb-NO" dirty="0" smtClean="0">
                <a:effectLst/>
              </a:rPr>
              <a:t>Criteria</a:t>
            </a:r>
          </a:p>
          <a:p>
            <a:pPr lvl="1"/>
            <a:r>
              <a:rPr lang="en-US" altLang="nb-NO" sz="3200" dirty="0"/>
              <a:t>Highest Mg# </a:t>
            </a:r>
            <a:r>
              <a:rPr lang="en-US" altLang="nb-NO" dirty="0" smtClean="0">
                <a:effectLst/>
              </a:rPr>
              <a:t>(100Mg/(</a:t>
            </a:r>
            <a:r>
              <a:rPr lang="en-US" altLang="nb-NO" dirty="0" err="1" smtClean="0">
                <a:effectLst/>
              </a:rPr>
              <a:t>Mg+Fe</a:t>
            </a:r>
            <a:r>
              <a:rPr lang="en-US" altLang="nb-NO" dirty="0" smtClean="0">
                <a:effectLst/>
              </a:rPr>
              <a:t>))</a:t>
            </a:r>
            <a:r>
              <a:rPr lang="en-US" altLang="nb-NO" sz="3200" dirty="0"/>
              <a:t>  really </a:t>
            </a:r>
            <a:r>
              <a:rPr lang="en-US" altLang="nb-NO" dirty="0">
                <a:latin typeface="Symbol" panose="05050102010706020507" pitchFamily="18" charset="2"/>
              </a:rPr>
              <a:t>®</a:t>
            </a:r>
            <a:r>
              <a:rPr lang="en-US" altLang="nb-NO" sz="3200" dirty="0"/>
              <a:t> </a:t>
            </a:r>
            <a:r>
              <a:rPr lang="en-US" altLang="nb-NO" sz="3200" dirty="0">
                <a:solidFill>
                  <a:srgbClr val="FF0000"/>
                </a:solidFill>
              </a:rPr>
              <a:t>parental</a:t>
            </a:r>
            <a:r>
              <a:rPr lang="en-US" altLang="nb-NO" sz="3200" dirty="0">
                <a:solidFill>
                  <a:srgbClr val="FFCC00"/>
                </a:solidFill>
              </a:rPr>
              <a:t> </a:t>
            </a:r>
            <a:r>
              <a:rPr lang="en-US" altLang="nb-NO" sz="3200" dirty="0"/>
              <a:t>magma</a:t>
            </a:r>
          </a:p>
          <a:p>
            <a:pPr lvl="1"/>
            <a:r>
              <a:rPr lang="en-US" altLang="nb-NO" sz="3200" dirty="0"/>
              <a:t>Experimental results of </a:t>
            </a:r>
            <a:r>
              <a:rPr lang="en-US" altLang="nb-NO" sz="3200" dirty="0" err="1"/>
              <a:t>lherzolite</a:t>
            </a:r>
            <a:r>
              <a:rPr lang="en-US" altLang="nb-NO" sz="3200" dirty="0"/>
              <a:t> melts</a:t>
            </a:r>
          </a:p>
          <a:p>
            <a:pPr lvl="2">
              <a:buClr>
                <a:srgbClr val="FFFF00"/>
              </a:buClr>
            </a:pPr>
            <a:r>
              <a:rPr lang="en-US" altLang="nb-NO" sz="2800" dirty="0">
                <a:solidFill>
                  <a:srgbClr val="0070C0"/>
                </a:solidFill>
              </a:rPr>
              <a:t>Mg# = 66-75</a:t>
            </a:r>
          </a:p>
          <a:p>
            <a:pPr lvl="2">
              <a:buClr>
                <a:srgbClr val="FFFF00"/>
              </a:buClr>
            </a:pPr>
            <a:r>
              <a:rPr lang="en-US" altLang="nb-NO" sz="2800" dirty="0">
                <a:solidFill>
                  <a:srgbClr val="0070C0"/>
                </a:solidFill>
              </a:rPr>
              <a:t>Cr &gt; 1000 ppm</a:t>
            </a:r>
          </a:p>
          <a:p>
            <a:pPr lvl="2">
              <a:buClr>
                <a:srgbClr val="FFFF00"/>
              </a:buClr>
            </a:pPr>
            <a:r>
              <a:rPr lang="en-US" altLang="nb-NO" sz="2800" dirty="0">
                <a:solidFill>
                  <a:srgbClr val="0070C0"/>
                </a:solidFill>
              </a:rPr>
              <a:t>Ni &gt; 400-500 ppm</a:t>
            </a:r>
          </a:p>
          <a:p>
            <a:r>
              <a:rPr lang="en-US" altLang="nb-NO" sz="2800" dirty="0">
                <a:solidFill>
                  <a:srgbClr val="FF5050"/>
                </a:solidFill>
              </a:rPr>
              <a:t>Multiply </a:t>
            </a:r>
            <a:r>
              <a:rPr lang="en-US" altLang="nb-NO" sz="2800" dirty="0" smtClean="0">
                <a:solidFill>
                  <a:srgbClr val="FF5050"/>
                </a:solidFill>
              </a:rPr>
              <a:t>saturated (</a:t>
            </a:r>
            <a:r>
              <a:rPr lang="en-US" dirty="0"/>
              <a:t>We refer to a melt that is </a:t>
            </a:r>
            <a:r>
              <a:rPr lang="en-US" dirty="0" smtClean="0"/>
              <a:t>saturated in </a:t>
            </a:r>
            <a:r>
              <a:rPr lang="en-US" dirty="0"/>
              <a:t>several phases at once as a </a:t>
            </a:r>
            <a:r>
              <a:rPr lang="en-US" b="1" dirty="0"/>
              <a:t>multiply saturated </a:t>
            </a:r>
            <a:r>
              <a:rPr lang="en-US" dirty="0" smtClean="0"/>
              <a:t>melt).</a:t>
            </a:r>
            <a:endParaRPr lang="en-US" altLang="nb-NO" sz="7200" dirty="0">
              <a:solidFill>
                <a:srgbClr val="FF5050"/>
              </a:solidFill>
            </a:endParaRPr>
          </a:p>
        </p:txBody>
      </p:sp>
    </p:spTree>
    <p:extLst>
      <p:ext uri="{BB962C8B-B14F-4D97-AF65-F5344CB8AC3E}">
        <p14:creationId xmlns:p14="http://schemas.microsoft.com/office/powerpoint/2010/main" val="222001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 calcmode="lin" valueType="num">
                                      <p:cBhvr additive="base">
                                        <p:cTn id="11"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 calcmode="lin" valueType="num">
                                      <p:cBhvr additive="base">
                                        <p:cTn id="17"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00" name="Rectangle 3624"/>
          <p:cNvSpPr>
            <a:spLocks noChangeArrowheads="1"/>
          </p:cNvSpPr>
          <p:nvPr/>
        </p:nvSpPr>
        <p:spPr bwMode="auto">
          <a:xfrm>
            <a:off x="7483476" y="19351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1" name="Rectangle 3625"/>
          <p:cNvSpPr>
            <a:spLocks noChangeArrowheads="1"/>
          </p:cNvSpPr>
          <p:nvPr/>
        </p:nvSpPr>
        <p:spPr bwMode="auto">
          <a:xfrm>
            <a:off x="7488238" y="19351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2" name="Rectangle 3626"/>
          <p:cNvSpPr>
            <a:spLocks noChangeArrowheads="1"/>
          </p:cNvSpPr>
          <p:nvPr/>
        </p:nvSpPr>
        <p:spPr bwMode="auto">
          <a:xfrm>
            <a:off x="7493001" y="19351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4" name="Rectangle 3628"/>
          <p:cNvSpPr>
            <a:spLocks noChangeArrowheads="1"/>
          </p:cNvSpPr>
          <p:nvPr/>
        </p:nvSpPr>
        <p:spPr bwMode="auto">
          <a:xfrm>
            <a:off x="7500938" y="193198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798" name="Rectangle 3622"/>
          <p:cNvSpPr>
            <a:spLocks noChangeArrowheads="1"/>
          </p:cNvSpPr>
          <p:nvPr/>
        </p:nvSpPr>
        <p:spPr bwMode="auto">
          <a:xfrm>
            <a:off x="7539038" y="8064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799" name="Rectangle 3623"/>
          <p:cNvSpPr>
            <a:spLocks noChangeArrowheads="1"/>
          </p:cNvSpPr>
          <p:nvPr/>
        </p:nvSpPr>
        <p:spPr bwMode="auto">
          <a:xfrm>
            <a:off x="7543800" y="806451"/>
            <a:ext cx="6350"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3" name="Rectangle 3627"/>
          <p:cNvSpPr>
            <a:spLocks noChangeArrowheads="1"/>
          </p:cNvSpPr>
          <p:nvPr/>
        </p:nvSpPr>
        <p:spPr bwMode="auto">
          <a:xfrm>
            <a:off x="7566026" y="796926"/>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5" name="Rectangle 3629"/>
          <p:cNvSpPr>
            <a:spLocks noChangeArrowheads="1"/>
          </p:cNvSpPr>
          <p:nvPr/>
        </p:nvSpPr>
        <p:spPr bwMode="auto">
          <a:xfrm>
            <a:off x="7573963" y="796926"/>
            <a:ext cx="6350"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6" name="Rectangle 3630"/>
          <p:cNvSpPr>
            <a:spLocks noChangeArrowheads="1"/>
          </p:cNvSpPr>
          <p:nvPr/>
        </p:nvSpPr>
        <p:spPr bwMode="auto">
          <a:xfrm>
            <a:off x="7580313" y="79692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53808" name="Rectangle 3632"/>
          <p:cNvSpPr>
            <a:spLocks noChangeArrowheads="1"/>
          </p:cNvSpPr>
          <p:nvPr/>
        </p:nvSpPr>
        <p:spPr bwMode="auto">
          <a:xfrm>
            <a:off x="7667625" y="852488"/>
            <a:ext cx="6350" cy="6350"/>
          </a:xfrm>
          <a:prstGeom prst="rect">
            <a:avLst/>
          </a:prstGeom>
          <a:solidFill>
            <a:schemeClr val="tx2"/>
          </a:solidFill>
          <a:ln w="9525">
            <a:noFill/>
            <a:miter lim="800000"/>
            <a:headEnd/>
            <a:tailEnd/>
          </a:ln>
        </p:spPr>
        <p:txBody>
          <a:bodyPr/>
          <a:lstStyle/>
          <a:p>
            <a:pPr>
              <a:defRPr/>
            </a:pPr>
            <a:endParaRPr lang="en-US">
              <a:latin typeface="Times New Roman" charset="0"/>
            </a:endParaRPr>
          </a:p>
        </p:txBody>
      </p:sp>
      <p:sp>
        <p:nvSpPr>
          <p:cNvPr id="14348" name="Text Box 3689"/>
          <p:cNvSpPr txBox="1">
            <a:spLocks noChangeArrowheads="1"/>
          </p:cNvSpPr>
          <p:nvPr/>
        </p:nvSpPr>
        <p:spPr bwMode="auto">
          <a:xfrm>
            <a:off x="152400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200">
                <a:solidFill>
                  <a:srgbClr val="FF0000"/>
                </a:solidFill>
                <a:latin typeface="Arial" panose="020B0604020202020204" pitchFamily="34" charset="0"/>
              </a:rPr>
              <a:t>Figure 11.2</a:t>
            </a:r>
            <a:r>
              <a:rPr lang="en-US" altLang="nb-NO" sz="1200">
                <a:solidFill>
                  <a:schemeClr val="bg2"/>
                </a:solidFill>
                <a:latin typeface="Arial" panose="020B0604020202020204" pitchFamily="34" charset="0"/>
              </a:rPr>
              <a:t> Variation diagram using MgO as the abscissa  for lavas associated with the 1959 Kilauea eruption in Hawaii. </a:t>
            </a:r>
            <a:r>
              <a:rPr lang="en-US" altLang="nb-NO" sz="1200">
                <a:solidFill>
                  <a:schemeClr val="bg2"/>
                </a:solidFill>
                <a:latin typeface="Arial" panose="020B0604020202020204" pitchFamily="34" charset="0"/>
                <a:cs typeface="Times New Roman" panose="02020603050405020304" pitchFamily="18" charset="0"/>
              </a:rPr>
              <a:t>A</a:t>
            </a:r>
            <a:r>
              <a:rPr lang="en-US" altLang="nb-NO" sz="1200">
                <a:solidFill>
                  <a:schemeClr val="bg2"/>
                </a:solidFill>
                <a:latin typeface="Arial" panose="020B0604020202020204" pitchFamily="34" charset="0"/>
                <a:cs typeface="Arial" panose="020B0604020202020204" pitchFamily="34" charset="0"/>
              </a:rPr>
              <a:t>fter Murata and Richter, 1966 (as modified by Best, 1982)</a:t>
            </a:r>
            <a:r>
              <a:rPr lang="en-US" altLang="nb-NO" sz="1200">
                <a:solidFill>
                  <a:schemeClr val="bg2"/>
                </a:solidFill>
                <a:latin typeface="Arial" panose="020B0604020202020204" pitchFamily="34" charset="0"/>
              </a:rPr>
              <a:t> </a:t>
            </a:r>
          </a:p>
        </p:txBody>
      </p:sp>
      <p:pic>
        <p:nvPicPr>
          <p:cNvPr id="14349" name="Picture 3691" descr="Fig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622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931989" y="457201"/>
            <a:ext cx="8448675" cy="4721225"/>
          </a:xfrm>
        </p:spPr>
        <p:txBody>
          <a:bodyPr/>
          <a:lstStyle/>
          <a:p>
            <a:pPr>
              <a:spcBef>
                <a:spcPts val="600"/>
              </a:spcBef>
              <a:buNone/>
            </a:pPr>
            <a:r>
              <a:rPr lang="en-US" altLang="nb-NO" dirty="0" err="1" smtClean="0">
                <a:solidFill>
                  <a:srgbClr val="FF0066"/>
                </a:solidFill>
              </a:rPr>
              <a:t>Polybaric</a:t>
            </a:r>
            <a:r>
              <a:rPr lang="en-US" altLang="nb-NO" dirty="0" smtClean="0"/>
              <a:t> Fractional Crystallization</a:t>
            </a:r>
          </a:p>
          <a:p>
            <a:pPr>
              <a:spcBef>
                <a:spcPts val="600"/>
              </a:spcBef>
              <a:buNone/>
            </a:pPr>
            <a:r>
              <a:rPr lang="en-US" altLang="nb-NO" dirty="0" smtClean="0"/>
              <a:t>1. Stability of phases will change (hi-P)</a:t>
            </a:r>
          </a:p>
        </p:txBody>
      </p:sp>
      <p:pic>
        <p:nvPicPr>
          <p:cNvPr id="3" name="Picture 146" descr="Fig 7-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60" y="3061252"/>
            <a:ext cx="4730321" cy="36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945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31989" y="457201"/>
            <a:ext cx="84486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pPr>
            <a:r>
              <a:rPr lang="en-US" altLang="nb-NO" sz="3200" dirty="0" err="1">
                <a:solidFill>
                  <a:srgbClr val="FF0000"/>
                </a:solidFill>
              </a:rPr>
              <a:t>Polybaric</a:t>
            </a:r>
            <a:r>
              <a:rPr lang="en-US" altLang="nb-NO" sz="3200" dirty="0">
                <a:solidFill>
                  <a:schemeClr val="bg2"/>
                </a:solidFill>
              </a:rPr>
              <a:t> </a:t>
            </a:r>
            <a:r>
              <a:rPr lang="en-US" altLang="nb-NO" sz="3200" dirty="0"/>
              <a:t>Fractional Crystallization</a:t>
            </a:r>
          </a:p>
          <a:p>
            <a:pPr>
              <a:spcBef>
                <a:spcPts val="600"/>
              </a:spcBef>
              <a:buClr>
                <a:srgbClr val="00CC00"/>
              </a:buClr>
              <a:buSzPct val="50000"/>
            </a:pPr>
            <a:r>
              <a:rPr lang="en-US" altLang="nb-NO" sz="3200" dirty="0"/>
              <a:t>1. Stability of phases changes (</a:t>
            </a:r>
            <a:r>
              <a:rPr lang="en-US" altLang="nb-NO" sz="3200" dirty="0" smtClean="0"/>
              <a:t>hi-P)</a:t>
            </a:r>
            <a:endParaRPr lang="en-US" altLang="nb-NO" sz="3200" dirty="0"/>
          </a:p>
          <a:p>
            <a:pPr>
              <a:spcBef>
                <a:spcPts val="600"/>
              </a:spcBef>
              <a:buClr>
                <a:srgbClr val="00CC00"/>
              </a:buClr>
              <a:buSzPct val="50000"/>
            </a:pPr>
            <a:r>
              <a:rPr lang="en-US" altLang="nb-NO" sz="3200" dirty="0"/>
              <a:t>2. Shift of the eutectic point with pressure will cause the quantity of the </a:t>
            </a:r>
            <a:r>
              <a:rPr lang="en-US" altLang="nb-NO" sz="3200" dirty="0" err="1"/>
              <a:t>liquidus</a:t>
            </a:r>
            <a:r>
              <a:rPr lang="en-US" altLang="nb-NO" sz="3200" dirty="0"/>
              <a:t> phases to vary </a:t>
            </a:r>
          </a:p>
        </p:txBody>
      </p:sp>
      <p:pic>
        <p:nvPicPr>
          <p:cNvPr id="3" name="Picture 146" descr="Fig 7-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60" y="3061252"/>
            <a:ext cx="4730321" cy="36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573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61"/>
          <p:cNvGrpSpPr>
            <a:grpSpLocks/>
          </p:cNvGrpSpPr>
          <p:nvPr/>
        </p:nvGrpSpPr>
        <p:grpSpPr bwMode="auto">
          <a:xfrm>
            <a:off x="2922104" y="835439"/>
            <a:ext cx="6692349" cy="5227430"/>
            <a:chOff x="2854" y="88"/>
            <a:chExt cx="2330" cy="1829"/>
          </a:xfrm>
        </p:grpSpPr>
        <p:sp>
          <p:nvSpPr>
            <p:cNvPr id="68753" name="Freeform 145"/>
            <p:cNvSpPr>
              <a:spLocks/>
            </p:cNvSpPr>
            <p:nvPr/>
          </p:nvSpPr>
          <p:spPr bwMode="auto">
            <a:xfrm>
              <a:off x="2904" y="88"/>
              <a:ext cx="2161" cy="1652"/>
            </a:xfrm>
            <a:custGeom>
              <a:avLst/>
              <a:gdLst/>
              <a:ahLst/>
              <a:cxnLst>
                <a:cxn ang="0">
                  <a:pos x="0" y="0"/>
                </a:cxn>
                <a:cxn ang="0">
                  <a:pos x="0" y="1652"/>
                </a:cxn>
                <a:cxn ang="0">
                  <a:pos x="2161" y="1652"/>
                </a:cxn>
                <a:cxn ang="0">
                  <a:pos x="2161" y="31"/>
                </a:cxn>
              </a:cxnLst>
              <a:rect l="0" t="0" r="r" b="b"/>
              <a:pathLst>
                <a:path w="2161" h="1652">
                  <a:moveTo>
                    <a:pt x="0" y="0"/>
                  </a:moveTo>
                  <a:lnTo>
                    <a:pt x="0" y="1652"/>
                  </a:lnTo>
                  <a:lnTo>
                    <a:pt x="2161" y="1652"/>
                  </a:lnTo>
                  <a:lnTo>
                    <a:pt x="2161" y="31"/>
                  </a:lnTo>
                </a:path>
              </a:pathLst>
            </a:custGeom>
            <a:noFill/>
            <a:ln w="19050" cmpd="sng">
              <a:solidFill>
                <a:srgbClr val="002060"/>
              </a:solidFill>
              <a:prstDash val="solid"/>
              <a:round/>
              <a:headEnd/>
              <a:tailEnd/>
            </a:ln>
          </p:spPr>
          <p:txBody>
            <a:bodyPr/>
            <a:lstStyle/>
            <a:p>
              <a:pPr>
                <a:defRPr/>
              </a:pPr>
              <a:endParaRPr lang="en-US">
                <a:latin typeface="Times New Roman" charset="0"/>
              </a:endParaRPr>
            </a:p>
          </p:txBody>
        </p:sp>
        <p:sp>
          <p:nvSpPr>
            <p:cNvPr id="68754" name="Freeform 146"/>
            <p:cNvSpPr>
              <a:spLocks/>
            </p:cNvSpPr>
            <p:nvPr/>
          </p:nvSpPr>
          <p:spPr bwMode="auto">
            <a:xfrm>
              <a:off x="2904" y="366"/>
              <a:ext cx="2161" cy="849"/>
            </a:xfrm>
            <a:custGeom>
              <a:avLst/>
              <a:gdLst/>
              <a:ahLst/>
              <a:cxnLst>
                <a:cxn ang="0">
                  <a:pos x="0" y="277"/>
                </a:cxn>
                <a:cxn ang="0">
                  <a:pos x="54" y="283"/>
                </a:cxn>
                <a:cxn ang="0">
                  <a:pos x="106" y="292"/>
                </a:cxn>
                <a:cxn ang="0">
                  <a:pos x="156" y="306"/>
                </a:cxn>
                <a:cxn ang="0">
                  <a:pos x="205" y="323"/>
                </a:cxn>
                <a:cxn ang="0">
                  <a:pos x="252" y="344"/>
                </a:cxn>
                <a:cxn ang="0">
                  <a:pos x="298" y="369"/>
                </a:cxn>
                <a:cxn ang="0">
                  <a:pos x="342" y="398"/>
                </a:cxn>
                <a:cxn ang="0">
                  <a:pos x="386" y="433"/>
                </a:cxn>
                <a:cxn ang="0">
                  <a:pos x="428" y="471"/>
                </a:cxn>
                <a:cxn ang="0">
                  <a:pos x="469" y="513"/>
                </a:cxn>
                <a:cxn ang="0">
                  <a:pos x="507" y="557"/>
                </a:cxn>
                <a:cxn ang="0">
                  <a:pos x="544" y="607"/>
                </a:cxn>
                <a:cxn ang="0">
                  <a:pos x="580" y="661"/>
                </a:cxn>
                <a:cxn ang="0">
                  <a:pos x="615" y="721"/>
                </a:cxn>
                <a:cxn ang="0">
                  <a:pos x="647" y="782"/>
                </a:cxn>
                <a:cxn ang="0">
                  <a:pos x="680" y="849"/>
                </a:cxn>
                <a:cxn ang="0">
                  <a:pos x="682" y="847"/>
                </a:cxn>
                <a:cxn ang="0">
                  <a:pos x="686" y="840"/>
                </a:cxn>
                <a:cxn ang="0">
                  <a:pos x="693" y="828"/>
                </a:cxn>
                <a:cxn ang="0">
                  <a:pos x="703" y="815"/>
                </a:cxn>
                <a:cxn ang="0">
                  <a:pos x="714" y="796"/>
                </a:cxn>
                <a:cxn ang="0">
                  <a:pos x="728" y="776"/>
                </a:cxn>
                <a:cxn ang="0">
                  <a:pos x="745" y="751"/>
                </a:cxn>
                <a:cxn ang="0">
                  <a:pos x="764" y="726"/>
                </a:cxn>
                <a:cxn ang="0">
                  <a:pos x="809" y="671"/>
                </a:cxn>
                <a:cxn ang="0">
                  <a:pos x="862" y="611"/>
                </a:cxn>
                <a:cxn ang="0">
                  <a:pos x="922" y="552"/>
                </a:cxn>
                <a:cxn ang="0">
                  <a:pos x="987" y="494"/>
                </a:cxn>
                <a:cxn ang="0">
                  <a:pos x="1020" y="467"/>
                </a:cxn>
                <a:cxn ang="0">
                  <a:pos x="1051" y="444"/>
                </a:cxn>
                <a:cxn ang="0">
                  <a:pos x="1102" y="400"/>
                </a:cxn>
                <a:cxn ang="0">
                  <a:pos x="1151" y="363"/>
                </a:cxn>
                <a:cxn ang="0">
                  <a:pos x="1197" y="329"/>
                </a:cxn>
                <a:cxn ang="0">
                  <a:pos x="1248" y="296"/>
                </a:cxn>
                <a:cxn ang="0">
                  <a:pos x="1277" y="279"/>
                </a:cxn>
                <a:cxn ang="0">
                  <a:pos x="1310" y="262"/>
                </a:cxn>
                <a:cxn ang="0">
                  <a:pos x="1346" y="244"/>
                </a:cxn>
                <a:cxn ang="0">
                  <a:pos x="1385" y="227"/>
                </a:cxn>
                <a:cxn ang="0">
                  <a:pos x="1431" y="206"/>
                </a:cxn>
                <a:cxn ang="0">
                  <a:pos x="1481" y="185"/>
                </a:cxn>
                <a:cxn ang="0">
                  <a:pos x="1585" y="143"/>
                </a:cxn>
                <a:cxn ang="0">
                  <a:pos x="1684" y="108"/>
                </a:cxn>
                <a:cxn ang="0">
                  <a:pos x="1779" y="77"/>
                </a:cxn>
                <a:cxn ang="0">
                  <a:pos x="1867" y="52"/>
                </a:cxn>
                <a:cxn ang="0">
                  <a:pos x="1948" y="33"/>
                </a:cxn>
                <a:cxn ang="0">
                  <a:pos x="2024" y="18"/>
                </a:cxn>
                <a:cxn ang="0">
                  <a:pos x="2096" y="8"/>
                </a:cxn>
                <a:cxn ang="0">
                  <a:pos x="2161" y="0"/>
                </a:cxn>
              </a:cxnLst>
              <a:rect l="0" t="0" r="r" b="b"/>
              <a:pathLst>
                <a:path w="2161" h="849">
                  <a:moveTo>
                    <a:pt x="0" y="277"/>
                  </a:moveTo>
                  <a:lnTo>
                    <a:pt x="54" y="283"/>
                  </a:lnTo>
                  <a:lnTo>
                    <a:pt x="106" y="292"/>
                  </a:lnTo>
                  <a:lnTo>
                    <a:pt x="156" y="306"/>
                  </a:lnTo>
                  <a:lnTo>
                    <a:pt x="205" y="323"/>
                  </a:lnTo>
                  <a:lnTo>
                    <a:pt x="252" y="344"/>
                  </a:lnTo>
                  <a:lnTo>
                    <a:pt x="298" y="369"/>
                  </a:lnTo>
                  <a:lnTo>
                    <a:pt x="342" y="398"/>
                  </a:lnTo>
                  <a:lnTo>
                    <a:pt x="386" y="433"/>
                  </a:lnTo>
                  <a:lnTo>
                    <a:pt x="428" y="471"/>
                  </a:lnTo>
                  <a:lnTo>
                    <a:pt x="469" y="513"/>
                  </a:lnTo>
                  <a:lnTo>
                    <a:pt x="507" y="557"/>
                  </a:lnTo>
                  <a:lnTo>
                    <a:pt x="544" y="607"/>
                  </a:lnTo>
                  <a:lnTo>
                    <a:pt x="580" y="661"/>
                  </a:lnTo>
                  <a:lnTo>
                    <a:pt x="615" y="721"/>
                  </a:lnTo>
                  <a:lnTo>
                    <a:pt x="647" y="782"/>
                  </a:lnTo>
                  <a:lnTo>
                    <a:pt x="680" y="849"/>
                  </a:lnTo>
                  <a:lnTo>
                    <a:pt x="682" y="847"/>
                  </a:lnTo>
                  <a:lnTo>
                    <a:pt x="686" y="840"/>
                  </a:lnTo>
                  <a:lnTo>
                    <a:pt x="693" y="828"/>
                  </a:lnTo>
                  <a:lnTo>
                    <a:pt x="703" y="815"/>
                  </a:lnTo>
                  <a:lnTo>
                    <a:pt x="714" y="796"/>
                  </a:lnTo>
                  <a:lnTo>
                    <a:pt x="728" y="776"/>
                  </a:lnTo>
                  <a:lnTo>
                    <a:pt x="745" y="751"/>
                  </a:lnTo>
                  <a:lnTo>
                    <a:pt x="764" y="726"/>
                  </a:lnTo>
                  <a:lnTo>
                    <a:pt x="809" y="671"/>
                  </a:lnTo>
                  <a:lnTo>
                    <a:pt x="862" y="611"/>
                  </a:lnTo>
                  <a:lnTo>
                    <a:pt x="922" y="552"/>
                  </a:lnTo>
                  <a:lnTo>
                    <a:pt x="987" y="494"/>
                  </a:lnTo>
                  <a:lnTo>
                    <a:pt x="1020" y="467"/>
                  </a:lnTo>
                  <a:lnTo>
                    <a:pt x="1051" y="444"/>
                  </a:lnTo>
                  <a:lnTo>
                    <a:pt x="1102" y="400"/>
                  </a:lnTo>
                  <a:lnTo>
                    <a:pt x="1151" y="363"/>
                  </a:lnTo>
                  <a:lnTo>
                    <a:pt x="1197" y="329"/>
                  </a:lnTo>
                  <a:lnTo>
                    <a:pt x="1248" y="296"/>
                  </a:lnTo>
                  <a:lnTo>
                    <a:pt x="1277" y="279"/>
                  </a:lnTo>
                  <a:lnTo>
                    <a:pt x="1310" y="262"/>
                  </a:lnTo>
                  <a:lnTo>
                    <a:pt x="1346" y="244"/>
                  </a:lnTo>
                  <a:lnTo>
                    <a:pt x="1385" y="227"/>
                  </a:lnTo>
                  <a:lnTo>
                    <a:pt x="1431" y="206"/>
                  </a:lnTo>
                  <a:lnTo>
                    <a:pt x="1481" y="185"/>
                  </a:lnTo>
                  <a:lnTo>
                    <a:pt x="1585" y="143"/>
                  </a:lnTo>
                  <a:lnTo>
                    <a:pt x="1684" y="108"/>
                  </a:lnTo>
                  <a:lnTo>
                    <a:pt x="1779" y="77"/>
                  </a:lnTo>
                  <a:lnTo>
                    <a:pt x="1867" y="52"/>
                  </a:lnTo>
                  <a:lnTo>
                    <a:pt x="1948" y="33"/>
                  </a:lnTo>
                  <a:lnTo>
                    <a:pt x="2024" y="18"/>
                  </a:lnTo>
                  <a:lnTo>
                    <a:pt x="2096" y="8"/>
                  </a:lnTo>
                  <a:lnTo>
                    <a:pt x="2161" y="0"/>
                  </a:lnTo>
                </a:path>
              </a:pathLst>
            </a:custGeom>
            <a:noFill/>
            <a:ln w="0">
              <a:solidFill>
                <a:srgbClr val="FF00FF"/>
              </a:solidFill>
              <a:prstDash val="solid"/>
              <a:round/>
              <a:headEnd/>
              <a:tailEnd/>
            </a:ln>
          </p:spPr>
          <p:txBody>
            <a:bodyPr/>
            <a:lstStyle/>
            <a:p>
              <a:pPr>
                <a:defRPr/>
              </a:pPr>
              <a:endParaRPr lang="en-US">
                <a:latin typeface="Times New Roman" charset="0"/>
              </a:endParaRPr>
            </a:p>
          </p:txBody>
        </p:sp>
        <p:sp>
          <p:nvSpPr>
            <p:cNvPr id="68755" name="Line 147"/>
            <p:cNvSpPr>
              <a:spLocks noChangeShapeType="1"/>
            </p:cNvSpPr>
            <p:nvPr/>
          </p:nvSpPr>
          <p:spPr bwMode="auto">
            <a:xfrm>
              <a:off x="2904" y="1217"/>
              <a:ext cx="2161" cy="1"/>
            </a:xfrm>
            <a:prstGeom prst="line">
              <a:avLst/>
            </a:prstGeom>
            <a:noFill/>
            <a:ln w="0">
              <a:solidFill>
                <a:srgbClr val="FF00FF"/>
              </a:solidFill>
              <a:round/>
              <a:headEnd/>
              <a:tailEnd/>
            </a:ln>
          </p:spPr>
          <p:txBody>
            <a:bodyPr/>
            <a:lstStyle/>
            <a:p>
              <a:pPr>
                <a:defRPr/>
              </a:pPr>
              <a:endParaRPr lang="en-US">
                <a:latin typeface="Times New Roman" charset="0"/>
              </a:endParaRPr>
            </a:p>
          </p:txBody>
        </p:sp>
        <p:sp>
          <p:nvSpPr>
            <p:cNvPr id="68756" name="Freeform 148"/>
            <p:cNvSpPr>
              <a:spLocks/>
            </p:cNvSpPr>
            <p:nvPr/>
          </p:nvSpPr>
          <p:spPr bwMode="auto">
            <a:xfrm>
              <a:off x="2894" y="683"/>
              <a:ext cx="2177" cy="686"/>
            </a:xfrm>
            <a:custGeom>
              <a:avLst/>
              <a:gdLst/>
              <a:ahLst/>
              <a:cxnLst>
                <a:cxn ang="0">
                  <a:pos x="0" y="2"/>
                </a:cxn>
                <a:cxn ang="0">
                  <a:pos x="46" y="0"/>
                </a:cxn>
                <a:cxn ang="0">
                  <a:pos x="93" y="0"/>
                </a:cxn>
                <a:cxn ang="0">
                  <a:pos x="137" y="6"/>
                </a:cxn>
                <a:cxn ang="0">
                  <a:pos x="181" y="14"/>
                </a:cxn>
                <a:cxn ang="0">
                  <a:pos x="267" y="37"/>
                </a:cxn>
                <a:cxn ang="0">
                  <a:pos x="350" y="68"/>
                </a:cxn>
                <a:cxn ang="0">
                  <a:pos x="429" y="104"/>
                </a:cxn>
                <a:cxn ang="0">
                  <a:pos x="504" y="144"/>
                </a:cxn>
                <a:cxn ang="0">
                  <a:pos x="577" y="185"/>
                </a:cxn>
                <a:cxn ang="0">
                  <a:pos x="644" y="223"/>
                </a:cxn>
                <a:cxn ang="0">
                  <a:pos x="707" y="262"/>
                </a:cxn>
                <a:cxn ang="0">
                  <a:pos x="769" y="306"/>
                </a:cxn>
                <a:cxn ang="0">
                  <a:pos x="824" y="356"/>
                </a:cxn>
                <a:cxn ang="0">
                  <a:pos x="878" y="409"/>
                </a:cxn>
                <a:cxn ang="0">
                  <a:pos x="928" y="471"/>
                </a:cxn>
                <a:cxn ang="0">
                  <a:pos x="974" y="536"/>
                </a:cxn>
                <a:cxn ang="0">
                  <a:pos x="1018" y="609"/>
                </a:cxn>
                <a:cxn ang="0">
                  <a:pos x="1059" y="686"/>
                </a:cxn>
                <a:cxn ang="0">
                  <a:pos x="1059" y="682"/>
                </a:cxn>
                <a:cxn ang="0">
                  <a:pos x="1063" y="674"/>
                </a:cxn>
                <a:cxn ang="0">
                  <a:pos x="1066" y="661"/>
                </a:cxn>
                <a:cxn ang="0">
                  <a:pos x="1070" y="642"/>
                </a:cxn>
                <a:cxn ang="0">
                  <a:pos x="1078" y="621"/>
                </a:cxn>
                <a:cxn ang="0">
                  <a:pos x="1088" y="596"/>
                </a:cxn>
                <a:cxn ang="0">
                  <a:pos x="1099" y="567"/>
                </a:cxn>
                <a:cxn ang="0">
                  <a:pos x="1112" y="536"/>
                </a:cxn>
                <a:cxn ang="0">
                  <a:pos x="1145" y="471"/>
                </a:cxn>
                <a:cxn ang="0">
                  <a:pos x="1187" y="402"/>
                </a:cxn>
                <a:cxn ang="0">
                  <a:pos x="1212" y="367"/>
                </a:cxn>
                <a:cxn ang="0">
                  <a:pos x="1241" y="334"/>
                </a:cxn>
                <a:cxn ang="0">
                  <a:pos x="1272" y="304"/>
                </a:cxn>
                <a:cxn ang="0">
                  <a:pos x="1305" y="275"/>
                </a:cxn>
                <a:cxn ang="0">
                  <a:pos x="1337" y="250"/>
                </a:cxn>
                <a:cxn ang="0">
                  <a:pos x="1366" y="227"/>
                </a:cxn>
                <a:cxn ang="0">
                  <a:pos x="1391" y="206"/>
                </a:cxn>
                <a:cxn ang="0">
                  <a:pos x="1412" y="189"/>
                </a:cxn>
                <a:cxn ang="0">
                  <a:pos x="1452" y="158"/>
                </a:cxn>
                <a:cxn ang="0">
                  <a:pos x="1487" y="133"/>
                </a:cxn>
                <a:cxn ang="0">
                  <a:pos x="1524" y="112"/>
                </a:cxn>
                <a:cxn ang="0">
                  <a:pos x="1568" y="93"/>
                </a:cxn>
                <a:cxn ang="0">
                  <a:pos x="1593" y="81"/>
                </a:cxn>
                <a:cxn ang="0">
                  <a:pos x="1621" y="71"/>
                </a:cxn>
                <a:cxn ang="0">
                  <a:pos x="1654" y="60"/>
                </a:cxn>
                <a:cxn ang="0">
                  <a:pos x="1691" y="46"/>
                </a:cxn>
                <a:cxn ang="0">
                  <a:pos x="1769" y="25"/>
                </a:cxn>
                <a:cxn ang="0">
                  <a:pos x="1848" y="12"/>
                </a:cxn>
                <a:cxn ang="0">
                  <a:pos x="1921" y="6"/>
                </a:cxn>
                <a:cxn ang="0">
                  <a:pos x="1990" y="4"/>
                </a:cxn>
                <a:cxn ang="0">
                  <a:pos x="2052" y="6"/>
                </a:cxn>
                <a:cxn ang="0">
                  <a:pos x="2106" y="8"/>
                </a:cxn>
                <a:cxn ang="0">
                  <a:pos x="2163" y="8"/>
                </a:cxn>
                <a:cxn ang="0">
                  <a:pos x="2177" y="6"/>
                </a:cxn>
              </a:cxnLst>
              <a:rect l="0" t="0" r="r" b="b"/>
              <a:pathLst>
                <a:path w="2177" h="686">
                  <a:moveTo>
                    <a:pt x="0" y="2"/>
                  </a:moveTo>
                  <a:lnTo>
                    <a:pt x="46" y="0"/>
                  </a:lnTo>
                  <a:lnTo>
                    <a:pt x="93" y="0"/>
                  </a:lnTo>
                  <a:lnTo>
                    <a:pt x="137" y="6"/>
                  </a:lnTo>
                  <a:lnTo>
                    <a:pt x="181" y="14"/>
                  </a:lnTo>
                  <a:lnTo>
                    <a:pt x="267" y="37"/>
                  </a:lnTo>
                  <a:lnTo>
                    <a:pt x="350" y="68"/>
                  </a:lnTo>
                  <a:lnTo>
                    <a:pt x="429" y="104"/>
                  </a:lnTo>
                  <a:lnTo>
                    <a:pt x="504" y="144"/>
                  </a:lnTo>
                  <a:lnTo>
                    <a:pt x="577" y="185"/>
                  </a:lnTo>
                  <a:lnTo>
                    <a:pt x="644" y="223"/>
                  </a:lnTo>
                  <a:lnTo>
                    <a:pt x="707" y="262"/>
                  </a:lnTo>
                  <a:lnTo>
                    <a:pt x="769" y="306"/>
                  </a:lnTo>
                  <a:lnTo>
                    <a:pt x="824" y="356"/>
                  </a:lnTo>
                  <a:lnTo>
                    <a:pt x="878" y="409"/>
                  </a:lnTo>
                  <a:lnTo>
                    <a:pt x="928" y="471"/>
                  </a:lnTo>
                  <a:lnTo>
                    <a:pt x="974" y="536"/>
                  </a:lnTo>
                  <a:lnTo>
                    <a:pt x="1018" y="609"/>
                  </a:lnTo>
                  <a:lnTo>
                    <a:pt x="1059" y="686"/>
                  </a:lnTo>
                  <a:lnTo>
                    <a:pt x="1059" y="682"/>
                  </a:lnTo>
                  <a:lnTo>
                    <a:pt x="1063" y="674"/>
                  </a:lnTo>
                  <a:lnTo>
                    <a:pt x="1066" y="661"/>
                  </a:lnTo>
                  <a:lnTo>
                    <a:pt x="1070" y="642"/>
                  </a:lnTo>
                  <a:lnTo>
                    <a:pt x="1078" y="621"/>
                  </a:lnTo>
                  <a:lnTo>
                    <a:pt x="1088" y="596"/>
                  </a:lnTo>
                  <a:lnTo>
                    <a:pt x="1099" y="567"/>
                  </a:lnTo>
                  <a:lnTo>
                    <a:pt x="1112" y="536"/>
                  </a:lnTo>
                  <a:lnTo>
                    <a:pt x="1145" y="471"/>
                  </a:lnTo>
                  <a:lnTo>
                    <a:pt x="1187" y="402"/>
                  </a:lnTo>
                  <a:lnTo>
                    <a:pt x="1212" y="367"/>
                  </a:lnTo>
                  <a:lnTo>
                    <a:pt x="1241" y="334"/>
                  </a:lnTo>
                  <a:lnTo>
                    <a:pt x="1272" y="304"/>
                  </a:lnTo>
                  <a:lnTo>
                    <a:pt x="1305" y="275"/>
                  </a:lnTo>
                  <a:lnTo>
                    <a:pt x="1337" y="250"/>
                  </a:lnTo>
                  <a:lnTo>
                    <a:pt x="1366" y="227"/>
                  </a:lnTo>
                  <a:lnTo>
                    <a:pt x="1391" y="206"/>
                  </a:lnTo>
                  <a:lnTo>
                    <a:pt x="1412" y="189"/>
                  </a:lnTo>
                  <a:lnTo>
                    <a:pt x="1452" y="158"/>
                  </a:lnTo>
                  <a:lnTo>
                    <a:pt x="1487" y="133"/>
                  </a:lnTo>
                  <a:lnTo>
                    <a:pt x="1524" y="112"/>
                  </a:lnTo>
                  <a:lnTo>
                    <a:pt x="1568" y="93"/>
                  </a:lnTo>
                  <a:lnTo>
                    <a:pt x="1593" y="81"/>
                  </a:lnTo>
                  <a:lnTo>
                    <a:pt x="1621" y="71"/>
                  </a:lnTo>
                  <a:lnTo>
                    <a:pt x="1654" y="60"/>
                  </a:lnTo>
                  <a:lnTo>
                    <a:pt x="1691" y="46"/>
                  </a:lnTo>
                  <a:lnTo>
                    <a:pt x="1769" y="25"/>
                  </a:lnTo>
                  <a:lnTo>
                    <a:pt x="1848" y="12"/>
                  </a:lnTo>
                  <a:lnTo>
                    <a:pt x="1921" y="6"/>
                  </a:lnTo>
                  <a:lnTo>
                    <a:pt x="1990" y="4"/>
                  </a:lnTo>
                  <a:lnTo>
                    <a:pt x="2052" y="6"/>
                  </a:lnTo>
                  <a:lnTo>
                    <a:pt x="2106" y="8"/>
                  </a:lnTo>
                  <a:lnTo>
                    <a:pt x="2163" y="8"/>
                  </a:lnTo>
                  <a:lnTo>
                    <a:pt x="2177" y="6"/>
                  </a:lnTo>
                </a:path>
              </a:pathLst>
            </a:custGeom>
            <a:noFill/>
            <a:ln w="0">
              <a:solidFill>
                <a:srgbClr val="0080FF"/>
              </a:solidFill>
              <a:prstDash val="solid"/>
              <a:round/>
              <a:headEnd/>
              <a:tailEnd/>
            </a:ln>
          </p:spPr>
          <p:txBody>
            <a:bodyPr/>
            <a:lstStyle/>
            <a:p>
              <a:pPr>
                <a:defRPr/>
              </a:pPr>
              <a:endParaRPr lang="en-US">
                <a:latin typeface="Times New Roman" charset="0"/>
              </a:endParaRPr>
            </a:p>
          </p:txBody>
        </p:sp>
        <p:sp>
          <p:nvSpPr>
            <p:cNvPr id="68757" name="Line 149"/>
            <p:cNvSpPr>
              <a:spLocks noChangeShapeType="1"/>
            </p:cNvSpPr>
            <p:nvPr/>
          </p:nvSpPr>
          <p:spPr bwMode="auto">
            <a:xfrm>
              <a:off x="2904" y="1384"/>
              <a:ext cx="2161" cy="1"/>
            </a:xfrm>
            <a:prstGeom prst="line">
              <a:avLst/>
            </a:prstGeom>
            <a:noFill/>
            <a:ln w="0">
              <a:solidFill>
                <a:srgbClr val="0080FF"/>
              </a:solidFill>
              <a:round/>
              <a:headEnd/>
              <a:tailEnd/>
            </a:ln>
          </p:spPr>
          <p:txBody>
            <a:bodyPr/>
            <a:lstStyle/>
            <a:p>
              <a:pPr>
                <a:defRPr/>
              </a:pPr>
              <a:endParaRPr lang="en-US">
                <a:latin typeface="Times New Roman" charset="0"/>
              </a:endParaRPr>
            </a:p>
          </p:txBody>
        </p:sp>
        <p:sp>
          <p:nvSpPr>
            <p:cNvPr id="68758" name="Rectangle 150"/>
            <p:cNvSpPr>
              <a:spLocks noChangeArrowheads="1"/>
            </p:cNvSpPr>
            <p:nvPr/>
          </p:nvSpPr>
          <p:spPr bwMode="auto">
            <a:xfrm>
              <a:off x="2854" y="1755"/>
              <a:ext cx="128" cy="154"/>
            </a:xfrm>
            <a:prstGeom prst="rect">
              <a:avLst/>
            </a:prstGeom>
            <a:noFill/>
            <a:ln w="9525">
              <a:noFill/>
              <a:miter lim="800000"/>
              <a:headEnd/>
              <a:tailEnd/>
            </a:ln>
          </p:spPr>
          <p:txBody>
            <a:bodyPr wrap="none" lIns="0" tIns="0" rIns="0" bIns="0">
              <a:spAutoFit/>
            </a:bodyPr>
            <a:lstStyle/>
            <a:p>
              <a:pPr>
                <a:defRPr/>
              </a:pPr>
              <a:r>
                <a:rPr lang="en-US" sz="1600" dirty="0" err="1">
                  <a:solidFill>
                    <a:schemeClr val="bg2"/>
                  </a:solidFill>
                  <a:latin typeface="Arial" charset="0"/>
                </a:rPr>
                <a:t>Ol</a:t>
              </a:r>
              <a:endParaRPr lang="en-US" sz="3200" dirty="0">
                <a:solidFill>
                  <a:schemeClr val="bg2"/>
                </a:solidFill>
                <a:effectLst>
                  <a:outerShdw blurRad="38100" dist="38100" dir="2700000" algn="tl">
                    <a:srgbClr val="000000"/>
                  </a:outerShdw>
                </a:effectLst>
                <a:latin typeface="Times New Roman" charset="0"/>
              </a:endParaRPr>
            </a:p>
          </p:txBody>
        </p:sp>
        <p:sp>
          <p:nvSpPr>
            <p:cNvPr id="68759" name="Rectangle 151"/>
            <p:cNvSpPr>
              <a:spLocks noChangeArrowheads="1"/>
            </p:cNvSpPr>
            <p:nvPr/>
          </p:nvSpPr>
          <p:spPr bwMode="auto">
            <a:xfrm>
              <a:off x="4404" y="806"/>
              <a:ext cx="362" cy="154"/>
            </a:xfrm>
            <a:prstGeom prst="rect">
              <a:avLst/>
            </a:prstGeom>
            <a:noFill/>
            <a:ln w="9525">
              <a:noFill/>
              <a:miter lim="800000"/>
              <a:headEnd/>
              <a:tailEnd/>
            </a:ln>
          </p:spPr>
          <p:txBody>
            <a:bodyPr wrap="none" lIns="0" tIns="0" rIns="0" bIns="0">
              <a:spAutoFit/>
            </a:bodyPr>
            <a:lstStyle/>
            <a:p>
              <a:pPr>
                <a:defRPr/>
              </a:pPr>
              <a:r>
                <a:rPr lang="en-US" sz="1600">
                  <a:solidFill>
                    <a:srgbClr val="0080FF"/>
                  </a:solidFill>
                  <a:latin typeface="Arial" charset="0"/>
                </a:rPr>
                <a:t>Low-P</a:t>
              </a:r>
              <a:endParaRPr lang="en-US" sz="3200">
                <a:effectLst>
                  <a:outerShdw blurRad="38100" dist="38100" dir="2700000" algn="tl">
                    <a:srgbClr val="000000"/>
                  </a:outerShdw>
                </a:effectLst>
                <a:latin typeface="Times New Roman" charset="0"/>
              </a:endParaRPr>
            </a:p>
          </p:txBody>
        </p:sp>
        <p:sp>
          <p:nvSpPr>
            <p:cNvPr id="68760" name="Rectangle 152"/>
            <p:cNvSpPr>
              <a:spLocks noChangeArrowheads="1"/>
            </p:cNvSpPr>
            <p:nvPr/>
          </p:nvSpPr>
          <p:spPr bwMode="auto">
            <a:xfrm>
              <a:off x="4971" y="1763"/>
              <a:ext cx="213" cy="154"/>
            </a:xfrm>
            <a:prstGeom prst="rect">
              <a:avLst/>
            </a:prstGeom>
            <a:noFill/>
            <a:ln w="9525">
              <a:noFill/>
              <a:miter lim="800000"/>
              <a:headEnd/>
              <a:tailEnd/>
            </a:ln>
          </p:spPr>
          <p:txBody>
            <a:bodyPr wrap="none" lIns="0" tIns="0" rIns="0" bIns="0">
              <a:spAutoFit/>
            </a:bodyPr>
            <a:lstStyle/>
            <a:p>
              <a:pPr>
                <a:defRPr/>
              </a:pPr>
              <a:r>
                <a:rPr lang="en-US" sz="1600">
                  <a:solidFill>
                    <a:schemeClr val="bg2"/>
                  </a:solidFill>
                  <a:latin typeface="Arial" charset="0"/>
                </a:rPr>
                <a:t>Pyx</a:t>
              </a:r>
              <a:endParaRPr lang="en-US" sz="3200">
                <a:solidFill>
                  <a:schemeClr val="bg2"/>
                </a:solidFill>
                <a:effectLst>
                  <a:outerShdw blurRad="38100" dist="38100" dir="2700000" algn="tl">
                    <a:srgbClr val="000000"/>
                  </a:outerShdw>
                </a:effectLst>
                <a:latin typeface="Times New Roman" charset="0"/>
              </a:endParaRPr>
            </a:p>
          </p:txBody>
        </p:sp>
        <p:sp>
          <p:nvSpPr>
            <p:cNvPr id="68761" name="Line 153"/>
            <p:cNvSpPr>
              <a:spLocks noChangeShapeType="1"/>
            </p:cNvSpPr>
            <p:nvPr/>
          </p:nvSpPr>
          <p:spPr bwMode="auto">
            <a:xfrm>
              <a:off x="3303" y="562"/>
              <a:ext cx="1" cy="1304"/>
            </a:xfrm>
            <a:prstGeom prst="line">
              <a:avLst/>
            </a:prstGeom>
            <a:noFill/>
            <a:ln w="0">
              <a:solidFill>
                <a:srgbClr val="002060"/>
              </a:solidFill>
              <a:prstDash val="sysDot"/>
              <a:round/>
              <a:headEnd/>
              <a:tailEnd/>
            </a:ln>
          </p:spPr>
          <p:txBody>
            <a:bodyPr/>
            <a:lstStyle/>
            <a:p>
              <a:pPr>
                <a:defRPr/>
              </a:pPr>
              <a:endParaRPr lang="en-US">
                <a:latin typeface="Times New Roman" charset="0"/>
              </a:endParaRPr>
            </a:p>
          </p:txBody>
        </p:sp>
        <p:sp>
          <p:nvSpPr>
            <p:cNvPr id="68762" name="Line 154"/>
            <p:cNvSpPr>
              <a:spLocks noChangeShapeType="1"/>
            </p:cNvSpPr>
            <p:nvPr/>
          </p:nvSpPr>
          <p:spPr bwMode="auto">
            <a:xfrm>
              <a:off x="2900" y="998"/>
              <a:ext cx="561" cy="1"/>
            </a:xfrm>
            <a:prstGeom prst="line">
              <a:avLst/>
            </a:prstGeom>
            <a:noFill/>
            <a:ln w="0">
              <a:solidFill>
                <a:srgbClr val="FF0000"/>
              </a:solidFill>
              <a:round/>
              <a:headEnd/>
              <a:tailEnd/>
            </a:ln>
          </p:spPr>
          <p:txBody>
            <a:bodyPr/>
            <a:lstStyle/>
            <a:p>
              <a:pPr>
                <a:defRPr/>
              </a:pPr>
              <a:endParaRPr lang="en-US">
                <a:latin typeface="Times New Roman" charset="0"/>
              </a:endParaRPr>
            </a:p>
          </p:txBody>
        </p:sp>
        <p:sp>
          <p:nvSpPr>
            <p:cNvPr id="68763" name="Line 155"/>
            <p:cNvSpPr>
              <a:spLocks noChangeShapeType="1"/>
            </p:cNvSpPr>
            <p:nvPr/>
          </p:nvSpPr>
          <p:spPr bwMode="auto">
            <a:xfrm>
              <a:off x="2900" y="1085"/>
              <a:ext cx="876" cy="1"/>
            </a:xfrm>
            <a:prstGeom prst="line">
              <a:avLst/>
            </a:prstGeom>
            <a:noFill/>
            <a:ln w="0">
              <a:solidFill>
                <a:schemeClr val="accent2">
                  <a:lumMod val="60000"/>
                  <a:lumOff val="40000"/>
                </a:schemeClr>
              </a:solidFill>
              <a:round/>
              <a:headEnd/>
              <a:tailEnd/>
            </a:ln>
          </p:spPr>
          <p:txBody>
            <a:bodyPr/>
            <a:lstStyle/>
            <a:p>
              <a:pPr>
                <a:defRPr/>
              </a:pPr>
              <a:endParaRPr lang="en-US">
                <a:latin typeface="Times New Roman" charset="0"/>
              </a:endParaRPr>
            </a:p>
          </p:txBody>
        </p:sp>
        <p:sp>
          <p:nvSpPr>
            <p:cNvPr id="68764" name="Rectangle 156"/>
            <p:cNvSpPr>
              <a:spLocks noChangeArrowheads="1"/>
            </p:cNvSpPr>
            <p:nvPr/>
          </p:nvSpPr>
          <p:spPr bwMode="auto">
            <a:xfrm>
              <a:off x="4158" y="438"/>
              <a:ext cx="248" cy="154"/>
            </a:xfrm>
            <a:prstGeom prst="rect">
              <a:avLst/>
            </a:prstGeom>
            <a:noFill/>
            <a:ln w="9525">
              <a:noFill/>
              <a:miter lim="800000"/>
              <a:headEnd/>
              <a:tailEnd/>
            </a:ln>
          </p:spPr>
          <p:txBody>
            <a:bodyPr wrap="none" lIns="0" tIns="0" rIns="0" bIns="0">
              <a:spAutoFit/>
            </a:bodyPr>
            <a:lstStyle/>
            <a:p>
              <a:pPr>
                <a:defRPr/>
              </a:pPr>
              <a:r>
                <a:rPr lang="en-US" sz="1600">
                  <a:solidFill>
                    <a:srgbClr val="FF00FF"/>
                  </a:solidFill>
                  <a:latin typeface="Arial" charset="0"/>
                </a:rPr>
                <a:t>Hi-P</a:t>
              </a:r>
              <a:endParaRPr lang="en-US" sz="3200">
                <a:effectLst>
                  <a:outerShdw blurRad="38100" dist="38100" dir="2700000" algn="tl">
                    <a:srgbClr val="000000"/>
                  </a:outerShdw>
                </a:effectLst>
                <a:latin typeface="Times New Roman" charset="0"/>
              </a:endParaRPr>
            </a:p>
          </p:txBody>
        </p:sp>
      </p:grpSp>
      <p:sp>
        <p:nvSpPr>
          <p:cNvPr id="68768" name="Rectangle 160"/>
          <p:cNvSpPr>
            <a:spLocks noChangeArrowheads="1"/>
          </p:cNvSpPr>
          <p:nvPr/>
        </p:nvSpPr>
        <p:spPr bwMode="auto">
          <a:xfrm>
            <a:off x="1924051" y="4535489"/>
            <a:ext cx="8448675" cy="1303337"/>
          </a:xfrm>
          <a:prstGeom prst="rect">
            <a:avLst/>
          </a:prstGeom>
          <a:noFill/>
          <a:ln w="9525">
            <a:noFill/>
            <a:miter lim="800000"/>
            <a:headEnd/>
            <a:tailEnd/>
          </a:ln>
          <a:effectLst/>
        </p:spPr>
        <p:txBody>
          <a:bodyPr/>
          <a:lstStyle/>
          <a:p>
            <a:pPr marL="342900" indent="-342900">
              <a:spcBef>
                <a:spcPts val="600"/>
              </a:spcBef>
              <a:buClr>
                <a:srgbClr val="00CC00"/>
              </a:buClr>
              <a:buSzPct val="50000"/>
              <a:defRPr/>
            </a:pPr>
            <a:endParaRPr lang="en-US">
              <a:solidFill>
                <a:schemeClr val="accent1"/>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3782029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019300" y="225425"/>
            <a:ext cx="8420100" cy="4914900"/>
          </a:xfrm>
          <a:prstGeom prst="rect">
            <a:avLst/>
          </a:prstGeom>
          <a:noFill/>
          <a:ln w="9525">
            <a:noFill/>
            <a:miter lim="800000"/>
            <a:headEnd/>
            <a:tailEnd/>
          </a:ln>
          <a:effectLst/>
        </p:spPr>
        <p:txBody>
          <a:bodyPr/>
          <a:lstStyle/>
          <a:p>
            <a:pPr algn="ctr">
              <a:spcBef>
                <a:spcPts val="600"/>
              </a:spcBef>
              <a:buClr>
                <a:srgbClr val="00CC00"/>
              </a:buClr>
              <a:buSzPct val="50000"/>
              <a:defRPr/>
            </a:pPr>
            <a:r>
              <a:rPr lang="en-US" sz="3600" dirty="0">
                <a:solidFill>
                  <a:srgbClr val="FF0066"/>
                </a:solidFill>
                <a:effectLst>
                  <a:outerShdw blurRad="38100" dist="38100" dir="2700000" algn="tl">
                    <a:srgbClr val="000000"/>
                  </a:outerShdw>
                </a:effectLst>
                <a:latin typeface="Times New Roman" charset="0"/>
              </a:rPr>
              <a:t>Volatile Transport</a:t>
            </a:r>
            <a:endParaRPr lang="en-US" sz="3600" dirty="0">
              <a:effectLst>
                <a:outerShdw blurRad="38100" dist="38100" dir="2700000" algn="tl">
                  <a:srgbClr val="000000"/>
                </a:outerShdw>
              </a:effectLst>
              <a:latin typeface="Times New Roman" charset="0"/>
            </a:endParaRPr>
          </a:p>
          <a:p>
            <a:pPr marL="903288" lvl="1" indent="-514350">
              <a:spcBef>
                <a:spcPts val="600"/>
              </a:spcBef>
              <a:buClr>
                <a:srgbClr val="FF0066"/>
              </a:buClr>
              <a:buSzPct val="60000"/>
              <a:buAutoNum type="arabicPeriod"/>
              <a:defRPr/>
            </a:pPr>
            <a:r>
              <a:rPr lang="en-US" sz="2800" dirty="0" smtClean="0">
                <a:latin typeface="Times New Roman" charset="0"/>
              </a:rPr>
              <a:t>Vapor </a:t>
            </a:r>
            <a:r>
              <a:rPr lang="en-US" sz="2800" dirty="0">
                <a:latin typeface="Times New Roman" charset="0"/>
              </a:rPr>
              <a:t>released by heating of hydrated or carbonated wall </a:t>
            </a:r>
            <a:r>
              <a:rPr lang="en-US" sz="2800" dirty="0" smtClean="0">
                <a:latin typeface="Times New Roman" charset="0"/>
              </a:rPr>
              <a:t>rocks</a:t>
            </a:r>
          </a:p>
          <a:p>
            <a:pPr marL="903288" lvl="1" indent="-514350">
              <a:spcBef>
                <a:spcPts val="600"/>
              </a:spcBef>
              <a:buClr>
                <a:srgbClr val="FF0066"/>
              </a:buClr>
              <a:buSzPct val="60000"/>
              <a:buFontTx/>
              <a:buAutoNum type="arabicPeriod"/>
              <a:defRPr/>
            </a:pPr>
            <a:r>
              <a:rPr lang="en-US" sz="2800" dirty="0" smtClean="0">
                <a:latin typeface="Times New Roman" charset="0"/>
              </a:rPr>
              <a:t>As </a:t>
            </a:r>
            <a:r>
              <a:rPr lang="en-US" sz="2800" dirty="0">
                <a:latin typeface="Times New Roman" charset="0"/>
              </a:rPr>
              <a:t>a volatile-bearing (but </a:t>
            </a:r>
            <a:r>
              <a:rPr lang="en-US" sz="2800" dirty="0" err="1">
                <a:latin typeface="Times New Roman" charset="0"/>
              </a:rPr>
              <a:t>undersaturated</a:t>
            </a:r>
            <a:r>
              <a:rPr lang="en-US" sz="2800" dirty="0">
                <a:latin typeface="Times New Roman" charset="0"/>
              </a:rPr>
              <a:t>) magma rises and pressure is reduced, the magma may eventually become saturated in the vapor, and a free vapor phase will be </a:t>
            </a:r>
            <a:r>
              <a:rPr lang="en-US" sz="2800" dirty="0" smtClean="0">
                <a:latin typeface="Times New Roman" charset="0"/>
              </a:rPr>
              <a:t>released</a:t>
            </a:r>
          </a:p>
          <a:p>
            <a:pPr marL="903288" lvl="1" indent="-514350">
              <a:spcBef>
                <a:spcPts val="600"/>
              </a:spcBef>
              <a:buClr>
                <a:srgbClr val="FF0066"/>
              </a:buClr>
              <a:buSzPct val="60000"/>
              <a:buFontTx/>
              <a:buAutoNum type="arabicPeriod"/>
              <a:defRPr/>
            </a:pPr>
            <a:r>
              <a:rPr lang="en-US" sz="2800" dirty="0" smtClean="0">
                <a:latin typeface="Times New Roman" charset="0"/>
              </a:rPr>
              <a:t>A </a:t>
            </a:r>
            <a:r>
              <a:rPr lang="en-US" sz="2800" dirty="0">
                <a:latin typeface="Times New Roman" charset="0"/>
              </a:rPr>
              <a:t>third mechanism for generating a separate </a:t>
            </a:r>
            <a:r>
              <a:rPr lang="en-US" sz="2800" dirty="0" smtClean="0">
                <a:latin typeface="Times New Roman" charset="0"/>
              </a:rPr>
              <a:t>fluid phase </a:t>
            </a:r>
            <a:r>
              <a:rPr lang="en-US" sz="2800" dirty="0">
                <a:latin typeface="Times New Roman" charset="0"/>
              </a:rPr>
              <a:t>is a result of late-stage fractional crystallization</a:t>
            </a:r>
          </a:p>
          <a:p>
            <a:pPr marL="903288" lvl="1" indent="-514350">
              <a:spcBef>
                <a:spcPts val="600"/>
              </a:spcBef>
              <a:buClr>
                <a:srgbClr val="FF0066"/>
              </a:buClr>
              <a:buSzPct val="60000"/>
              <a:buAutoNum type="arabicPeriod"/>
              <a:defRPr/>
            </a:pPr>
            <a:endParaRPr lang="en-US" sz="2800" dirty="0">
              <a:latin typeface="Times New Roman" charset="0"/>
            </a:endParaRPr>
          </a:p>
        </p:txBody>
      </p:sp>
    </p:spTree>
    <p:extLst>
      <p:ext uri="{BB962C8B-B14F-4D97-AF65-F5344CB8AC3E}">
        <p14:creationId xmlns:p14="http://schemas.microsoft.com/office/powerpoint/2010/main" val="14650668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Fig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028" y="2146851"/>
            <a:ext cx="4105074" cy="461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ChangeArrowheads="1"/>
          </p:cNvSpPr>
          <p:nvPr/>
        </p:nvSpPr>
        <p:spPr bwMode="auto">
          <a:xfrm>
            <a:off x="587789" y="222043"/>
            <a:ext cx="8661400" cy="65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2400">
                <a:solidFill>
                  <a:schemeClr val="tx1"/>
                </a:solidFill>
                <a:latin typeface="Times New Roman" panose="02020603050405020304" pitchFamily="18" charset="0"/>
              </a:defRPr>
            </a:lvl1pPr>
            <a:lvl2pPr marL="854075" indent="-287338">
              <a:defRPr sz="2400">
                <a:solidFill>
                  <a:schemeClr val="tx1"/>
                </a:solidFill>
                <a:latin typeface="Times New Roman" panose="02020603050405020304" pitchFamily="18" charset="0"/>
              </a:defRPr>
            </a:lvl2pPr>
            <a:lvl3pPr marL="1254125"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buFont typeface="Monotype Sorts" pitchFamily="2" charset="2"/>
              <a:buChar char="l"/>
            </a:pPr>
            <a:r>
              <a:rPr lang="en-US" altLang="nb-NO" sz="2800" dirty="0"/>
              <a:t>Volatile release raises </a:t>
            </a:r>
            <a:r>
              <a:rPr lang="en-US" altLang="nb-NO" sz="2800" dirty="0" err="1"/>
              <a:t>liquidus</a:t>
            </a:r>
            <a:r>
              <a:rPr lang="en-US" altLang="nb-NO" sz="2800" dirty="0"/>
              <a:t> temperature </a:t>
            </a:r>
            <a:r>
              <a:rPr lang="en-US" altLang="nb-NO" sz="2800" dirty="0">
                <a:latin typeface="Symbol" panose="05050102010706020507" pitchFamily="18" charset="2"/>
              </a:rPr>
              <a:t>®</a:t>
            </a:r>
            <a:r>
              <a:rPr lang="en-US" altLang="nb-NO" sz="2800" dirty="0"/>
              <a:t> </a:t>
            </a:r>
            <a:r>
              <a:rPr lang="en-US" altLang="nb-NO" sz="2800" b="1" i="1" dirty="0">
                <a:solidFill>
                  <a:srgbClr val="FF0000"/>
                </a:solidFill>
              </a:rPr>
              <a:t>porphyritic texture</a:t>
            </a:r>
          </a:p>
          <a:p>
            <a:pPr>
              <a:spcBef>
                <a:spcPts val="600"/>
              </a:spcBef>
              <a:buClr>
                <a:srgbClr val="00CC00"/>
              </a:buClr>
              <a:buSzPct val="50000"/>
              <a:buFont typeface="Monotype Sorts" pitchFamily="2" charset="2"/>
              <a:buChar char="l"/>
            </a:pPr>
            <a:r>
              <a:rPr lang="en-US" altLang="nb-NO" sz="2800" dirty="0"/>
              <a:t>May increase P - fracture the roof rocks</a:t>
            </a:r>
          </a:p>
          <a:p>
            <a:pPr>
              <a:spcBef>
                <a:spcPts val="600"/>
              </a:spcBef>
              <a:buClr>
                <a:srgbClr val="00CC00"/>
              </a:buClr>
              <a:buSzPct val="50000"/>
              <a:buFont typeface="Monotype Sorts" pitchFamily="2" charset="2"/>
              <a:buChar char="l"/>
            </a:pPr>
            <a:r>
              <a:rPr lang="en-US" altLang="nb-NO" sz="2800" dirty="0"/>
              <a:t>Vapor and melt escape along fractures as dikes</a:t>
            </a:r>
          </a:p>
          <a:p>
            <a:pPr lvl="1">
              <a:spcBef>
                <a:spcPts val="600"/>
              </a:spcBef>
              <a:buClr>
                <a:srgbClr val="FF0066"/>
              </a:buClr>
              <a:buSzPct val="60000"/>
              <a:buFont typeface="Monotype Sorts" pitchFamily="2" charset="2"/>
              <a:buChar char="F"/>
            </a:pPr>
            <a:r>
              <a:rPr lang="en-US" altLang="nb-NO" sz="2800" b="1" i="1" dirty="0">
                <a:solidFill>
                  <a:srgbClr val="FF0000"/>
                </a:solidFill>
              </a:rPr>
              <a:t>Silicate melt</a:t>
            </a:r>
            <a:r>
              <a:rPr lang="en-US" altLang="nb-NO" sz="2800" dirty="0"/>
              <a:t> </a:t>
            </a:r>
            <a:r>
              <a:rPr lang="en-US" altLang="nb-NO" sz="2800" dirty="0">
                <a:sym typeface="Symbol" panose="05050102010706020507" pitchFamily="18" charset="2"/>
              </a:rPr>
              <a:t></a:t>
            </a:r>
            <a:r>
              <a:rPr lang="en-US" altLang="nb-NO" sz="2800" dirty="0"/>
              <a:t> quartz and feldspar</a:t>
            </a:r>
          </a:p>
          <a:p>
            <a:pPr lvl="2">
              <a:spcBef>
                <a:spcPts val="600"/>
              </a:spcBef>
              <a:buClr>
                <a:srgbClr val="0066FF"/>
              </a:buClr>
              <a:buSzPct val="50000"/>
            </a:pPr>
            <a:r>
              <a:rPr lang="en-US" altLang="nb-NO" sz="2800" dirty="0">
                <a:sym typeface="Symbol" panose="05050102010706020507" pitchFamily="18" charset="2"/>
              </a:rPr>
              <a:t></a:t>
            </a:r>
            <a:r>
              <a:rPr lang="en-US" altLang="nb-NO" sz="2800" dirty="0"/>
              <a:t> small dikes of </a:t>
            </a:r>
            <a:r>
              <a:rPr lang="en-US" altLang="nb-NO" sz="2800" b="1" i="1" dirty="0">
                <a:solidFill>
                  <a:srgbClr val="FF0000"/>
                </a:solidFill>
              </a:rPr>
              <a:t>aplite </a:t>
            </a:r>
          </a:p>
          <a:p>
            <a:pPr lvl="1">
              <a:spcBef>
                <a:spcPts val="600"/>
              </a:spcBef>
              <a:buClr>
                <a:srgbClr val="FF0066"/>
              </a:buClr>
              <a:buSzPct val="60000"/>
              <a:buFont typeface="Monotype Sorts" pitchFamily="2" charset="2"/>
              <a:buChar char="F"/>
            </a:pPr>
            <a:r>
              <a:rPr lang="en-US" altLang="nb-NO" sz="2800" b="1" i="1" dirty="0">
                <a:solidFill>
                  <a:srgbClr val="FF0000"/>
                </a:solidFill>
              </a:rPr>
              <a:t>Vapor phase</a:t>
            </a:r>
            <a:r>
              <a:rPr lang="en-US" altLang="nb-NO" sz="2800" dirty="0">
                <a:solidFill>
                  <a:srgbClr val="FF0000"/>
                </a:solidFill>
              </a:rPr>
              <a:t> </a:t>
            </a:r>
            <a:r>
              <a:rPr lang="en-US" altLang="nb-NO" sz="2800" dirty="0">
                <a:sym typeface="Symbol" panose="05050102010706020507" pitchFamily="18" charset="2"/>
              </a:rPr>
              <a:t></a:t>
            </a:r>
            <a:r>
              <a:rPr lang="en-US" altLang="nb-NO" sz="2800" dirty="0"/>
              <a:t> dikes or pods of </a:t>
            </a:r>
            <a:r>
              <a:rPr lang="en-US" altLang="nb-NO" sz="2800" b="1" i="1" dirty="0">
                <a:solidFill>
                  <a:srgbClr val="FF0000"/>
                </a:solidFill>
              </a:rPr>
              <a:t>pegmatite</a:t>
            </a:r>
          </a:p>
          <a:p>
            <a:pPr lvl="2">
              <a:spcBef>
                <a:spcPts val="600"/>
              </a:spcBef>
              <a:buClr>
                <a:srgbClr val="0066FF"/>
              </a:buClr>
              <a:buSzPct val="50000"/>
            </a:pPr>
            <a:endParaRPr lang="en-US" altLang="nb-NO" sz="2800" dirty="0"/>
          </a:p>
        </p:txBody>
      </p:sp>
    </p:spTree>
    <p:extLst>
      <p:ext uri="{BB962C8B-B14F-4D97-AF65-F5344CB8AC3E}">
        <p14:creationId xmlns:p14="http://schemas.microsoft.com/office/powerpoint/2010/main" val="3642966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7587"/>
                                        </p:tgtEl>
                                      </p:cBhvr>
                                    </p:animEffect>
                                    <p:set>
                                      <p:cBhvr>
                                        <p:cTn id="7" dur="1" fill="hold">
                                          <p:stCondLst>
                                            <p:cond delay="499"/>
                                          </p:stCondLst>
                                        </p:cTn>
                                        <p:tgtEl>
                                          <p:spTgt spid="67587"/>
                                        </p:tgtEl>
                                        <p:attrNameLst>
                                          <p:attrName>style.visibility</p:attrName>
                                        </p:attrNameLst>
                                      </p:cBhvr>
                                      <p:to>
                                        <p:strVal val="hidden"/>
                                      </p:to>
                                    </p:set>
                                  </p:childTnLst>
                                </p:cTn>
                              </p:par>
                              <p:par>
                                <p:cTn id="8" presetID="2" presetClass="entr" presetSubtype="8" fill="hold" grpId="0" nodeType="withEffect">
                                  <p:stCondLst>
                                    <p:cond delay="0"/>
                                  </p:stCondLst>
                                  <p:childTnLst>
                                    <p:set>
                                      <p:cBhvr>
                                        <p:cTn id="9" dur="1" fill="hold">
                                          <p:stCondLst>
                                            <p:cond delay="0"/>
                                          </p:stCondLst>
                                        </p:cTn>
                                        <p:tgtEl>
                                          <p:spTgt spid="67586">
                                            <p:txEl>
                                              <p:pRg st="1" end="1"/>
                                            </p:txEl>
                                          </p:spTgt>
                                        </p:tgtEl>
                                        <p:attrNameLst>
                                          <p:attrName>style.visibility</p:attrName>
                                        </p:attrNameLst>
                                      </p:cBhvr>
                                      <p:to>
                                        <p:strVal val="visible"/>
                                      </p:to>
                                    </p:set>
                                    <p:anim calcmode="lin" valueType="num">
                                      <p:cBhvr additive="base">
                                        <p:cTn id="10" dur="500" fill="hold"/>
                                        <p:tgtEl>
                                          <p:spTgt spid="67586">
                                            <p:txEl>
                                              <p:pRg st="1" end="1"/>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75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7586">
                                            <p:txEl>
                                              <p:pRg st="2" end="2"/>
                                            </p:txEl>
                                          </p:spTgt>
                                        </p:tgtEl>
                                        <p:attrNameLst>
                                          <p:attrName>style.visibility</p:attrName>
                                        </p:attrNameLst>
                                      </p:cBhvr>
                                      <p:to>
                                        <p:strVal val="visible"/>
                                      </p:to>
                                    </p:set>
                                    <p:anim calcmode="lin" valueType="num">
                                      <p:cBhvr additive="base">
                                        <p:cTn id="16" dur="500" fill="hold"/>
                                        <p:tgtEl>
                                          <p:spTgt spid="6758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75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7586">
                                            <p:txEl>
                                              <p:pRg st="3" end="3"/>
                                            </p:txEl>
                                          </p:spTgt>
                                        </p:tgtEl>
                                        <p:attrNameLst>
                                          <p:attrName>style.visibility</p:attrName>
                                        </p:attrNameLst>
                                      </p:cBhvr>
                                      <p:to>
                                        <p:strVal val="visible"/>
                                      </p:to>
                                    </p:set>
                                    <p:anim calcmode="lin" valueType="num">
                                      <p:cBhvr additive="base">
                                        <p:cTn id="22" dur="500" fill="hold"/>
                                        <p:tgtEl>
                                          <p:spTgt spid="6758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75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7586">
                                            <p:txEl>
                                              <p:pRg st="4" end="4"/>
                                            </p:txEl>
                                          </p:spTgt>
                                        </p:tgtEl>
                                        <p:attrNameLst>
                                          <p:attrName>style.visibility</p:attrName>
                                        </p:attrNameLst>
                                      </p:cBhvr>
                                      <p:to>
                                        <p:strVal val="visible"/>
                                      </p:to>
                                    </p:set>
                                    <p:anim calcmode="lin" valueType="num">
                                      <p:cBhvr additive="base">
                                        <p:cTn id="28" dur="500" fill="hold"/>
                                        <p:tgtEl>
                                          <p:spTgt spid="67586">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75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7586">
                                            <p:txEl>
                                              <p:pRg st="5" end="5"/>
                                            </p:txEl>
                                          </p:spTgt>
                                        </p:tgtEl>
                                        <p:attrNameLst>
                                          <p:attrName>style.visibility</p:attrName>
                                        </p:attrNameLst>
                                      </p:cBhvr>
                                      <p:to>
                                        <p:strVal val="visible"/>
                                      </p:to>
                                    </p:set>
                                    <p:anim calcmode="lin" valueType="num">
                                      <p:cBhvr additive="base">
                                        <p:cTn id="34" dur="500" fill="hold"/>
                                        <p:tgtEl>
                                          <p:spTgt spid="67586">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758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bldLvl="4"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897064" y="1"/>
            <a:ext cx="848518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960438" indent="-285750">
              <a:defRPr sz="2400">
                <a:solidFill>
                  <a:schemeClr val="tx1"/>
                </a:solidFill>
                <a:latin typeface="Times New Roman" panose="02020603050405020304" pitchFamily="18" charset="0"/>
              </a:defRPr>
            </a:lvl2pPr>
            <a:lvl3pPr marL="1544638" indent="-3937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ts val="600"/>
              </a:spcBef>
              <a:buClr>
                <a:srgbClr val="FF0066"/>
              </a:buClr>
              <a:buSzPct val="60000"/>
              <a:buFont typeface="Monotype Sorts" pitchFamily="2" charset="2"/>
              <a:buChar char="F"/>
            </a:pPr>
            <a:r>
              <a:rPr lang="en-US" altLang="nb-NO" sz="3200" dirty="0"/>
              <a:t>Concentrate incompatible elements</a:t>
            </a:r>
          </a:p>
          <a:p>
            <a:pPr lvl="1">
              <a:spcBef>
                <a:spcPts val="600"/>
              </a:spcBef>
              <a:buClr>
                <a:srgbClr val="FF0066"/>
              </a:buClr>
              <a:buSzPct val="60000"/>
              <a:buFont typeface="Monotype Sorts" pitchFamily="2" charset="2"/>
              <a:buChar char="F"/>
            </a:pPr>
            <a:r>
              <a:rPr lang="en-US" altLang="nb-NO" sz="3200" dirty="0"/>
              <a:t>Complex: varied mineralogy</a:t>
            </a:r>
          </a:p>
          <a:p>
            <a:pPr lvl="2">
              <a:spcBef>
                <a:spcPts val="600"/>
              </a:spcBef>
              <a:buClr>
                <a:srgbClr val="0066FF"/>
              </a:buClr>
              <a:buSzPct val="50000"/>
              <a:buFont typeface="Monotype Sorts" pitchFamily="2" charset="2"/>
              <a:buChar char="s"/>
            </a:pPr>
            <a:r>
              <a:rPr lang="en-US" altLang="nb-NO" sz="3200" dirty="0"/>
              <a:t>May display</a:t>
            </a:r>
            <a:r>
              <a:rPr lang="en-US" altLang="nb-NO" sz="3200" dirty="0">
                <a:solidFill>
                  <a:schemeClr val="bg2"/>
                </a:solidFill>
              </a:rPr>
              <a:t> </a:t>
            </a:r>
            <a:r>
              <a:rPr lang="en-US" altLang="nb-NO" sz="3200" dirty="0">
                <a:solidFill>
                  <a:srgbClr val="FF0000"/>
                </a:solidFill>
              </a:rPr>
              <a:t>concentric zonation</a:t>
            </a:r>
            <a:endParaRPr lang="en-US" altLang="nb-NO" sz="3600" dirty="0">
              <a:solidFill>
                <a:srgbClr val="FF0000"/>
              </a:solidFill>
            </a:endParaRPr>
          </a:p>
        </p:txBody>
      </p:sp>
      <p:sp>
        <p:nvSpPr>
          <p:cNvPr id="29699" name="Text Box 4"/>
          <p:cNvSpPr txBox="1">
            <a:spLocks noChangeArrowheads="1"/>
          </p:cNvSpPr>
          <p:nvPr/>
        </p:nvSpPr>
        <p:spPr bwMode="auto">
          <a:xfrm>
            <a:off x="1524000" y="62182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200" b="1">
                <a:solidFill>
                  <a:srgbClr val="FF0066"/>
                </a:solidFill>
                <a:latin typeface="Arial" panose="020B0604020202020204" pitchFamily="34" charset="0"/>
              </a:rPr>
              <a:t>Figure 11.6</a:t>
            </a:r>
            <a:r>
              <a:rPr lang="en-US" altLang="nb-NO" sz="1200" b="1">
                <a:latin typeface="Arial" panose="020B0604020202020204" pitchFamily="34" charset="0"/>
              </a:rPr>
              <a:t> </a:t>
            </a:r>
            <a:r>
              <a:rPr lang="en-US" altLang="nb-NO" sz="1200">
                <a:latin typeface="Arial" panose="020B0604020202020204" pitchFamily="34" charset="0"/>
              </a:rPr>
              <a:t>Sections of three zoned fluid-phase deposits (not at the same scale).</a:t>
            </a:r>
            <a:r>
              <a:rPr lang="en-US" altLang="nb-NO" sz="1200" b="1">
                <a:latin typeface="Arial" panose="020B0604020202020204" pitchFamily="34" charset="0"/>
              </a:rPr>
              <a:t> </a:t>
            </a:r>
            <a:r>
              <a:rPr lang="en-US" altLang="nb-NO" sz="1200" b="1">
                <a:solidFill>
                  <a:srgbClr val="FF0066"/>
                </a:solidFill>
                <a:latin typeface="Arial" panose="020B0604020202020204" pitchFamily="34" charset="0"/>
              </a:rPr>
              <a:t>a.</a:t>
            </a:r>
            <a:r>
              <a:rPr lang="en-US" altLang="nb-NO" sz="1200">
                <a:latin typeface="Arial" panose="020B0604020202020204" pitchFamily="34" charset="0"/>
              </a:rPr>
              <a:t> Miarolitic pod in granite (several cm across). </a:t>
            </a:r>
            <a:r>
              <a:rPr lang="en-US" altLang="nb-NO" sz="1200" b="1">
                <a:solidFill>
                  <a:srgbClr val="FF0066"/>
                </a:solidFill>
                <a:latin typeface="Arial" panose="020B0604020202020204" pitchFamily="34" charset="0"/>
              </a:rPr>
              <a:t>b.</a:t>
            </a:r>
            <a:r>
              <a:rPr lang="en-US" altLang="nb-NO" sz="1200">
                <a:latin typeface="Arial" panose="020B0604020202020204" pitchFamily="34" charset="0"/>
              </a:rPr>
              <a:t> Asymmetric zoned pegmatite dike with aplitic base (several tens of cm across).</a:t>
            </a:r>
            <a:r>
              <a:rPr lang="en-US" altLang="nb-NO" sz="1200" b="1">
                <a:latin typeface="Arial" panose="020B0604020202020204" pitchFamily="34" charset="0"/>
              </a:rPr>
              <a:t> </a:t>
            </a:r>
            <a:r>
              <a:rPr lang="en-US" altLang="nb-NO" sz="1200" b="1">
                <a:solidFill>
                  <a:srgbClr val="FF0066"/>
                </a:solidFill>
                <a:latin typeface="Arial" panose="020B0604020202020204" pitchFamily="34" charset="0"/>
              </a:rPr>
              <a:t>c. </a:t>
            </a:r>
            <a:r>
              <a:rPr lang="en-US" altLang="nb-NO" sz="1200">
                <a:latin typeface="Arial" panose="020B0604020202020204" pitchFamily="34" charset="0"/>
              </a:rPr>
              <a:t>Asymmetric zoned pegmatite with granitoid outer portion (several meters across). </a:t>
            </a:r>
            <a:r>
              <a:rPr lang="en-US" altLang="nb-NO" sz="1200">
                <a:latin typeface="Arial" panose="020B0604020202020204" pitchFamily="34" charset="0"/>
                <a:cs typeface="Times New Roman" panose="02020603050405020304" pitchFamily="18" charset="0"/>
              </a:rPr>
              <a:t>From Jahns and Burnham (1969). </a:t>
            </a:r>
            <a:r>
              <a:rPr lang="en-US" altLang="nb-NO" sz="1200" i="1">
                <a:latin typeface="Arial" panose="020B0604020202020204" pitchFamily="34" charset="0"/>
                <a:cs typeface="Times New Roman" panose="02020603050405020304" pitchFamily="18" charset="0"/>
              </a:rPr>
              <a:t>Econ. Geol.</a:t>
            </a:r>
            <a:r>
              <a:rPr lang="en-US" altLang="nb-NO" sz="1200">
                <a:latin typeface="Arial" panose="020B0604020202020204" pitchFamily="34" charset="0"/>
                <a:cs typeface="Times New Roman" panose="02020603050405020304" pitchFamily="18" charset="0"/>
              </a:rPr>
              <a:t>, 64, 843-864. </a:t>
            </a:r>
          </a:p>
        </p:txBody>
      </p:sp>
      <p:pic>
        <p:nvPicPr>
          <p:cNvPr id="29700" name="Picture 5" descr="Peg-3"/>
          <p:cNvPicPr>
            <a:picLocks noChangeAspect="1" noChangeArrowheads="1"/>
          </p:cNvPicPr>
          <p:nvPr/>
        </p:nvPicPr>
        <p:blipFill>
          <a:blip r:embed="rId3">
            <a:extLst>
              <a:ext uri="{28A0092B-C50C-407E-A947-70E740481C1C}">
                <a14:useLocalDpi xmlns:a14="http://schemas.microsoft.com/office/drawing/2010/main" val="0"/>
              </a:ext>
            </a:extLst>
          </a:blip>
          <a:srcRect l="5609" t="4378" r="3490" b="5449"/>
          <a:stretch>
            <a:fillRect/>
          </a:stretch>
        </p:blipFill>
        <p:spPr bwMode="auto">
          <a:xfrm>
            <a:off x="2687639" y="1716089"/>
            <a:ext cx="7037387"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869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7858125" y="2497138"/>
            <a:ext cx="2624138" cy="641350"/>
          </a:xfrm>
          <a:prstGeom prst="rect">
            <a:avLst/>
          </a:prstGeom>
          <a:noFill/>
          <a:ln w="9525">
            <a:noFill/>
            <a:miter lim="800000"/>
            <a:headEnd/>
            <a:tailEnd/>
          </a:ln>
          <a:effectLst/>
        </p:spPr>
        <p:txBody>
          <a:bodyPr>
            <a:spAutoFit/>
          </a:bodyPr>
          <a:lstStyle/>
          <a:p>
            <a:pPr algn="ctr">
              <a:defRPr/>
            </a:pPr>
            <a:r>
              <a:rPr lang="en-US">
                <a:effectLst>
                  <a:outerShdw blurRad="38100" dist="38100" dir="2700000" algn="tl">
                    <a:srgbClr val="000000"/>
                  </a:outerShdw>
                </a:effectLst>
                <a:latin typeface="Times New Roman" charset="0"/>
              </a:rPr>
              <a:t>8 cm tourmaline crystals from pegmatite</a:t>
            </a:r>
          </a:p>
        </p:txBody>
      </p:sp>
      <p:pic>
        <p:nvPicPr>
          <p:cNvPr id="30723" name="Picture 3"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88" y="46039"/>
            <a:ext cx="2932112"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x"/>
          <p:cNvPicPr>
            <a:picLocks noChangeAspect="1" noChangeArrowheads="1"/>
          </p:cNvPicPr>
          <p:nvPr/>
        </p:nvPicPr>
        <p:blipFill>
          <a:blip r:embed="rId4">
            <a:clrChange>
              <a:clrFrom>
                <a:srgbClr val="2B2F92"/>
              </a:clrFrom>
              <a:clrTo>
                <a:srgbClr val="2B2F92">
                  <a:alpha val="0"/>
                </a:srgbClr>
              </a:clrTo>
            </a:clrChange>
            <a:extLst>
              <a:ext uri="{28A0092B-C50C-407E-A947-70E740481C1C}">
                <a14:useLocalDpi xmlns:a14="http://schemas.microsoft.com/office/drawing/2010/main" val="0"/>
              </a:ext>
            </a:extLst>
          </a:blip>
          <a:srcRect/>
          <a:stretch>
            <a:fillRect/>
          </a:stretch>
        </p:blipFill>
        <p:spPr bwMode="auto">
          <a:xfrm>
            <a:off x="2032302" y="144601"/>
            <a:ext cx="4473034" cy="432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Text Box 5"/>
          <p:cNvSpPr txBox="1">
            <a:spLocks noChangeArrowheads="1"/>
          </p:cNvSpPr>
          <p:nvPr/>
        </p:nvSpPr>
        <p:spPr bwMode="auto">
          <a:xfrm>
            <a:off x="7808914" y="6216650"/>
            <a:ext cx="2624137" cy="641350"/>
          </a:xfrm>
          <a:prstGeom prst="rect">
            <a:avLst/>
          </a:prstGeom>
          <a:noFill/>
          <a:ln w="9525">
            <a:noFill/>
            <a:miter lim="800000"/>
            <a:headEnd/>
            <a:tailEnd/>
          </a:ln>
          <a:effectLst/>
        </p:spPr>
        <p:txBody>
          <a:bodyPr>
            <a:spAutoFit/>
          </a:bodyPr>
          <a:lstStyle/>
          <a:p>
            <a:pPr algn="ctr">
              <a:defRPr/>
            </a:pPr>
            <a:r>
              <a:rPr lang="en-US">
                <a:effectLst>
                  <a:outerShdw blurRad="38100" dist="38100" dir="2700000" algn="tl">
                    <a:srgbClr val="000000"/>
                  </a:outerShdw>
                </a:effectLst>
                <a:latin typeface="Times New Roman" charset="0"/>
              </a:rPr>
              <a:t>5 mm gold from a hydrothermal deposit</a:t>
            </a:r>
          </a:p>
        </p:txBody>
      </p:sp>
      <p:pic>
        <p:nvPicPr>
          <p:cNvPr id="30726" name="Picture 6" descr="x"/>
          <p:cNvPicPr>
            <a:picLocks noChangeAspect="1" noChangeArrowheads="1"/>
          </p:cNvPicPr>
          <p:nvPr/>
        </p:nvPicPr>
        <p:blipFill>
          <a:blip r:embed="rId5">
            <a:extLst>
              <a:ext uri="{28A0092B-C50C-407E-A947-70E740481C1C}">
                <a14:useLocalDpi xmlns:a14="http://schemas.microsoft.com/office/drawing/2010/main" val="0"/>
              </a:ext>
            </a:extLst>
          </a:blip>
          <a:srcRect t="523"/>
          <a:stretch>
            <a:fillRect/>
          </a:stretch>
        </p:blipFill>
        <p:spPr bwMode="auto">
          <a:xfrm>
            <a:off x="8010525" y="3222626"/>
            <a:ext cx="22621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3613" y="4850296"/>
            <a:ext cx="6404317" cy="1477328"/>
          </a:xfrm>
          <a:prstGeom prst="rect">
            <a:avLst/>
          </a:prstGeom>
          <a:noFill/>
        </p:spPr>
        <p:txBody>
          <a:bodyPr wrap="none" rtlCol="0">
            <a:spAutoFit/>
          </a:bodyPr>
          <a:lstStyle/>
          <a:p>
            <a:r>
              <a:rPr lang="en-US" dirty="0"/>
              <a:t>The large grain size in </a:t>
            </a:r>
            <a:r>
              <a:rPr lang="en-US" dirty="0" err="1"/>
              <a:t>magmagenic</a:t>
            </a:r>
            <a:r>
              <a:rPr lang="en-US" dirty="0"/>
              <a:t> </a:t>
            </a:r>
            <a:r>
              <a:rPr lang="en-US" dirty="0" err="1"/>
              <a:t>pegmatites</a:t>
            </a:r>
            <a:endParaRPr lang="en-US" dirty="0"/>
          </a:p>
          <a:p>
            <a:r>
              <a:rPr lang="en-US" dirty="0"/>
              <a:t>is not due to a slow cooling rate but is a result of poor</a:t>
            </a:r>
          </a:p>
          <a:p>
            <a:r>
              <a:rPr lang="en-US" dirty="0"/>
              <a:t>nucleation and very high diffusivity in the H2O-rich phase,</a:t>
            </a:r>
          </a:p>
          <a:p>
            <a:r>
              <a:rPr lang="en-US" dirty="0"/>
              <a:t>which permits chemical species to migrate readily and add to</a:t>
            </a:r>
          </a:p>
          <a:p>
            <a:r>
              <a:rPr lang="nb-NO" dirty="0" err="1"/>
              <a:t>rapidly</a:t>
            </a:r>
            <a:r>
              <a:rPr lang="nb-NO" dirty="0"/>
              <a:t> </a:t>
            </a:r>
            <a:r>
              <a:rPr lang="nb-NO" dirty="0" err="1"/>
              <a:t>growing</a:t>
            </a:r>
            <a:r>
              <a:rPr lang="nb-NO" dirty="0"/>
              <a:t> minerals.</a:t>
            </a:r>
          </a:p>
        </p:txBody>
      </p:sp>
    </p:spTree>
    <p:extLst>
      <p:ext uri="{BB962C8B-B14F-4D97-AF65-F5344CB8AC3E}">
        <p14:creationId xmlns:p14="http://schemas.microsoft.com/office/powerpoint/2010/main" val="768877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Pegmat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6" y="3673476"/>
            <a:ext cx="47148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descr="Pegmatit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525838"/>
            <a:ext cx="4441825"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Pegmatit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269875"/>
            <a:ext cx="40957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Pegmatit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
            <a:ext cx="22987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pegmatite e il capocava Cassitta"/>
          <p:cNvPicPr>
            <a:picLocks noChangeAspect="1" noChangeArrowheads="1"/>
          </p:cNvPicPr>
          <p:nvPr/>
        </p:nvPicPr>
        <p:blipFill>
          <a:blip r:embed="rId7">
            <a:extLst>
              <a:ext uri="{28A0092B-C50C-407E-A947-70E740481C1C}">
                <a14:useLocalDpi xmlns:a14="http://schemas.microsoft.com/office/drawing/2010/main" val="0"/>
              </a:ext>
            </a:extLst>
          </a:blip>
          <a:srcRect b="11011"/>
          <a:stretch>
            <a:fillRect/>
          </a:stretch>
        </p:blipFill>
        <p:spPr bwMode="auto">
          <a:xfrm>
            <a:off x="3835400" y="1"/>
            <a:ext cx="39624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0"/>
          <p:cNvSpPr txBox="1">
            <a:spLocks noChangeArrowheads="1"/>
          </p:cNvSpPr>
          <p:nvPr/>
        </p:nvSpPr>
        <p:spPr bwMode="auto">
          <a:xfrm>
            <a:off x="4019550" y="2581275"/>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a:solidFill>
                  <a:srgbClr val="FF0000"/>
                </a:solidFill>
              </a:rPr>
              <a:t>Pegmatites</a:t>
            </a:r>
          </a:p>
        </p:txBody>
      </p:sp>
    </p:spTree>
    <p:extLst>
      <p:ext uri="{BB962C8B-B14F-4D97-AF65-F5344CB8AC3E}">
        <p14:creationId xmlns:p14="http://schemas.microsoft.com/office/powerpoint/2010/main" val="1933190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e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4" y="96839"/>
            <a:ext cx="38242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e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86026"/>
            <a:ext cx="53975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e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8" y="1243014"/>
            <a:ext cx="3509962"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98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0" descr="Fig 1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926" y="936626"/>
            <a:ext cx="46640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2105025" y="1"/>
            <a:ext cx="5214938" cy="936625"/>
          </a:xfrm>
        </p:spPr>
        <p:txBody>
          <a:bodyPr/>
          <a:lstStyle/>
          <a:p>
            <a:pPr>
              <a:defRPr/>
            </a:pPr>
            <a:r>
              <a:rPr lang="en-US" dirty="0" smtClean="0">
                <a:solidFill>
                  <a:srgbClr val="FF0000"/>
                </a:solidFill>
                <a:effectLst>
                  <a:outerShdw blurRad="38100" dist="38100" dir="2700000" algn="tl">
                    <a:srgbClr val="000000">
                      <a:alpha val="43137"/>
                    </a:srgbClr>
                  </a:outerShdw>
                </a:effectLst>
              </a:rPr>
              <a:t>Multiple saturation</a:t>
            </a:r>
          </a:p>
        </p:txBody>
      </p:sp>
      <p:sp>
        <p:nvSpPr>
          <p:cNvPr id="22532" name="Rectangle 52"/>
          <p:cNvSpPr>
            <a:spLocks noChangeArrowheads="1"/>
          </p:cNvSpPr>
          <p:nvPr/>
        </p:nvSpPr>
        <p:spPr bwMode="auto">
          <a:xfrm>
            <a:off x="1690689" y="1171576"/>
            <a:ext cx="3976687"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Clr>
                <a:srgbClr val="FF5050"/>
              </a:buClr>
              <a:buSzPct val="60000"/>
              <a:buFont typeface="Monotype Sorts" pitchFamily="2" charset="2"/>
              <a:buChar char="l"/>
            </a:pPr>
            <a:r>
              <a:rPr lang="en-US" altLang="nb-NO" dirty="0">
                <a:solidFill>
                  <a:srgbClr val="FF0000"/>
                </a:solidFill>
              </a:rPr>
              <a:t>Low P</a:t>
            </a:r>
          </a:p>
          <a:p>
            <a:pPr lvl="1">
              <a:spcBef>
                <a:spcPct val="20000"/>
              </a:spcBef>
              <a:buClr>
                <a:schemeClr val="folHlink"/>
              </a:buClr>
              <a:buSzPct val="65000"/>
              <a:buFont typeface="Monotype Sorts" pitchFamily="2" charset="2"/>
              <a:buChar char="F"/>
            </a:pPr>
            <a:r>
              <a:rPr lang="en-US" altLang="nb-NO" dirty="0" err="1"/>
              <a:t>Ol</a:t>
            </a:r>
            <a:r>
              <a:rPr lang="en-US" altLang="nb-NO" dirty="0"/>
              <a:t> then </a:t>
            </a:r>
            <a:r>
              <a:rPr lang="en-US" altLang="nb-NO" dirty="0" err="1"/>
              <a:t>Plag</a:t>
            </a:r>
            <a:r>
              <a:rPr lang="en-US" altLang="nb-NO" dirty="0"/>
              <a:t> then </a:t>
            </a:r>
            <a:r>
              <a:rPr lang="en-US" altLang="nb-NO" dirty="0" err="1"/>
              <a:t>Cpx</a:t>
            </a:r>
            <a:r>
              <a:rPr lang="en-US" altLang="nb-NO" dirty="0"/>
              <a:t> as cool</a:t>
            </a:r>
          </a:p>
          <a:p>
            <a:pPr lvl="1">
              <a:spcBef>
                <a:spcPct val="20000"/>
              </a:spcBef>
              <a:buClr>
                <a:schemeClr val="folHlink"/>
              </a:buClr>
              <a:buSzPct val="65000"/>
              <a:buFont typeface="Monotype Sorts" pitchFamily="2" charset="2"/>
              <a:buChar char="F"/>
            </a:pPr>
            <a:r>
              <a:rPr lang="en-US" altLang="nb-NO" dirty="0"/>
              <a:t>~70</a:t>
            </a:r>
            <a:r>
              <a:rPr lang="en-US" altLang="nb-NO" baseline="30000" dirty="0"/>
              <a:t>o</a:t>
            </a:r>
            <a:r>
              <a:rPr lang="en-US" altLang="nb-NO" dirty="0"/>
              <a:t>C T range</a:t>
            </a:r>
          </a:p>
        </p:txBody>
      </p:sp>
      <p:sp>
        <p:nvSpPr>
          <p:cNvPr id="22533" name="Rectangle 53"/>
          <p:cNvSpPr>
            <a:spLocks noChangeArrowheads="1"/>
          </p:cNvSpPr>
          <p:nvPr/>
        </p:nvSpPr>
        <p:spPr bwMode="auto">
          <a:xfrm>
            <a:off x="1836739" y="4691063"/>
            <a:ext cx="3813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dirty="0">
                <a:solidFill>
                  <a:srgbClr val="FF5050"/>
                </a:solidFill>
                <a:latin typeface="Arial" panose="020B0604020202020204" pitchFamily="34" charset="0"/>
              </a:rPr>
              <a:t>Figure 10.13</a:t>
            </a:r>
            <a:r>
              <a:rPr lang="en-US" altLang="nb-NO" sz="1200" dirty="0">
                <a:solidFill>
                  <a:srgbClr val="FF5050"/>
                </a:solidFill>
                <a:latin typeface="Arial" panose="020B0604020202020204" pitchFamily="34" charset="0"/>
              </a:rPr>
              <a:t> </a:t>
            </a:r>
            <a:r>
              <a:rPr lang="en-US" altLang="nb-NO" sz="1200" dirty="0">
                <a:latin typeface="Arial" panose="020B0604020202020204" pitchFamily="34" charset="0"/>
              </a:rPr>
              <a:t>Anhydrous P-T phase relationships for a mid-ocean ridge basalt suspected of being a primary magma. </a:t>
            </a:r>
            <a:r>
              <a:rPr lang="en-US" altLang="nb-NO" sz="1200" dirty="0">
                <a:latin typeface="Arial" panose="020B0604020202020204" pitchFamily="34" charset="0"/>
                <a:cs typeface="Arial" panose="020B0604020202020204" pitchFamily="34" charset="0"/>
              </a:rPr>
              <a:t>After </a:t>
            </a:r>
            <a:r>
              <a:rPr lang="en-US" altLang="nb-NO" sz="1200" dirty="0" err="1">
                <a:latin typeface="Arial" panose="020B0604020202020204" pitchFamily="34" charset="0"/>
                <a:cs typeface="Arial" panose="020B0604020202020204" pitchFamily="34" charset="0"/>
              </a:rPr>
              <a:t>Fujii</a:t>
            </a:r>
            <a:r>
              <a:rPr lang="en-US" altLang="nb-NO" sz="1200" dirty="0">
                <a:latin typeface="Arial" panose="020B0604020202020204" pitchFamily="34" charset="0"/>
                <a:cs typeface="Arial" panose="020B0604020202020204" pitchFamily="34" charset="0"/>
              </a:rPr>
              <a:t> and Kushiro (1977).</a:t>
            </a:r>
            <a:r>
              <a:rPr lang="en-US" altLang="nb-NO" sz="1200" dirty="0">
                <a:latin typeface="Arial" panose="020B0604020202020204" pitchFamily="34" charset="0"/>
              </a:rPr>
              <a:t> </a:t>
            </a:r>
            <a:r>
              <a:rPr lang="en-US" altLang="nb-NO" sz="1200" i="1" dirty="0">
                <a:latin typeface="Arial" panose="020B0604020202020204" pitchFamily="34" charset="0"/>
                <a:cs typeface="Times New Roman" panose="02020603050405020304" pitchFamily="18" charset="0"/>
              </a:rPr>
              <a:t>Carnegie Inst. Wash. </a:t>
            </a:r>
            <a:r>
              <a:rPr lang="en-US" altLang="nb-NO" sz="1200" i="1" dirty="0" err="1">
                <a:latin typeface="Arial" panose="020B0604020202020204" pitchFamily="34" charset="0"/>
                <a:cs typeface="Times New Roman" panose="02020603050405020304" pitchFamily="18" charset="0"/>
              </a:rPr>
              <a:t>Yearb</a:t>
            </a:r>
            <a:r>
              <a:rPr lang="en-US" altLang="nb-NO" sz="1200" i="1" dirty="0">
                <a:latin typeface="Arial" panose="020B0604020202020204" pitchFamily="34" charset="0"/>
                <a:cs typeface="Times New Roman" panose="02020603050405020304" pitchFamily="18" charset="0"/>
              </a:rPr>
              <a:t>.</a:t>
            </a:r>
            <a:r>
              <a:rPr lang="en-US" altLang="nb-NO" sz="1200" dirty="0">
                <a:latin typeface="Arial" panose="020B0604020202020204" pitchFamily="34" charset="0"/>
                <a:cs typeface="Times New Roman" panose="02020603050405020304" pitchFamily="18" charset="0"/>
              </a:rPr>
              <a:t>, 76, 461-465.</a:t>
            </a:r>
            <a:r>
              <a:rPr lang="en-US" altLang="nb-NO" sz="1200" dirty="0">
                <a:latin typeface="Arial" panose="020B0604020202020204" pitchFamily="34" charset="0"/>
              </a:rPr>
              <a:t> </a:t>
            </a:r>
          </a:p>
        </p:txBody>
      </p:sp>
      <p:sp>
        <p:nvSpPr>
          <p:cNvPr id="22534" name="Line 55"/>
          <p:cNvSpPr>
            <a:spLocks noChangeShapeType="1"/>
          </p:cNvSpPr>
          <p:nvPr/>
        </p:nvSpPr>
        <p:spPr bwMode="auto">
          <a:xfrm rot="10800000">
            <a:off x="7600951" y="2112963"/>
            <a:ext cx="1368425" cy="0"/>
          </a:xfrm>
          <a:prstGeom prst="line">
            <a:avLst/>
          </a:prstGeom>
          <a:noFill/>
          <a:ln w="1270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22535" name="Line 56"/>
          <p:cNvSpPr>
            <a:spLocks noChangeShapeType="1"/>
          </p:cNvSpPr>
          <p:nvPr/>
        </p:nvSpPr>
        <p:spPr bwMode="auto">
          <a:xfrm>
            <a:off x="3514725" y="1506538"/>
            <a:ext cx="3778250" cy="544512"/>
          </a:xfrm>
          <a:prstGeom prst="line">
            <a:avLst/>
          </a:prstGeom>
          <a:noFill/>
          <a:ln w="12700">
            <a:solidFill>
              <a:srgbClr val="FF00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nb-NO"/>
          </a:p>
        </p:txBody>
      </p:sp>
    </p:spTree>
    <p:extLst>
      <p:ext uri="{BB962C8B-B14F-4D97-AF65-F5344CB8AC3E}">
        <p14:creationId xmlns:p14="http://schemas.microsoft.com/office/powerpoint/2010/main" val="4205353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Apli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998913"/>
            <a:ext cx="33131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8" descr="aplit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4800"/>
            <a:ext cx="38941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descr="Apl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0" y="2547938"/>
            <a:ext cx="574675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0"/>
          <p:cNvSpPr txBox="1">
            <a:spLocks noChangeArrowheads="1"/>
          </p:cNvSpPr>
          <p:nvPr/>
        </p:nvSpPr>
        <p:spPr bwMode="auto">
          <a:xfrm>
            <a:off x="2000251" y="2259013"/>
            <a:ext cx="1749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b="1">
                <a:solidFill>
                  <a:srgbClr val="FF0000"/>
                </a:solidFill>
              </a:rPr>
              <a:t>Aplite dikes</a:t>
            </a:r>
          </a:p>
        </p:txBody>
      </p:sp>
    </p:spTree>
    <p:extLst>
      <p:ext uri="{BB962C8B-B14F-4D97-AF65-F5344CB8AC3E}">
        <p14:creationId xmlns:p14="http://schemas.microsoft.com/office/powerpoint/2010/main" val="14170984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93864" y="622300"/>
            <a:ext cx="8485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4188" indent="-48418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buFont typeface="Monotype Sorts" pitchFamily="2" charset="2"/>
              <a:buChar char="l"/>
            </a:pPr>
            <a:r>
              <a:rPr lang="en-US" altLang="nb-NO" sz="2800">
                <a:solidFill>
                  <a:srgbClr val="FF0000"/>
                </a:solidFill>
              </a:rPr>
              <a:t>Liquid immiscibility in the Fo-SiO</a:t>
            </a:r>
            <a:r>
              <a:rPr lang="en-US" altLang="nb-NO" sz="2800" baseline="-25000">
                <a:solidFill>
                  <a:srgbClr val="FF0000"/>
                </a:solidFill>
              </a:rPr>
              <a:t>2</a:t>
            </a:r>
            <a:r>
              <a:rPr lang="en-US" altLang="nb-NO" sz="2800">
                <a:solidFill>
                  <a:srgbClr val="FF0000"/>
                </a:solidFill>
              </a:rPr>
              <a:t> system</a:t>
            </a:r>
          </a:p>
        </p:txBody>
      </p:sp>
      <p:sp>
        <p:nvSpPr>
          <p:cNvPr id="76016" name="Rectangle 240"/>
          <p:cNvSpPr>
            <a:spLocks noChangeArrowheads="1"/>
          </p:cNvSpPr>
          <p:nvPr/>
        </p:nvSpPr>
        <p:spPr bwMode="auto">
          <a:xfrm>
            <a:off x="2157413" y="1"/>
            <a:ext cx="7772400" cy="728663"/>
          </a:xfrm>
          <a:prstGeom prst="rect">
            <a:avLst/>
          </a:prstGeom>
          <a:noFill/>
          <a:ln w="9525">
            <a:noFill/>
            <a:miter lim="800000"/>
            <a:headEnd/>
            <a:tailEnd/>
          </a:ln>
          <a:effectLst/>
        </p:spPr>
        <p:txBody>
          <a:bodyPr anchor="ctr"/>
          <a:lstStyle/>
          <a:p>
            <a:pPr algn="ctr">
              <a:defRPr/>
            </a:pPr>
            <a:r>
              <a:rPr lang="en-US" sz="4400" dirty="0">
                <a:solidFill>
                  <a:srgbClr val="FF0066"/>
                </a:solidFill>
                <a:effectLst>
                  <a:outerShdw blurRad="38100" dist="38100" dir="2700000" algn="tl">
                    <a:srgbClr val="000000"/>
                  </a:outerShdw>
                </a:effectLst>
                <a:latin typeface="Times New Roman" charset="0"/>
              </a:rPr>
              <a:t>Liquid Immiscibility</a:t>
            </a:r>
          </a:p>
        </p:txBody>
      </p:sp>
      <p:pic>
        <p:nvPicPr>
          <p:cNvPr id="35844" name="Picture 243" descr="Fig 6-1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4" y="1223964"/>
            <a:ext cx="5373687"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244"/>
          <p:cNvSpPr txBox="1">
            <a:spLocks noChangeArrowheads="1"/>
          </p:cNvSpPr>
          <p:nvPr/>
        </p:nvSpPr>
        <p:spPr bwMode="auto">
          <a:xfrm>
            <a:off x="1793875" y="4721226"/>
            <a:ext cx="303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sz="1200" b="1">
                <a:solidFill>
                  <a:srgbClr val="FF0000"/>
                </a:solidFill>
                <a:latin typeface="Arial" panose="020B0604020202020204" pitchFamily="34" charset="0"/>
                <a:cs typeface="Arial" panose="020B0604020202020204" pitchFamily="34" charset="0"/>
              </a:rPr>
              <a:t>Figure 6.12. </a:t>
            </a:r>
            <a:r>
              <a:rPr lang="en-US" altLang="nb-NO" sz="1200">
                <a:solidFill>
                  <a:schemeClr val="bg2"/>
                </a:solidFill>
                <a:latin typeface="Arial" panose="020B0604020202020204" pitchFamily="34" charset="0"/>
                <a:cs typeface="Arial" panose="020B0604020202020204" pitchFamily="34" charset="0"/>
              </a:rPr>
              <a:t>Isobaric T-X phase diagram of the system Fo-Silica at 0.1 MPa. After Bowen and Anderson (1914) and Grieg (1927).</a:t>
            </a:r>
            <a:r>
              <a:rPr lang="en-US" altLang="nb-NO" sz="1200">
                <a:solidFill>
                  <a:schemeClr val="bg2"/>
                </a:solidFill>
                <a:latin typeface="Arial" panose="020B0604020202020204" pitchFamily="34" charset="0"/>
              </a:rPr>
              <a:t> Amer. J. Sci.</a:t>
            </a:r>
          </a:p>
        </p:txBody>
      </p:sp>
    </p:spTree>
    <p:extLst>
      <p:ext uri="{BB962C8B-B14F-4D97-AF65-F5344CB8AC3E}">
        <p14:creationId xmlns:p14="http://schemas.microsoft.com/office/powerpoint/2010/main" val="189313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4" descr="Fig 7-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1" y="1100138"/>
            <a:ext cx="6538913"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63"/>
          <p:cNvSpPr txBox="1">
            <a:spLocks noChangeArrowheads="1"/>
          </p:cNvSpPr>
          <p:nvPr/>
        </p:nvSpPr>
        <p:spPr bwMode="auto">
          <a:xfrm>
            <a:off x="1703389" y="173039"/>
            <a:ext cx="34813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2800" dirty="0"/>
              <a:t>The effect of adding alkalis, alumina, etc. is to eliminate the solvus completely</a:t>
            </a:r>
          </a:p>
        </p:txBody>
      </p:sp>
      <p:sp>
        <p:nvSpPr>
          <p:cNvPr id="36868" name="Text Box 165"/>
          <p:cNvSpPr txBox="1">
            <a:spLocks noChangeArrowheads="1"/>
          </p:cNvSpPr>
          <p:nvPr/>
        </p:nvSpPr>
        <p:spPr bwMode="auto">
          <a:xfrm>
            <a:off x="1793875" y="3832225"/>
            <a:ext cx="21034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sz="1200" b="1">
                <a:solidFill>
                  <a:srgbClr val="FF0066"/>
                </a:solidFill>
                <a:latin typeface="Arial" panose="020B0604020202020204" pitchFamily="34" charset="0"/>
                <a:cs typeface="Arial" panose="020B0604020202020204" pitchFamily="34" charset="0"/>
              </a:rPr>
              <a:t>Figure 7.4. </a:t>
            </a:r>
            <a:r>
              <a:rPr lang="en-US" altLang="nb-NO" sz="1200" b="1">
                <a:solidFill>
                  <a:schemeClr val="bg2"/>
                </a:solidFill>
                <a:latin typeface="Arial" panose="020B0604020202020204" pitchFamily="34" charset="0"/>
                <a:cs typeface="Arial" panose="020B0604020202020204" pitchFamily="34" charset="0"/>
              </a:rPr>
              <a:t>Isobaric diagram illustrating the cotectic and peritectic curves in the system forsterite-anorthite-silica at 0.1 MPa. After Anderson (1915) A. J. Sci., and Irvine (1975) CIW Yearb. 74.</a:t>
            </a:r>
            <a:r>
              <a:rPr lang="en-US" altLang="nb-NO" sz="1200" b="1">
                <a:solidFill>
                  <a:schemeClr val="bg2"/>
                </a:solidFill>
                <a:latin typeface="Arial" panose="020B0604020202020204" pitchFamily="34" charset="0"/>
              </a:rPr>
              <a:t> </a:t>
            </a:r>
          </a:p>
        </p:txBody>
      </p:sp>
    </p:spTree>
    <p:extLst>
      <p:ext uri="{BB962C8B-B14F-4D97-AF65-F5344CB8AC3E}">
        <p14:creationId xmlns:p14="http://schemas.microsoft.com/office/powerpoint/2010/main" val="16343163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0" name="Rectangle 12"/>
          <p:cNvSpPr>
            <a:spLocks noChangeArrowheads="1"/>
          </p:cNvSpPr>
          <p:nvPr/>
        </p:nvSpPr>
        <p:spPr bwMode="auto">
          <a:xfrm>
            <a:off x="7097714" y="3560763"/>
            <a:ext cx="7937" cy="19050"/>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65" name="Rectangle 17"/>
          <p:cNvSpPr>
            <a:spLocks noChangeArrowheads="1"/>
          </p:cNvSpPr>
          <p:nvPr/>
        </p:nvSpPr>
        <p:spPr bwMode="auto">
          <a:xfrm>
            <a:off x="7043739" y="3403601"/>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85" name="Rectangle 37"/>
          <p:cNvSpPr>
            <a:spLocks noChangeArrowheads="1"/>
          </p:cNvSpPr>
          <p:nvPr/>
        </p:nvSpPr>
        <p:spPr bwMode="auto">
          <a:xfrm>
            <a:off x="6665914" y="3433763"/>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0" name="Rectangle 42"/>
          <p:cNvSpPr>
            <a:spLocks noChangeArrowheads="1"/>
          </p:cNvSpPr>
          <p:nvPr/>
        </p:nvSpPr>
        <p:spPr bwMode="auto">
          <a:xfrm>
            <a:off x="6643689" y="3605213"/>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1" name="Rectangle 43"/>
          <p:cNvSpPr>
            <a:spLocks noChangeArrowheads="1"/>
          </p:cNvSpPr>
          <p:nvPr/>
        </p:nvSpPr>
        <p:spPr bwMode="auto">
          <a:xfrm>
            <a:off x="6643689" y="3640138"/>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2" name="Rectangle 44"/>
          <p:cNvSpPr>
            <a:spLocks noChangeArrowheads="1"/>
          </p:cNvSpPr>
          <p:nvPr/>
        </p:nvSpPr>
        <p:spPr bwMode="auto">
          <a:xfrm>
            <a:off x="6643689" y="3675063"/>
            <a:ext cx="9525" cy="19050"/>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4" name="Rectangle 46"/>
          <p:cNvSpPr>
            <a:spLocks noChangeArrowheads="1"/>
          </p:cNvSpPr>
          <p:nvPr/>
        </p:nvSpPr>
        <p:spPr bwMode="auto">
          <a:xfrm>
            <a:off x="6630989" y="3732213"/>
            <a:ext cx="9525" cy="19050"/>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5" name="Rectangle 47"/>
          <p:cNvSpPr>
            <a:spLocks noChangeArrowheads="1"/>
          </p:cNvSpPr>
          <p:nvPr/>
        </p:nvSpPr>
        <p:spPr bwMode="auto">
          <a:xfrm>
            <a:off x="6630989" y="3768726"/>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7" name="Rectangle 49"/>
          <p:cNvSpPr>
            <a:spLocks noChangeArrowheads="1"/>
          </p:cNvSpPr>
          <p:nvPr/>
        </p:nvSpPr>
        <p:spPr bwMode="auto">
          <a:xfrm>
            <a:off x="6626226" y="3838576"/>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898" name="Rectangle 50"/>
          <p:cNvSpPr>
            <a:spLocks noChangeArrowheads="1"/>
          </p:cNvSpPr>
          <p:nvPr/>
        </p:nvSpPr>
        <p:spPr bwMode="auto">
          <a:xfrm>
            <a:off x="6626226" y="3873501"/>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0" name="Rectangle 52"/>
          <p:cNvSpPr>
            <a:spLocks noChangeArrowheads="1"/>
          </p:cNvSpPr>
          <p:nvPr/>
        </p:nvSpPr>
        <p:spPr bwMode="auto">
          <a:xfrm>
            <a:off x="6630989" y="3943351"/>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1" name="Rectangle 53"/>
          <p:cNvSpPr>
            <a:spLocks noChangeArrowheads="1"/>
          </p:cNvSpPr>
          <p:nvPr/>
        </p:nvSpPr>
        <p:spPr bwMode="auto">
          <a:xfrm>
            <a:off x="6630989" y="3978275"/>
            <a:ext cx="9525" cy="19050"/>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3" name="Rectangle 55"/>
          <p:cNvSpPr>
            <a:spLocks noChangeArrowheads="1"/>
          </p:cNvSpPr>
          <p:nvPr/>
        </p:nvSpPr>
        <p:spPr bwMode="auto">
          <a:xfrm>
            <a:off x="6626226" y="4049713"/>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4" name="Rectangle 56"/>
          <p:cNvSpPr>
            <a:spLocks noChangeArrowheads="1"/>
          </p:cNvSpPr>
          <p:nvPr/>
        </p:nvSpPr>
        <p:spPr bwMode="auto">
          <a:xfrm>
            <a:off x="6626226" y="4084638"/>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6" name="Rectangle 58"/>
          <p:cNvSpPr>
            <a:spLocks noChangeArrowheads="1"/>
          </p:cNvSpPr>
          <p:nvPr/>
        </p:nvSpPr>
        <p:spPr bwMode="auto">
          <a:xfrm>
            <a:off x="6630989" y="4149725"/>
            <a:ext cx="9525" cy="19050"/>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7" name="Rectangle 59"/>
          <p:cNvSpPr>
            <a:spLocks noChangeArrowheads="1"/>
          </p:cNvSpPr>
          <p:nvPr/>
        </p:nvSpPr>
        <p:spPr bwMode="auto">
          <a:xfrm>
            <a:off x="6630989" y="4186238"/>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8" name="Rectangle 60"/>
          <p:cNvSpPr>
            <a:spLocks noChangeArrowheads="1"/>
          </p:cNvSpPr>
          <p:nvPr/>
        </p:nvSpPr>
        <p:spPr bwMode="auto">
          <a:xfrm>
            <a:off x="6630989" y="4221163"/>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09" name="Rectangle 61"/>
          <p:cNvSpPr>
            <a:spLocks noChangeArrowheads="1"/>
          </p:cNvSpPr>
          <p:nvPr/>
        </p:nvSpPr>
        <p:spPr bwMode="auto">
          <a:xfrm>
            <a:off x="6630989" y="4256088"/>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14" name="Rectangle 66"/>
          <p:cNvSpPr>
            <a:spLocks noChangeArrowheads="1"/>
          </p:cNvSpPr>
          <p:nvPr/>
        </p:nvSpPr>
        <p:spPr bwMode="auto">
          <a:xfrm>
            <a:off x="6648451" y="4432301"/>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15" name="Rectangle 67"/>
          <p:cNvSpPr>
            <a:spLocks noChangeArrowheads="1"/>
          </p:cNvSpPr>
          <p:nvPr/>
        </p:nvSpPr>
        <p:spPr bwMode="auto">
          <a:xfrm>
            <a:off x="6648451" y="4467226"/>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16" name="Rectangle 68"/>
          <p:cNvSpPr>
            <a:spLocks noChangeArrowheads="1"/>
          </p:cNvSpPr>
          <p:nvPr/>
        </p:nvSpPr>
        <p:spPr bwMode="auto">
          <a:xfrm>
            <a:off x="6662739" y="4497388"/>
            <a:ext cx="7937"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17" name="Rectangle 69"/>
          <p:cNvSpPr>
            <a:spLocks noChangeArrowheads="1"/>
          </p:cNvSpPr>
          <p:nvPr/>
        </p:nvSpPr>
        <p:spPr bwMode="auto">
          <a:xfrm>
            <a:off x="6662739" y="4532313"/>
            <a:ext cx="7937"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22" name="Rectangle 74"/>
          <p:cNvSpPr>
            <a:spLocks noChangeArrowheads="1"/>
          </p:cNvSpPr>
          <p:nvPr/>
        </p:nvSpPr>
        <p:spPr bwMode="auto">
          <a:xfrm>
            <a:off x="6697664" y="4703763"/>
            <a:ext cx="7937"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47" name="Rectangle 99"/>
          <p:cNvSpPr>
            <a:spLocks noChangeArrowheads="1"/>
          </p:cNvSpPr>
          <p:nvPr/>
        </p:nvSpPr>
        <p:spPr bwMode="auto">
          <a:xfrm>
            <a:off x="7162801" y="5345114"/>
            <a:ext cx="17463" cy="952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56" name="Rectangle 108"/>
          <p:cNvSpPr>
            <a:spLocks noChangeArrowheads="1"/>
          </p:cNvSpPr>
          <p:nvPr/>
        </p:nvSpPr>
        <p:spPr bwMode="auto">
          <a:xfrm>
            <a:off x="7369176" y="5153026"/>
            <a:ext cx="9525" cy="174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59" name="Rectangle 111"/>
          <p:cNvSpPr>
            <a:spLocks noChangeArrowheads="1"/>
          </p:cNvSpPr>
          <p:nvPr/>
        </p:nvSpPr>
        <p:spPr bwMode="auto">
          <a:xfrm>
            <a:off x="7369176" y="5046663"/>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65" name="Rectangle 117"/>
          <p:cNvSpPr>
            <a:spLocks noChangeArrowheads="1"/>
          </p:cNvSpPr>
          <p:nvPr/>
        </p:nvSpPr>
        <p:spPr bwMode="auto">
          <a:xfrm>
            <a:off x="7351714" y="4840288"/>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68" name="Rectangle 120"/>
          <p:cNvSpPr>
            <a:spLocks noChangeArrowheads="1"/>
          </p:cNvSpPr>
          <p:nvPr/>
        </p:nvSpPr>
        <p:spPr bwMode="auto">
          <a:xfrm>
            <a:off x="7339014" y="4738688"/>
            <a:ext cx="7937" cy="19050"/>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93" name="Rectangle 145"/>
          <p:cNvSpPr>
            <a:spLocks noChangeArrowheads="1"/>
          </p:cNvSpPr>
          <p:nvPr/>
        </p:nvSpPr>
        <p:spPr bwMode="auto">
          <a:xfrm>
            <a:off x="7180264" y="3868738"/>
            <a:ext cx="9525"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95" name="Rectangle 147"/>
          <p:cNvSpPr>
            <a:spLocks noChangeArrowheads="1"/>
          </p:cNvSpPr>
          <p:nvPr/>
        </p:nvSpPr>
        <p:spPr bwMode="auto">
          <a:xfrm>
            <a:off x="7167564" y="3806825"/>
            <a:ext cx="7937" cy="14288"/>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8998" name="Rectangle 150"/>
          <p:cNvSpPr>
            <a:spLocks noChangeArrowheads="1"/>
          </p:cNvSpPr>
          <p:nvPr/>
        </p:nvSpPr>
        <p:spPr bwMode="auto">
          <a:xfrm>
            <a:off x="7664450" y="3798888"/>
            <a:ext cx="7938" cy="174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37" name="Rectangle 289"/>
          <p:cNvSpPr>
            <a:spLocks noChangeArrowheads="1"/>
          </p:cNvSpPr>
          <p:nvPr/>
        </p:nvSpPr>
        <p:spPr bwMode="auto">
          <a:xfrm>
            <a:off x="6777039" y="2243138"/>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38" name="Rectangle 290"/>
          <p:cNvSpPr>
            <a:spLocks noChangeArrowheads="1"/>
          </p:cNvSpPr>
          <p:nvPr/>
        </p:nvSpPr>
        <p:spPr bwMode="auto">
          <a:xfrm>
            <a:off x="6777039" y="2247901"/>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39" name="Rectangle 291"/>
          <p:cNvSpPr>
            <a:spLocks noChangeArrowheads="1"/>
          </p:cNvSpPr>
          <p:nvPr/>
        </p:nvSpPr>
        <p:spPr bwMode="auto">
          <a:xfrm>
            <a:off x="6777039" y="2251076"/>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1" name="Rectangle 293"/>
          <p:cNvSpPr>
            <a:spLocks noChangeArrowheads="1"/>
          </p:cNvSpPr>
          <p:nvPr/>
        </p:nvSpPr>
        <p:spPr bwMode="auto">
          <a:xfrm>
            <a:off x="6777039" y="226060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2" name="Rectangle 294"/>
          <p:cNvSpPr>
            <a:spLocks noChangeArrowheads="1"/>
          </p:cNvSpPr>
          <p:nvPr/>
        </p:nvSpPr>
        <p:spPr bwMode="auto">
          <a:xfrm>
            <a:off x="6777039" y="2265363"/>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3" name="Rectangle 295"/>
          <p:cNvSpPr>
            <a:spLocks noChangeArrowheads="1"/>
          </p:cNvSpPr>
          <p:nvPr/>
        </p:nvSpPr>
        <p:spPr bwMode="auto">
          <a:xfrm>
            <a:off x="6780213" y="227012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4" name="Rectangle 296"/>
          <p:cNvSpPr>
            <a:spLocks noChangeArrowheads="1"/>
          </p:cNvSpPr>
          <p:nvPr/>
        </p:nvSpPr>
        <p:spPr bwMode="auto">
          <a:xfrm>
            <a:off x="6780213" y="227330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5" name="Rectangle 297"/>
          <p:cNvSpPr>
            <a:spLocks noChangeArrowheads="1"/>
          </p:cNvSpPr>
          <p:nvPr/>
        </p:nvSpPr>
        <p:spPr bwMode="auto">
          <a:xfrm>
            <a:off x="6780213" y="22780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6" name="Rectangle 298"/>
          <p:cNvSpPr>
            <a:spLocks noChangeArrowheads="1"/>
          </p:cNvSpPr>
          <p:nvPr/>
        </p:nvSpPr>
        <p:spPr bwMode="auto">
          <a:xfrm>
            <a:off x="6780213" y="22828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7" name="Rectangle 299"/>
          <p:cNvSpPr>
            <a:spLocks noChangeArrowheads="1"/>
          </p:cNvSpPr>
          <p:nvPr/>
        </p:nvSpPr>
        <p:spPr bwMode="auto">
          <a:xfrm>
            <a:off x="6780213" y="228758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8" name="Rectangle 300"/>
          <p:cNvSpPr>
            <a:spLocks noChangeArrowheads="1"/>
          </p:cNvSpPr>
          <p:nvPr/>
        </p:nvSpPr>
        <p:spPr bwMode="auto">
          <a:xfrm>
            <a:off x="6780213" y="22907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49" name="Rectangle 301"/>
          <p:cNvSpPr>
            <a:spLocks noChangeArrowheads="1"/>
          </p:cNvSpPr>
          <p:nvPr/>
        </p:nvSpPr>
        <p:spPr bwMode="auto">
          <a:xfrm>
            <a:off x="6780213" y="22955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0" name="Rectangle 302"/>
          <p:cNvSpPr>
            <a:spLocks noChangeArrowheads="1"/>
          </p:cNvSpPr>
          <p:nvPr/>
        </p:nvSpPr>
        <p:spPr bwMode="auto">
          <a:xfrm>
            <a:off x="6780213" y="23002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1" name="Rectangle 303"/>
          <p:cNvSpPr>
            <a:spLocks noChangeArrowheads="1"/>
          </p:cNvSpPr>
          <p:nvPr/>
        </p:nvSpPr>
        <p:spPr bwMode="auto">
          <a:xfrm>
            <a:off x="6780213" y="230505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2" name="Rectangle 304"/>
          <p:cNvSpPr>
            <a:spLocks noChangeArrowheads="1"/>
          </p:cNvSpPr>
          <p:nvPr/>
        </p:nvSpPr>
        <p:spPr bwMode="auto">
          <a:xfrm>
            <a:off x="6780213" y="23082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3" name="Rectangle 305"/>
          <p:cNvSpPr>
            <a:spLocks noChangeArrowheads="1"/>
          </p:cNvSpPr>
          <p:nvPr/>
        </p:nvSpPr>
        <p:spPr bwMode="auto">
          <a:xfrm>
            <a:off x="6780213" y="23129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4" name="Rectangle 306"/>
          <p:cNvSpPr>
            <a:spLocks noChangeArrowheads="1"/>
          </p:cNvSpPr>
          <p:nvPr/>
        </p:nvSpPr>
        <p:spPr bwMode="auto">
          <a:xfrm>
            <a:off x="6784976" y="23177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5" name="Rectangle 307"/>
          <p:cNvSpPr>
            <a:spLocks noChangeArrowheads="1"/>
          </p:cNvSpPr>
          <p:nvPr/>
        </p:nvSpPr>
        <p:spPr bwMode="auto">
          <a:xfrm>
            <a:off x="6784976" y="232251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6" name="Rectangle 308"/>
          <p:cNvSpPr>
            <a:spLocks noChangeArrowheads="1"/>
          </p:cNvSpPr>
          <p:nvPr/>
        </p:nvSpPr>
        <p:spPr bwMode="auto">
          <a:xfrm>
            <a:off x="6784976" y="232568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7" name="Rectangle 309"/>
          <p:cNvSpPr>
            <a:spLocks noChangeArrowheads="1"/>
          </p:cNvSpPr>
          <p:nvPr/>
        </p:nvSpPr>
        <p:spPr bwMode="auto">
          <a:xfrm>
            <a:off x="6784976" y="23304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8" name="Rectangle 310"/>
          <p:cNvSpPr>
            <a:spLocks noChangeArrowheads="1"/>
          </p:cNvSpPr>
          <p:nvPr/>
        </p:nvSpPr>
        <p:spPr bwMode="auto">
          <a:xfrm>
            <a:off x="6784976" y="23352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59" name="Rectangle 311"/>
          <p:cNvSpPr>
            <a:spLocks noChangeArrowheads="1"/>
          </p:cNvSpPr>
          <p:nvPr/>
        </p:nvSpPr>
        <p:spPr bwMode="auto">
          <a:xfrm>
            <a:off x="6784976" y="23399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0" name="Rectangle 312"/>
          <p:cNvSpPr>
            <a:spLocks noChangeArrowheads="1"/>
          </p:cNvSpPr>
          <p:nvPr/>
        </p:nvSpPr>
        <p:spPr bwMode="auto">
          <a:xfrm>
            <a:off x="6784976" y="2344739"/>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1" name="Rectangle 313"/>
          <p:cNvSpPr>
            <a:spLocks noChangeArrowheads="1"/>
          </p:cNvSpPr>
          <p:nvPr/>
        </p:nvSpPr>
        <p:spPr bwMode="auto">
          <a:xfrm>
            <a:off x="6784976" y="23479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2" name="Rectangle 314"/>
          <p:cNvSpPr>
            <a:spLocks noChangeArrowheads="1"/>
          </p:cNvSpPr>
          <p:nvPr/>
        </p:nvSpPr>
        <p:spPr bwMode="auto">
          <a:xfrm>
            <a:off x="6797676" y="24622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3" name="Rectangle 315"/>
          <p:cNvSpPr>
            <a:spLocks noChangeArrowheads="1"/>
          </p:cNvSpPr>
          <p:nvPr/>
        </p:nvSpPr>
        <p:spPr bwMode="auto">
          <a:xfrm>
            <a:off x="6797676" y="24669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4" name="Rectangle 316"/>
          <p:cNvSpPr>
            <a:spLocks noChangeArrowheads="1"/>
          </p:cNvSpPr>
          <p:nvPr/>
        </p:nvSpPr>
        <p:spPr bwMode="auto">
          <a:xfrm>
            <a:off x="6797676" y="24717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5" name="Rectangle 317"/>
          <p:cNvSpPr>
            <a:spLocks noChangeArrowheads="1"/>
          </p:cNvSpPr>
          <p:nvPr/>
        </p:nvSpPr>
        <p:spPr bwMode="auto">
          <a:xfrm>
            <a:off x="6797676" y="2476501"/>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6" name="Rectangle 318"/>
          <p:cNvSpPr>
            <a:spLocks noChangeArrowheads="1"/>
          </p:cNvSpPr>
          <p:nvPr/>
        </p:nvSpPr>
        <p:spPr bwMode="auto">
          <a:xfrm>
            <a:off x="6797676" y="24796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7" name="Rectangle 319"/>
          <p:cNvSpPr>
            <a:spLocks noChangeArrowheads="1"/>
          </p:cNvSpPr>
          <p:nvPr/>
        </p:nvSpPr>
        <p:spPr bwMode="auto">
          <a:xfrm>
            <a:off x="6797676" y="24844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8" name="Rectangle 320"/>
          <p:cNvSpPr>
            <a:spLocks noChangeArrowheads="1"/>
          </p:cNvSpPr>
          <p:nvPr/>
        </p:nvSpPr>
        <p:spPr bwMode="auto">
          <a:xfrm>
            <a:off x="6797676" y="24892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69" name="Rectangle 321"/>
          <p:cNvSpPr>
            <a:spLocks noChangeArrowheads="1"/>
          </p:cNvSpPr>
          <p:nvPr/>
        </p:nvSpPr>
        <p:spPr bwMode="auto">
          <a:xfrm>
            <a:off x="6797676" y="249396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0" name="Rectangle 322"/>
          <p:cNvSpPr>
            <a:spLocks noChangeArrowheads="1"/>
          </p:cNvSpPr>
          <p:nvPr/>
        </p:nvSpPr>
        <p:spPr bwMode="auto">
          <a:xfrm>
            <a:off x="6797676" y="24971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1" name="Rectangle 323"/>
          <p:cNvSpPr>
            <a:spLocks noChangeArrowheads="1"/>
          </p:cNvSpPr>
          <p:nvPr/>
        </p:nvSpPr>
        <p:spPr bwMode="auto">
          <a:xfrm>
            <a:off x="6797676" y="25019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2" name="Rectangle 324"/>
          <p:cNvSpPr>
            <a:spLocks noChangeArrowheads="1"/>
          </p:cNvSpPr>
          <p:nvPr/>
        </p:nvSpPr>
        <p:spPr bwMode="auto">
          <a:xfrm>
            <a:off x="6802438" y="25066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3" name="Rectangle 325"/>
          <p:cNvSpPr>
            <a:spLocks noChangeArrowheads="1"/>
          </p:cNvSpPr>
          <p:nvPr/>
        </p:nvSpPr>
        <p:spPr bwMode="auto">
          <a:xfrm>
            <a:off x="6802438" y="25114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4" name="Rectangle 326"/>
          <p:cNvSpPr>
            <a:spLocks noChangeArrowheads="1"/>
          </p:cNvSpPr>
          <p:nvPr/>
        </p:nvSpPr>
        <p:spPr bwMode="auto">
          <a:xfrm>
            <a:off x="6802438" y="251618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5" name="Rectangle 327"/>
          <p:cNvSpPr>
            <a:spLocks noChangeArrowheads="1"/>
          </p:cNvSpPr>
          <p:nvPr/>
        </p:nvSpPr>
        <p:spPr bwMode="auto">
          <a:xfrm>
            <a:off x="6802438" y="25193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6" name="Rectangle 328"/>
          <p:cNvSpPr>
            <a:spLocks noChangeArrowheads="1"/>
          </p:cNvSpPr>
          <p:nvPr/>
        </p:nvSpPr>
        <p:spPr bwMode="auto">
          <a:xfrm>
            <a:off x="6802438" y="25241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7" name="Rectangle 329"/>
          <p:cNvSpPr>
            <a:spLocks noChangeArrowheads="1"/>
          </p:cNvSpPr>
          <p:nvPr/>
        </p:nvSpPr>
        <p:spPr bwMode="auto">
          <a:xfrm>
            <a:off x="6802438" y="25288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8" name="Rectangle 330"/>
          <p:cNvSpPr>
            <a:spLocks noChangeArrowheads="1"/>
          </p:cNvSpPr>
          <p:nvPr/>
        </p:nvSpPr>
        <p:spPr bwMode="auto">
          <a:xfrm>
            <a:off x="6802438" y="253365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79" name="Rectangle 331"/>
          <p:cNvSpPr>
            <a:spLocks noChangeArrowheads="1"/>
          </p:cNvSpPr>
          <p:nvPr/>
        </p:nvSpPr>
        <p:spPr bwMode="auto">
          <a:xfrm>
            <a:off x="6802438" y="25368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0" name="Rectangle 332"/>
          <p:cNvSpPr>
            <a:spLocks noChangeArrowheads="1"/>
          </p:cNvSpPr>
          <p:nvPr/>
        </p:nvSpPr>
        <p:spPr bwMode="auto">
          <a:xfrm>
            <a:off x="6802438" y="25415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1" name="Rectangle 333"/>
          <p:cNvSpPr>
            <a:spLocks noChangeArrowheads="1"/>
          </p:cNvSpPr>
          <p:nvPr/>
        </p:nvSpPr>
        <p:spPr bwMode="auto">
          <a:xfrm>
            <a:off x="6802438" y="25463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2" name="Rectangle 334"/>
          <p:cNvSpPr>
            <a:spLocks noChangeArrowheads="1"/>
          </p:cNvSpPr>
          <p:nvPr/>
        </p:nvSpPr>
        <p:spPr bwMode="auto">
          <a:xfrm>
            <a:off x="6802438" y="2551114"/>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3" name="Rectangle 335"/>
          <p:cNvSpPr>
            <a:spLocks noChangeArrowheads="1"/>
          </p:cNvSpPr>
          <p:nvPr/>
        </p:nvSpPr>
        <p:spPr bwMode="auto">
          <a:xfrm>
            <a:off x="6807201" y="255428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4" name="Rectangle 336"/>
          <p:cNvSpPr>
            <a:spLocks noChangeArrowheads="1"/>
          </p:cNvSpPr>
          <p:nvPr/>
        </p:nvSpPr>
        <p:spPr bwMode="auto">
          <a:xfrm>
            <a:off x="6807201" y="25590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5" name="Rectangle 337"/>
          <p:cNvSpPr>
            <a:spLocks noChangeArrowheads="1"/>
          </p:cNvSpPr>
          <p:nvPr/>
        </p:nvSpPr>
        <p:spPr bwMode="auto">
          <a:xfrm>
            <a:off x="6807201" y="25638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6" name="Rectangle 338"/>
          <p:cNvSpPr>
            <a:spLocks noChangeArrowheads="1"/>
          </p:cNvSpPr>
          <p:nvPr/>
        </p:nvSpPr>
        <p:spPr bwMode="auto">
          <a:xfrm>
            <a:off x="6807201" y="25685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7" name="Rectangle 339"/>
          <p:cNvSpPr>
            <a:spLocks noChangeArrowheads="1"/>
          </p:cNvSpPr>
          <p:nvPr/>
        </p:nvSpPr>
        <p:spPr bwMode="auto">
          <a:xfrm>
            <a:off x="6815138" y="26828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8" name="Rectangle 340"/>
          <p:cNvSpPr>
            <a:spLocks noChangeArrowheads="1"/>
          </p:cNvSpPr>
          <p:nvPr/>
        </p:nvSpPr>
        <p:spPr bwMode="auto">
          <a:xfrm>
            <a:off x="6815138" y="268763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89" name="Rectangle 341"/>
          <p:cNvSpPr>
            <a:spLocks noChangeArrowheads="1"/>
          </p:cNvSpPr>
          <p:nvPr/>
        </p:nvSpPr>
        <p:spPr bwMode="auto">
          <a:xfrm>
            <a:off x="6815138" y="26908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0" name="Rectangle 342"/>
          <p:cNvSpPr>
            <a:spLocks noChangeArrowheads="1"/>
          </p:cNvSpPr>
          <p:nvPr/>
        </p:nvSpPr>
        <p:spPr bwMode="auto">
          <a:xfrm>
            <a:off x="6815138" y="26955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1" name="Rectangle 343"/>
          <p:cNvSpPr>
            <a:spLocks noChangeArrowheads="1"/>
          </p:cNvSpPr>
          <p:nvPr/>
        </p:nvSpPr>
        <p:spPr bwMode="auto">
          <a:xfrm>
            <a:off x="6819901" y="27003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2" name="Rectangle 344"/>
          <p:cNvSpPr>
            <a:spLocks noChangeArrowheads="1"/>
          </p:cNvSpPr>
          <p:nvPr/>
        </p:nvSpPr>
        <p:spPr bwMode="auto">
          <a:xfrm>
            <a:off x="6819901" y="2705101"/>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3" name="Rectangle 345"/>
          <p:cNvSpPr>
            <a:spLocks noChangeArrowheads="1"/>
          </p:cNvSpPr>
          <p:nvPr/>
        </p:nvSpPr>
        <p:spPr bwMode="auto">
          <a:xfrm>
            <a:off x="6819901" y="27082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4" name="Rectangle 346"/>
          <p:cNvSpPr>
            <a:spLocks noChangeArrowheads="1"/>
          </p:cNvSpPr>
          <p:nvPr/>
        </p:nvSpPr>
        <p:spPr bwMode="auto">
          <a:xfrm>
            <a:off x="6819901" y="27130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5" name="Rectangle 347"/>
          <p:cNvSpPr>
            <a:spLocks noChangeArrowheads="1"/>
          </p:cNvSpPr>
          <p:nvPr/>
        </p:nvSpPr>
        <p:spPr bwMode="auto">
          <a:xfrm>
            <a:off x="6819901" y="27178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6" name="Rectangle 348"/>
          <p:cNvSpPr>
            <a:spLocks noChangeArrowheads="1"/>
          </p:cNvSpPr>
          <p:nvPr/>
        </p:nvSpPr>
        <p:spPr bwMode="auto">
          <a:xfrm>
            <a:off x="6819901" y="272256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7" name="Rectangle 349"/>
          <p:cNvSpPr>
            <a:spLocks noChangeArrowheads="1"/>
          </p:cNvSpPr>
          <p:nvPr/>
        </p:nvSpPr>
        <p:spPr bwMode="auto">
          <a:xfrm>
            <a:off x="6819901" y="27257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8" name="Rectangle 350"/>
          <p:cNvSpPr>
            <a:spLocks noChangeArrowheads="1"/>
          </p:cNvSpPr>
          <p:nvPr/>
        </p:nvSpPr>
        <p:spPr bwMode="auto">
          <a:xfrm>
            <a:off x="6819901" y="27305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199" name="Rectangle 351"/>
          <p:cNvSpPr>
            <a:spLocks noChangeArrowheads="1"/>
          </p:cNvSpPr>
          <p:nvPr/>
        </p:nvSpPr>
        <p:spPr bwMode="auto">
          <a:xfrm>
            <a:off x="6819901" y="27352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0" name="Rectangle 352"/>
          <p:cNvSpPr>
            <a:spLocks noChangeArrowheads="1"/>
          </p:cNvSpPr>
          <p:nvPr/>
        </p:nvSpPr>
        <p:spPr bwMode="auto">
          <a:xfrm>
            <a:off x="6819901" y="274002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1" name="Rectangle 353"/>
          <p:cNvSpPr>
            <a:spLocks noChangeArrowheads="1"/>
          </p:cNvSpPr>
          <p:nvPr/>
        </p:nvSpPr>
        <p:spPr bwMode="auto">
          <a:xfrm>
            <a:off x="6819901" y="2744789"/>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2" name="Rectangle 354"/>
          <p:cNvSpPr>
            <a:spLocks noChangeArrowheads="1"/>
          </p:cNvSpPr>
          <p:nvPr/>
        </p:nvSpPr>
        <p:spPr bwMode="auto">
          <a:xfrm>
            <a:off x="6824663" y="27479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3" name="Rectangle 355"/>
          <p:cNvSpPr>
            <a:spLocks noChangeArrowheads="1"/>
          </p:cNvSpPr>
          <p:nvPr/>
        </p:nvSpPr>
        <p:spPr bwMode="auto">
          <a:xfrm>
            <a:off x="6824663" y="27527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4" name="Rectangle 356"/>
          <p:cNvSpPr>
            <a:spLocks noChangeArrowheads="1"/>
          </p:cNvSpPr>
          <p:nvPr/>
        </p:nvSpPr>
        <p:spPr bwMode="auto">
          <a:xfrm>
            <a:off x="6824663" y="27574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5" name="Rectangle 357"/>
          <p:cNvSpPr>
            <a:spLocks noChangeArrowheads="1"/>
          </p:cNvSpPr>
          <p:nvPr/>
        </p:nvSpPr>
        <p:spPr bwMode="auto">
          <a:xfrm>
            <a:off x="6824663" y="276225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6" name="Rectangle 358"/>
          <p:cNvSpPr>
            <a:spLocks noChangeArrowheads="1"/>
          </p:cNvSpPr>
          <p:nvPr/>
        </p:nvSpPr>
        <p:spPr bwMode="auto">
          <a:xfrm>
            <a:off x="6824663" y="27654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7" name="Rectangle 359"/>
          <p:cNvSpPr>
            <a:spLocks noChangeArrowheads="1"/>
          </p:cNvSpPr>
          <p:nvPr/>
        </p:nvSpPr>
        <p:spPr bwMode="auto">
          <a:xfrm>
            <a:off x="6824663" y="27701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8" name="Rectangle 360"/>
          <p:cNvSpPr>
            <a:spLocks noChangeArrowheads="1"/>
          </p:cNvSpPr>
          <p:nvPr/>
        </p:nvSpPr>
        <p:spPr bwMode="auto">
          <a:xfrm>
            <a:off x="6824663" y="27749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09" name="Rectangle 361"/>
          <p:cNvSpPr>
            <a:spLocks noChangeArrowheads="1"/>
          </p:cNvSpPr>
          <p:nvPr/>
        </p:nvSpPr>
        <p:spPr bwMode="auto">
          <a:xfrm>
            <a:off x="6824663" y="2779714"/>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0" name="Rectangle 362"/>
          <p:cNvSpPr>
            <a:spLocks noChangeArrowheads="1"/>
          </p:cNvSpPr>
          <p:nvPr/>
        </p:nvSpPr>
        <p:spPr bwMode="auto">
          <a:xfrm>
            <a:off x="6824663" y="27828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1" name="Rectangle 363"/>
          <p:cNvSpPr>
            <a:spLocks noChangeArrowheads="1"/>
          </p:cNvSpPr>
          <p:nvPr/>
        </p:nvSpPr>
        <p:spPr bwMode="auto">
          <a:xfrm>
            <a:off x="6824663" y="27876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2" name="Rectangle 364"/>
          <p:cNvSpPr>
            <a:spLocks noChangeArrowheads="1"/>
          </p:cNvSpPr>
          <p:nvPr/>
        </p:nvSpPr>
        <p:spPr bwMode="auto">
          <a:xfrm>
            <a:off x="6837363" y="29019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3" name="Rectangle 365"/>
          <p:cNvSpPr>
            <a:spLocks noChangeArrowheads="1"/>
          </p:cNvSpPr>
          <p:nvPr/>
        </p:nvSpPr>
        <p:spPr bwMode="auto">
          <a:xfrm>
            <a:off x="6837363" y="29067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4" name="Rectangle 366"/>
          <p:cNvSpPr>
            <a:spLocks noChangeArrowheads="1"/>
          </p:cNvSpPr>
          <p:nvPr/>
        </p:nvSpPr>
        <p:spPr bwMode="auto">
          <a:xfrm>
            <a:off x="6837363" y="291147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5" name="Rectangle 367"/>
          <p:cNvSpPr>
            <a:spLocks noChangeArrowheads="1"/>
          </p:cNvSpPr>
          <p:nvPr/>
        </p:nvSpPr>
        <p:spPr bwMode="auto">
          <a:xfrm>
            <a:off x="6837363" y="29146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6" name="Rectangle 368"/>
          <p:cNvSpPr>
            <a:spLocks noChangeArrowheads="1"/>
          </p:cNvSpPr>
          <p:nvPr/>
        </p:nvSpPr>
        <p:spPr bwMode="auto">
          <a:xfrm>
            <a:off x="6837363" y="29194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7" name="Rectangle 369"/>
          <p:cNvSpPr>
            <a:spLocks noChangeArrowheads="1"/>
          </p:cNvSpPr>
          <p:nvPr/>
        </p:nvSpPr>
        <p:spPr bwMode="auto">
          <a:xfrm>
            <a:off x="6837363" y="29241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8" name="Rectangle 370"/>
          <p:cNvSpPr>
            <a:spLocks noChangeArrowheads="1"/>
          </p:cNvSpPr>
          <p:nvPr/>
        </p:nvSpPr>
        <p:spPr bwMode="auto">
          <a:xfrm>
            <a:off x="6837363" y="292893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19" name="Rectangle 371"/>
          <p:cNvSpPr>
            <a:spLocks noChangeArrowheads="1"/>
          </p:cNvSpPr>
          <p:nvPr/>
        </p:nvSpPr>
        <p:spPr bwMode="auto">
          <a:xfrm>
            <a:off x="6837363" y="293370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0" name="Rectangle 372"/>
          <p:cNvSpPr>
            <a:spLocks noChangeArrowheads="1"/>
          </p:cNvSpPr>
          <p:nvPr/>
        </p:nvSpPr>
        <p:spPr bwMode="auto">
          <a:xfrm>
            <a:off x="6842126" y="29368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1" name="Rectangle 373"/>
          <p:cNvSpPr>
            <a:spLocks noChangeArrowheads="1"/>
          </p:cNvSpPr>
          <p:nvPr/>
        </p:nvSpPr>
        <p:spPr bwMode="auto">
          <a:xfrm>
            <a:off x="6842126" y="29416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2" name="Rectangle 374"/>
          <p:cNvSpPr>
            <a:spLocks noChangeArrowheads="1"/>
          </p:cNvSpPr>
          <p:nvPr/>
        </p:nvSpPr>
        <p:spPr bwMode="auto">
          <a:xfrm>
            <a:off x="6842126" y="29464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3" name="Rectangle 375"/>
          <p:cNvSpPr>
            <a:spLocks noChangeArrowheads="1"/>
          </p:cNvSpPr>
          <p:nvPr/>
        </p:nvSpPr>
        <p:spPr bwMode="auto">
          <a:xfrm>
            <a:off x="6842126" y="295116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4" name="Rectangle 376"/>
          <p:cNvSpPr>
            <a:spLocks noChangeArrowheads="1"/>
          </p:cNvSpPr>
          <p:nvPr/>
        </p:nvSpPr>
        <p:spPr bwMode="auto">
          <a:xfrm>
            <a:off x="6842126" y="29543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5" name="Rectangle 377"/>
          <p:cNvSpPr>
            <a:spLocks noChangeArrowheads="1"/>
          </p:cNvSpPr>
          <p:nvPr/>
        </p:nvSpPr>
        <p:spPr bwMode="auto">
          <a:xfrm>
            <a:off x="6842126" y="29591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6" name="Rectangle 378"/>
          <p:cNvSpPr>
            <a:spLocks noChangeArrowheads="1"/>
          </p:cNvSpPr>
          <p:nvPr/>
        </p:nvSpPr>
        <p:spPr bwMode="auto">
          <a:xfrm>
            <a:off x="6842126" y="29638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7" name="Rectangle 379"/>
          <p:cNvSpPr>
            <a:spLocks noChangeArrowheads="1"/>
          </p:cNvSpPr>
          <p:nvPr/>
        </p:nvSpPr>
        <p:spPr bwMode="auto">
          <a:xfrm>
            <a:off x="6842126" y="2968626"/>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8" name="Rectangle 380"/>
          <p:cNvSpPr>
            <a:spLocks noChangeArrowheads="1"/>
          </p:cNvSpPr>
          <p:nvPr/>
        </p:nvSpPr>
        <p:spPr bwMode="auto">
          <a:xfrm>
            <a:off x="6842126" y="29718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29" name="Rectangle 381"/>
          <p:cNvSpPr>
            <a:spLocks noChangeArrowheads="1"/>
          </p:cNvSpPr>
          <p:nvPr/>
        </p:nvSpPr>
        <p:spPr bwMode="auto">
          <a:xfrm>
            <a:off x="6842126" y="29765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0" name="Rectangle 382"/>
          <p:cNvSpPr>
            <a:spLocks noChangeArrowheads="1"/>
          </p:cNvSpPr>
          <p:nvPr/>
        </p:nvSpPr>
        <p:spPr bwMode="auto">
          <a:xfrm>
            <a:off x="6842126" y="298132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2" name="Rectangle 384"/>
          <p:cNvSpPr>
            <a:spLocks noChangeArrowheads="1"/>
          </p:cNvSpPr>
          <p:nvPr/>
        </p:nvSpPr>
        <p:spPr bwMode="auto">
          <a:xfrm>
            <a:off x="6846888" y="299085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3" name="Rectangle 385"/>
          <p:cNvSpPr>
            <a:spLocks noChangeArrowheads="1"/>
          </p:cNvSpPr>
          <p:nvPr/>
        </p:nvSpPr>
        <p:spPr bwMode="auto">
          <a:xfrm>
            <a:off x="6846888" y="29940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4" name="Rectangle 386"/>
          <p:cNvSpPr>
            <a:spLocks noChangeArrowheads="1"/>
          </p:cNvSpPr>
          <p:nvPr/>
        </p:nvSpPr>
        <p:spPr bwMode="auto">
          <a:xfrm>
            <a:off x="6846888" y="29987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6" name="Rectangle 388"/>
          <p:cNvSpPr>
            <a:spLocks noChangeArrowheads="1"/>
          </p:cNvSpPr>
          <p:nvPr/>
        </p:nvSpPr>
        <p:spPr bwMode="auto">
          <a:xfrm>
            <a:off x="6846888" y="3008314"/>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7" name="Rectangle 389"/>
          <p:cNvSpPr>
            <a:spLocks noChangeArrowheads="1"/>
          </p:cNvSpPr>
          <p:nvPr/>
        </p:nvSpPr>
        <p:spPr bwMode="auto">
          <a:xfrm>
            <a:off x="6854826" y="312261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8" name="Rectangle 390"/>
          <p:cNvSpPr>
            <a:spLocks noChangeArrowheads="1"/>
          </p:cNvSpPr>
          <p:nvPr/>
        </p:nvSpPr>
        <p:spPr bwMode="auto">
          <a:xfrm>
            <a:off x="6854826" y="312578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39" name="Rectangle 391"/>
          <p:cNvSpPr>
            <a:spLocks noChangeArrowheads="1"/>
          </p:cNvSpPr>
          <p:nvPr/>
        </p:nvSpPr>
        <p:spPr bwMode="auto">
          <a:xfrm>
            <a:off x="6859588" y="31305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0" name="Rectangle 392"/>
          <p:cNvSpPr>
            <a:spLocks noChangeArrowheads="1"/>
          </p:cNvSpPr>
          <p:nvPr/>
        </p:nvSpPr>
        <p:spPr bwMode="auto">
          <a:xfrm>
            <a:off x="6859588" y="31353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1" name="Rectangle 393"/>
          <p:cNvSpPr>
            <a:spLocks noChangeArrowheads="1"/>
          </p:cNvSpPr>
          <p:nvPr/>
        </p:nvSpPr>
        <p:spPr bwMode="auto">
          <a:xfrm>
            <a:off x="6859588" y="314007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2" name="Rectangle 394"/>
          <p:cNvSpPr>
            <a:spLocks noChangeArrowheads="1"/>
          </p:cNvSpPr>
          <p:nvPr/>
        </p:nvSpPr>
        <p:spPr bwMode="auto">
          <a:xfrm>
            <a:off x="6859588" y="31432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3" name="Rectangle 395"/>
          <p:cNvSpPr>
            <a:spLocks noChangeArrowheads="1"/>
          </p:cNvSpPr>
          <p:nvPr/>
        </p:nvSpPr>
        <p:spPr bwMode="auto">
          <a:xfrm>
            <a:off x="6859588" y="31480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4" name="Rectangle 396"/>
          <p:cNvSpPr>
            <a:spLocks noChangeArrowheads="1"/>
          </p:cNvSpPr>
          <p:nvPr/>
        </p:nvSpPr>
        <p:spPr bwMode="auto">
          <a:xfrm>
            <a:off x="6859588" y="31527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5" name="Rectangle 397"/>
          <p:cNvSpPr>
            <a:spLocks noChangeArrowheads="1"/>
          </p:cNvSpPr>
          <p:nvPr/>
        </p:nvSpPr>
        <p:spPr bwMode="auto">
          <a:xfrm>
            <a:off x="6859588" y="315753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6" name="Rectangle 398"/>
          <p:cNvSpPr>
            <a:spLocks noChangeArrowheads="1"/>
          </p:cNvSpPr>
          <p:nvPr/>
        </p:nvSpPr>
        <p:spPr bwMode="auto">
          <a:xfrm>
            <a:off x="6859588" y="316230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7" name="Rectangle 399"/>
          <p:cNvSpPr>
            <a:spLocks noChangeArrowheads="1"/>
          </p:cNvSpPr>
          <p:nvPr/>
        </p:nvSpPr>
        <p:spPr bwMode="auto">
          <a:xfrm>
            <a:off x="6859588" y="31654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8" name="Rectangle 400"/>
          <p:cNvSpPr>
            <a:spLocks noChangeArrowheads="1"/>
          </p:cNvSpPr>
          <p:nvPr/>
        </p:nvSpPr>
        <p:spPr bwMode="auto">
          <a:xfrm>
            <a:off x="6859588" y="317023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49" name="Rectangle 401"/>
          <p:cNvSpPr>
            <a:spLocks noChangeArrowheads="1"/>
          </p:cNvSpPr>
          <p:nvPr/>
        </p:nvSpPr>
        <p:spPr bwMode="auto">
          <a:xfrm>
            <a:off x="6859588" y="317500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50" name="Rectangle 402"/>
          <p:cNvSpPr>
            <a:spLocks noChangeArrowheads="1"/>
          </p:cNvSpPr>
          <p:nvPr/>
        </p:nvSpPr>
        <p:spPr bwMode="auto">
          <a:xfrm>
            <a:off x="6864351" y="317976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251" name="Rectangle 403"/>
          <p:cNvSpPr>
            <a:spLocks noChangeArrowheads="1"/>
          </p:cNvSpPr>
          <p:nvPr/>
        </p:nvSpPr>
        <p:spPr bwMode="auto">
          <a:xfrm>
            <a:off x="6864351" y="31829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54" name="Rectangle 606"/>
          <p:cNvSpPr>
            <a:spLocks noChangeArrowheads="1"/>
          </p:cNvSpPr>
          <p:nvPr/>
        </p:nvSpPr>
        <p:spPr bwMode="auto">
          <a:xfrm>
            <a:off x="7023101" y="4946651"/>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55" name="Rectangle 607"/>
          <p:cNvSpPr>
            <a:spLocks noChangeArrowheads="1"/>
          </p:cNvSpPr>
          <p:nvPr/>
        </p:nvSpPr>
        <p:spPr bwMode="auto">
          <a:xfrm>
            <a:off x="7026276" y="494982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56" name="Rectangle 608"/>
          <p:cNvSpPr>
            <a:spLocks noChangeArrowheads="1"/>
          </p:cNvSpPr>
          <p:nvPr/>
        </p:nvSpPr>
        <p:spPr bwMode="auto">
          <a:xfrm>
            <a:off x="7026276" y="495458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57" name="Rectangle 609"/>
          <p:cNvSpPr>
            <a:spLocks noChangeArrowheads="1"/>
          </p:cNvSpPr>
          <p:nvPr/>
        </p:nvSpPr>
        <p:spPr bwMode="auto">
          <a:xfrm>
            <a:off x="7026276" y="49593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58" name="Rectangle 610"/>
          <p:cNvSpPr>
            <a:spLocks noChangeArrowheads="1"/>
          </p:cNvSpPr>
          <p:nvPr/>
        </p:nvSpPr>
        <p:spPr bwMode="auto">
          <a:xfrm>
            <a:off x="7026276" y="496411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59" name="Rectangle 611"/>
          <p:cNvSpPr>
            <a:spLocks noChangeArrowheads="1"/>
          </p:cNvSpPr>
          <p:nvPr/>
        </p:nvSpPr>
        <p:spPr bwMode="auto">
          <a:xfrm>
            <a:off x="7026276" y="496728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0" name="Rectangle 612"/>
          <p:cNvSpPr>
            <a:spLocks noChangeArrowheads="1"/>
          </p:cNvSpPr>
          <p:nvPr/>
        </p:nvSpPr>
        <p:spPr bwMode="auto">
          <a:xfrm>
            <a:off x="7026276" y="49720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1" name="Rectangle 613"/>
          <p:cNvSpPr>
            <a:spLocks noChangeArrowheads="1"/>
          </p:cNvSpPr>
          <p:nvPr/>
        </p:nvSpPr>
        <p:spPr bwMode="auto">
          <a:xfrm>
            <a:off x="7026276" y="49768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2" name="Rectangle 614"/>
          <p:cNvSpPr>
            <a:spLocks noChangeArrowheads="1"/>
          </p:cNvSpPr>
          <p:nvPr/>
        </p:nvSpPr>
        <p:spPr bwMode="auto">
          <a:xfrm>
            <a:off x="7026276" y="4981576"/>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3" name="Rectangle 615"/>
          <p:cNvSpPr>
            <a:spLocks noChangeArrowheads="1"/>
          </p:cNvSpPr>
          <p:nvPr/>
        </p:nvSpPr>
        <p:spPr bwMode="auto">
          <a:xfrm>
            <a:off x="7026276" y="49847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4" name="Rectangle 616"/>
          <p:cNvSpPr>
            <a:spLocks noChangeArrowheads="1"/>
          </p:cNvSpPr>
          <p:nvPr/>
        </p:nvSpPr>
        <p:spPr bwMode="auto">
          <a:xfrm>
            <a:off x="7040564" y="509905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5" name="Rectangle 617"/>
          <p:cNvSpPr>
            <a:spLocks noChangeArrowheads="1"/>
          </p:cNvSpPr>
          <p:nvPr/>
        </p:nvSpPr>
        <p:spPr bwMode="auto">
          <a:xfrm>
            <a:off x="7040564" y="5103813"/>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6" name="Rectangle 618"/>
          <p:cNvSpPr>
            <a:spLocks noChangeArrowheads="1"/>
          </p:cNvSpPr>
          <p:nvPr/>
        </p:nvSpPr>
        <p:spPr bwMode="auto">
          <a:xfrm>
            <a:off x="7040564" y="5108576"/>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7" name="Rectangle 619"/>
          <p:cNvSpPr>
            <a:spLocks noChangeArrowheads="1"/>
          </p:cNvSpPr>
          <p:nvPr/>
        </p:nvSpPr>
        <p:spPr bwMode="auto">
          <a:xfrm>
            <a:off x="7040564" y="5113338"/>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8" name="Rectangle 620"/>
          <p:cNvSpPr>
            <a:spLocks noChangeArrowheads="1"/>
          </p:cNvSpPr>
          <p:nvPr/>
        </p:nvSpPr>
        <p:spPr bwMode="auto">
          <a:xfrm>
            <a:off x="7040564" y="5118101"/>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69" name="Rectangle 621"/>
          <p:cNvSpPr>
            <a:spLocks noChangeArrowheads="1"/>
          </p:cNvSpPr>
          <p:nvPr/>
        </p:nvSpPr>
        <p:spPr bwMode="auto">
          <a:xfrm>
            <a:off x="7040564" y="5121276"/>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0" name="Rectangle 622"/>
          <p:cNvSpPr>
            <a:spLocks noChangeArrowheads="1"/>
          </p:cNvSpPr>
          <p:nvPr/>
        </p:nvSpPr>
        <p:spPr bwMode="auto">
          <a:xfrm>
            <a:off x="7040564" y="5126038"/>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1" name="Rectangle 623"/>
          <p:cNvSpPr>
            <a:spLocks noChangeArrowheads="1"/>
          </p:cNvSpPr>
          <p:nvPr/>
        </p:nvSpPr>
        <p:spPr bwMode="auto">
          <a:xfrm>
            <a:off x="7040564" y="513080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2" name="Rectangle 624"/>
          <p:cNvSpPr>
            <a:spLocks noChangeArrowheads="1"/>
          </p:cNvSpPr>
          <p:nvPr/>
        </p:nvSpPr>
        <p:spPr bwMode="auto">
          <a:xfrm>
            <a:off x="7040564" y="5135564"/>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3" name="Rectangle 625"/>
          <p:cNvSpPr>
            <a:spLocks noChangeArrowheads="1"/>
          </p:cNvSpPr>
          <p:nvPr/>
        </p:nvSpPr>
        <p:spPr bwMode="auto">
          <a:xfrm>
            <a:off x="7040564" y="5138738"/>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4" name="Rectangle 626"/>
          <p:cNvSpPr>
            <a:spLocks noChangeArrowheads="1"/>
          </p:cNvSpPr>
          <p:nvPr/>
        </p:nvSpPr>
        <p:spPr bwMode="auto">
          <a:xfrm>
            <a:off x="7043738" y="514350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5" name="Rectangle 627"/>
          <p:cNvSpPr>
            <a:spLocks noChangeArrowheads="1"/>
          </p:cNvSpPr>
          <p:nvPr/>
        </p:nvSpPr>
        <p:spPr bwMode="auto">
          <a:xfrm>
            <a:off x="7043738" y="51482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6" name="Rectangle 628"/>
          <p:cNvSpPr>
            <a:spLocks noChangeArrowheads="1"/>
          </p:cNvSpPr>
          <p:nvPr/>
        </p:nvSpPr>
        <p:spPr bwMode="auto">
          <a:xfrm>
            <a:off x="7043738" y="515302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7" name="Rectangle 629"/>
          <p:cNvSpPr>
            <a:spLocks noChangeArrowheads="1"/>
          </p:cNvSpPr>
          <p:nvPr/>
        </p:nvSpPr>
        <p:spPr bwMode="auto">
          <a:xfrm>
            <a:off x="7043738" y="515620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8" name="Rectangle 630"/>
          <p:cNvSpPr>
            <a:spLocks noChangeArrowheads="1"/>
          </p:cNvSpPr>
          <p:nvPr/>
        </p:nvSpPr>
        <p:spPr bwMode="auto">
          <a:xfrm>
            <a:off x="7043738" y="51609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79" name="Rectangle 631"/>
          <p:cNvSpPr>
            <a:spLocks noChangeArrowheads="1"/>
          </p:cNvSpPr>
          <p:nvPr/>
        </p:nvSpPr>
        <p:spPr bwMode="auto">
          <a:xfrm>
            <a:off x="7043738" y="51657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0" name="Rectangle 632"/>
          <p:cNvSpPr>
            <a:spLocks noChangeArrowheads="1"/>
          </p:cNvSpPr>
          <p:nvPr/>
        </p:nvSpPr>
        <p:spPr bwMode="auto">
          <a:xfrm>
            <a:off x="7043738" y="51704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1" name="Rectangle 633"/>
          <p:cNvSpPr>
            <a:spLocks noChangeArrowheads="1"/>
          </p:cNvSpPr>
          <p:nvPr/>
        </p:nvSpPr>
        <p:spPr bwMode="auto">
          <a:xfrm>
            <a:off x="7043738" y="5175251"/>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2" name="Rectangle 634"/>
          <p:cNvSpPr>
            <a:spLocks noChangeArrowheads="1"/>
          </p:cNvSpPr>
          <p:nvPr/>
        </p:nvSpPr>
        <p:spPr bwMode="auto">
          <a:xfrm>
            <a:off x="7043738" y="51784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3" name="Rectangle 635"/>
          <p:cNvSpPr>
            <a:spLocks noChangeArrowheads="1"/>
          </p:cNvSpPr>
          <p:nvPr/>
        </p:nvSpPr>
        <p:spPr bwMode="auto">
          <a:xfrm>
            <a:off x="7043738" y="51831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4" name="Rectangle 636"/>
          <p:cNvSpPr>
            <a:spLocks noChangeArrowheads="1"/>
          </p:cNvSpPr>
          <p:nvPr/>
        </p:nvSpPr>
        <p:spPr bwMode="auto">
          <a:xfrm>
            <a:off x="7048501" y="51879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5" name="Rectangle 637"/>
          <p:cNvSpPr>
            <a:spLocks noChangeArrowheads="1"/>
          </p:cNvSpPr>
          <p:nvPr/>
        </p:nvSpPr>
        <p:spPr bwMode="auto">
          <a:xfrm>
            <a:off x="7048501" y="519271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6" name="Rectangle 638"/>
          <p:cNvSpPr>
            <a:spLocks noChangeArrowheads="1"/>
          </p:cNvSpPr>
          <p:nvPr/>
        </p:nvSpPr>
        <p:spPr bwMode="auto">
          <a:xfrm>
            <a:off x="7048501" y="519588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7" name="Rectangle 639"/>
          <p:cNvSpPr>
            <a:spLocks noChangeArrowheads="1"/>
          </p:cNvSpPr>
          <p:nvPr/>
        </p:nvSpPr>
        <p:spPr bwMode="auto">
          <a:xfrm>
            <a:off x="7048501" y="520065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8" name="Rectangle 640"/>
          <p:cNvSpPr>
            <a:spLocks noChangeArrowheads="1"/>
          </p:cNvSpPr>
          <p:nvPr/>
        </p:nvSpPr>
        <p:spPr bwMode="auto">
          <a:xfrm>
            <a:off x="7048501" y="52054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89" name="Rectangle 641"/>
          <p:cNvSpPr>
            <a:spLocks noChangeArrowheads="1"/>
          </p:cNvSpPr>
          <p:nvPr/>
        </p:nvSpPr>
        <p:spPr bwMode="auto">
          <a:xfrm>
            <a:off x="7058026" y="5319713"/>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0" name="Rectangle 642"/>
          <p:cNvSpPr>
            <a:spLocks noChangeArrowheads="1"/>
          </p:cNvSpPr>
          <p:nvPr/>
        </p:nvSpPr>
        <p:spPr bwMode="auto">
          <a:xfrm>
            <a:off x="7058026" y="5324476"/>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1" name="Rectangle 643"/>
          <p:cNvSpPr>
            <a:spLocks noChangeArrowheads="1"/>
          </p:cNvSpPr>
          <p:nvPr/>
        </p:nvSpPr>
        <p:spPr bwMode="auto">
          <a:xfrm>
            <a:off x="7058026" y="532765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2" name="Rectangle 644"/>
          <p:cNvSpPr>
            <a:spLocks noChangeArrowheads="1"/>
          </p:cNvSpPr>
          <p:nvPr/>
        </p:nvSpPr>
        <p:spPr bwMode="auto">
          <a:xfrm>
            <a:off x="7061201" y="53324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3" name="Rectangle 645"/>
          <p:cNvSpPr>
            <a:spLocks noChangeArrowheads="1"/>
          </p:cNvSpPr>
          <p:nvPr/>
        </p:nvSpPr>
        <p:spPr bwMode="auto">
          <a:xfrm>
            <a:off x="7061201" y="53371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4" name="Rectangle 646"/>
          <p:cNvSpPr>
            <a:spLocks noChangeArrowheads="1"/>
          </p:cNvSpPr>
          <p:nvPr/>
        </p:nvSpPr>
        <p:spPr bwMode="auto">
          <a:xfrm>
            <a:off x="7061201" y="5341939"/>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5" name="Rectangle 647"/>
          <p:cNvSpPr>
            <a:spLocks noChangeArrowheads="1"/>
          </p:cNvSpPr>
          <p:nvPr/>
        </p:nvSpPr>
        <p:spPr bwMode="auto">
          <a:xfrm>
            <a:off x="7061201" y="53451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6" name="Rectangle 648"/>
          <p:cNvSpPr>
            <a:spLocks noChangeArrowheads="1"/>
          </p:cNvSpPr>
          <p:nvPr/>
        </p:nvSpPr>
        <p:spPr bwMode="auto">
          <a:xfrm>
            <a:off x="7061201" y="53498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7" name="Rectangle 649"/>
          <p:cNvSpPr>
            <a:spLocks noChangeArrowheads="1"/>
          </p:cNvSpPr>
          <p:nvPr/>
        </p:nvSpPr>
        <p:spPr bwMode="auto">
          <a:xfrm>
            <a:off x="7061201" y="53546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8" name="Rectangle 650"/>
          <p:cNvSpPr>
            <a:spLocks noChangeArrowheads="1"/>
          </p:cNvSpPr>
          <p:nvPr/>
        </p:nvSpPr>
        <p:spPr bwMode="auto">
          <a:xfrm>
            <a:off x="7061201" y="53594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499" name="Rectangle 651"/>
          <p:cNvSpPr>
            <a:spLocks noChangeArrowheads="1"/>
          </p:cNvSpPr>
          <p:nvPr/>
        </p:nvSpPr>
        <p:spPr bwMode="auto">
          <a:xfrm>
            <a:off x="7061201" y="536416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0" name="Rectangle 652"/>
          <p:cNvSpPr>
            <a:spLocks noChangeArrowheads="1"/>
          </p:cNvSpPr>
          <p:nvPr/>
        </p:nvSpPr>
        <p:spPr bwMode="auto">
          <a:xfrm>
            <a:off x="7061201" y="53673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1" name="Rectangle 653"/>
          <p:cNvSpPr>
            <a:spLocks noChangeArrowheads="1"/>
          </p:cNvSpPr>
          <p:nvPr/>
        </p:nvSpPr>
        <p:spPr bwMode="auto">
          <a:xfrm>
            <a:off x="7061201" y="53721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2" name="Rectangle 654"/>
          <p:cNvSpPr>
            <a:spLocks noChangeArrowheads="1"/>
          </p:cNvSpPr>
          <p:nvPr/>
        </p:nvSpPr>
        <p:spPr bwMode="auto">
          <a:xfrm>
            <a:off x="7061201" y="53768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3" name="Rectangle 655"/>
          <p:cNvSpPr>
            <a:spLocks noChangeArrowheads="1"/>
          </p:cNvSpPr>
          <p:nvPr/>
        </p:nvSpPr>
        <p:spPr bwMode="auto">
          <a:xfrm>
            <a:off x="7065963" y="538162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4" name="Rectangle 656"/>
          <p:cNvSpPr>
            <a:spLocks noChangeArrowheads="1"/>
          </p:cNvSpPr>
          <p:nvPr/>
        </p:nvSpPr>
        <p:spPr bwMode="auto">
          <a:xfrm>
            <a:off x="7065963" y="538480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5" name="Rectangle 657"/>
          <p:cNvSpPr>
            <a:spLocks noChangeArrowheads="1"/>
          </p:cNvSpPr>
          <p:nvPr/>
        </p:nvSpPr>
        <p:spPr bwMode="auto">
          <a:xfrm>
            <a:off x="7065963" y="53895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6" name="Rectangle 658"/>
          <p:cNvSpPr>
            <a:spLocks noChangeArrowheads="1"/>
          </p:cNvSpPr>
          <p:nvPr/>
        </p:nvSpPr>
        <p:spPr bwMode="auto">
          <a:xfrm>
            <a:off x="7065963" y="53943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7" name="Rectangle 659"/>
          <p:cNvSpPr>
            <a:spLocks noChangeArrowheads="1"/>
          </p:cNvSpPr>
          <p:nvPr/>
        </p:nvSpPr>
        <p:spPr bwMode="auto">
          <a:xfrm>
            <a:off x="7065963" y="539908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8" name="Rectangle 660"/>
          <p:cNvSpPr>
            <a:spLocks noChangeArrowheads="1"/>
          </p:cNvSpPr>
          <p:nvPr/>
        </p:nvSpPr>
        <p:spPr bwMode="auto">
          <a:xfrm>
            <a:off x="7065963" y="54022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09" name="Rectangle 661"/>
          <p:cNvSpPr>
            <a:spLocks noChangeArrowheads="1"/>
          </p:cNvSpPr>
          <p:nvPr/>
        </p:nvSpPr>
        <p:spPr bwMode="auto">
          <a:xfrm>
            <a:off x="7065963" y="54070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0" name="Rectangle 662"/>
          <p:cNvSpPr>
            <a:spLocks noChangeArrowheads="1"/>
          </p:cNvSpPr>
          <p:nvPr/>
        </p:nvSpPr>
        <p:spPr bwMode="auto">
          <a:xfrm>
            <a:off x="7065963" y="54117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1" name="Rectangle 663"/>
          <p:cNvSpPr>
            <a:spLocks noChangeArrowheads="1"/>
          </p:cNvSpPr>
          <p:nvPr/>
        </p:nvSpPr>
        <p:spPr bwMode="auto">
          <a:xfrm>
            <a:off x="7065963" y="54165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2" name="Rectangle 664"/>
          <p:cNvSpPr>
            <a:spLocks noChangeArrowheads="1"/>
          </p:cNvSpPr>
          <p:nvPr/>
        </p:nvSpPr>
        <p:spPr bwMode="auto">
          <a:xfrm>
            <a:off x="7065963" y="5421314"/>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3" name="Rectangle 665"/>
          <p:cNvSpPr>
            <a:spLocks noChangeArrowheads="1"/>
          </p:cNvSpPr>
          <p:nvPr/>
        </p:nvSpPr>
        <p:spPr bwMode="auto">
          <a:xfrm>
            <a:off x="7065963" y="54244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4" name="Rectangle 666"/>
          <p:cNvSpPr>
            <a:spLocks noChangeArrowheads="1"/>
          </p:cNvSpPr>
          <p:nvPr/>
        </p:nvSpPr>
        <p:spPr bwMode="auto">
          <a:xfrm>
            <a:off x="7080251" y="5538788"/>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5" name="Rectangle 667"/>
          <p:cNvSpPr>
            <a:spLocks noChangeArrowheads="1"/>
          </p:cNvSpPr>
          <p:nvPr/>
        </p:nvSpPr>
        <p:spPr bwMode="auto">
          <a:xfrm>
            <a:off x="7080251" y="554355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6" name="Rectangle 668"/>
          <p:cNvSpPr>
            <a:spLocks noChangeArrowheads="1"/>
          </p:cNvSpPr>
          <p:nvPr/>
        </p:nvSpPr>
        <p:spPr bwMode="auto">
          <a:xfrm>
            <a:off x="7080251" y="5548313"/>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7" name="Rectangle 669"/>
          <p:cNvSpPr>
            <a:spLocks noChangeArrowheads="1"/>
          </p:cNvSpPr>
          <p:nvPr/>
        </p:nvSpPr>
        <p:spPr bwMode="auto">
          <a:xfrm>
            <a:off x="7080251" y="5553076"/>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8" name="Rectangle 670"/>
          <p:cNvSpPr>
            <a:spLocks noChangeArrowheads="1"/>
          </p:cNvSpPr>
          <p:nvPr/>
        </p:nvSpPr>
        <p:spPr bwMode="auto">
          <a:xfrm>
            <a:off x="7080251" y="555625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19" name="Rectangle 671"/>
          <p:cNvSpPr>
            <a:spLocks noChangeArrowheads="1"/>
          </p:cNvSpPr>
          <p:nvPr/>
        </p:nvSpPr>
        <p:spPr bwMode="auto">
          <a:xfrm>
            <a:off x="7080251" y="5561013"/>
            <a:ext cx="3175"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0" name="Rectangle 672"/>
          <p:cNvSpPr>
            <a:spLocks noChangeArrowheads="1"/>
          </p:cNvSpPr>
          <p:nvPr/>
        </p:nvSpPr>
        <p:spPr bwMode="auto">
          <a:xfrm>
            <a:off x="7080251" y="5565776"/>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1" name="Rectangle 673"/>
          <p:cNvSpPr>
            <a:spLocks noChangeArrowheads="1"/>
          </p:cNvSpPr>
          <p:nvPr/>
        </p:nvSpPr>
        <p:spPr bwMode="auto">
          <a:xfrm>
            <a:off x="7080251" y="5570539"/>
            <a:ext cx="3175"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2" name="Rectangle 674"/>
          <p:cNvSpPr>
            <a:spLocks noChangeArrowheads="1"/>
          </p:cNvSpPr>
          <p:nvPr/>
        </p:nvSpPr>
        <p:spPr bwMode="auto">
          <a:xfrm>
            <a:off x="7083426" y="557371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3" name="Rectangle 675"/>
          <p:cNvSpPr>
            <a:spLocks noChangeArrowheads="1"/>
          </p:cNvSpPr>
          <p:nvPr/>
        </p:nvSpPr>
        <p:spPr bwMode="auto">
          <a:xfrm>
            <a:off x="7083426" y="55784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4" name="Rectangle 676"/>
          <p:cNvSpPr>
            <a:spLocks noChangeArrowheads="1"/>
          </p:cNvSpPr>
          <p:nvPr/>
        </p:nvSpPr>
        <p:spPr bwMode="auto">
          <a:xfrm>
            <a:off x="7083426" y="55832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5" name="Rectangle 677"/>
          <p:cNvSpPr>
            <a:spLocks noChangeArrowheads="1"/>
          </p:cNvSpPr>
          <p:nvPr/>
        </p:nvSpPr>
        <p:spPr bwMode="auto">
          <a:xfrm>
            <a:off x="7083426" y="55880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6" name="Rectangle 678"/>
          <p:cNvSpPr>
            <a:spLocks noChangeArrowheads="1"/>
          </p:cNvSpPr>
          <p:nvPr/>
        </p:nvSpPr>
        <p:spPr bwMode="auto">
          <a:xfrm>
            <a:off x="7083426" y="5592764"/>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7" name="Rectangle 679"/>
          <p:cNvSpPr>
            <a:spLocks noChangeArrowheads="1"/>
          </p:cNvSpPr>
          <p:nvPr/>
        </p:nvSpPr>
        <p:spPr bwMode="auto">
          <a:xfrm>
            <a:off x="7083426" y="55959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8" name="Rectangle 680"/>
          <p:cNvSpPr>
            <a:spLocks noChangeArrowheads="1"/>
          </p:cNvSpPr>
          <p:nvPr/>
        </p:nvSpPr>
        <p:spPr bwMode="auto">
          <a:xfrm>
            <a:off x="7083426" y="56007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29" name="Rectangle 681"/>
          <p:cNvSpPr>
            <a:spLocks noChangeArrowheads="1"/>
          </p:cNvSpPr>
          <p:nvPr/>
        </p:nvSpPr>
        <p:spPr bwMode="auto">
          <a:xfrm>
            <a:off x="7083426" y="56054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0" name="Rectangle 682"/>
          <p:cNvSpPr>
            <a:spLocks noChangeArrowheads="1"/>
          </p:cNvSpPr>
          <p:nvPr/>
        </p:nvSpPr>
        <p:spPr bwMode="auto">
          <a:xfrm>
            <a:off x="7083426" y="5610226"/>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1" name="Rectangle 683"/>
          <p:cNvSpPr>
            <a:spLocks noChangeArrowheads="1"/>
          </p:cNvSpPr>
          <p:nvPr/>
        </p:nvSpPr>
        <p:spPr bwMode="auto">
          <a:xfrm>
            <a:off x="7083426" y="56134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3" name="Rectangle 685"/>
          <p:cNvSpPr>
            <a:spLocks noChangeArrowheads="1"/>
          </p:cNvSpPr>
          <p:nvPr/>
        </p:nvSpPr>
        <p:spPr bwMode="auto">
          <a:xfrm>
            <a:off x="7088188" y="562292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4" name="Rectangle 686"/>
          <p:cNvSpPr>
            <a:spLocks noChangeArrowheads="1"/>
          </p:cNvSpPr>
          <p:nvPr/>
        </p:nvSpPr>
        <p:spPr bwMode="auto">
          <a:xfrm>
            <a:off x="7088188" y="562768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5" name="Rectangle 687"/>
          <p:cNvSpPr>
            <a:spLocks noChangeArrowheads="1"/>
          </p:cNvSpPr>
          <p:nvPr/>
        </p:nvSpPr>
        <p:spPr bwMode="auto">
          <a:xfrm>
            <a:off x="7088188" y="563086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7" name="Rectangle 689"/>
          <p:cNvSpPr>
            <a:spLocks noChangeArrowheads="1"/>
          </p:cNvSpPr>
          <p:nvPr/>
        </p:nvSpPr>
        <p:spPr bwMode="auto">
          <a:xfrm>
            <a:off x="7088188" y="56403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8" name="Rectangle 690"/>
          <p:cNvSpPr>
            <a:spLocks noChangeArrowheads="1"/>
          </p:cNvSpPr>
          <p:nvPr/>
        </p:nvSpPr>
        <p:spPr bwMode="auto">
          <a:xfrm>
            <a:off x="7088188" y="56451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39" name="Rectangle 691"/>
          <p:cNvSpPr>
            <a:spLocks noChangeArrowheads="1"/>
          </p:cNvSpPr>
          <p:nvPr/>
        </p:nvSpPr>
        <p:spPr bwMode="auto">
          <a:xfrm>
            <a:off x="7097714" y="5759451"/>
            <a:ext cx="3175"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0" name="Rectangle 692"/>
          <p:cNvSpPr>
            <a:spLocks noChangeArrowheads="1"/>
          </p:cNvSpPr>
          <p:nvPr/>
        </p:nvSpPr>
        <p:spPr bwMode="auto">
          <a:xfrm>
            <a:off x="7100888" y="5764214"/>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1" name="Rectangle 693"/>
          <p:cNvSpPr>
            <a:spLocks noChangeArrowheads="1"/>
          </p:cNvSpPr>
          <p:nvPr/>
        </p:nvSpPr>
        <p:spPr bwMode="auto">
          <a:xfrm>
            <a:off x="7100888" y="5767388"/>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2" name="Rectangle 694"/>
          <p:cNvSpPr>
            <a:spLocks noChangeArrowheads="1"/>
          </p:cNvSpPr>
          <p:nvPr/>
        </p:nvSpPr>
        <p:spPr bwMode="auto">
          <a:xfrm>
            <a:off x="7100888" y="57721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3" name="Rectangle 695"/>
          <p:cNvSpPr>
            <a:spLocks noChangeArrowheads="1"/>
          </p:cNvSpPr>
          <p:nvPr/>
        </p:nvSpPr>
        <p:spPr bwMode="auto">
          <a:xfrm>
            <a:off x="7100888" y="57769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4" name="Rectangle 696"/>
          <p:cNvSpPr>
            <a:spLocks noChangeArrowheads="1"/>
          </p:cNvSpPr>
          <p:nvPr/>
        </p:nvSpPr>
        <p:spPr bwMode="auto">
          <a:xfrm>
            <a:off x="7100888" y="5781676"/>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5" name="Rectangle 697"/>
          <p:cNvSpPr>
            <a:spLocks noChangeArrowheads="1"/>
          </p:cNvSpPr>
          <p:nvPr/>
        </p:nvSpPr>
        <p:spPr bwMode="auto">
          <a:xfrm>
            <a:off x="7100888" y="5784851"/>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6" name="Rectangle 698"/>
          <p:cNvSpPr>
            <a:spLocks noChangeArrowheads="1"/>
          </p:cNvSpPr>
          <p:nvPr/>
        </p:nvSpPr>
        <p:spPr bwMode="auto">
          <a:xfrm>
            <a:off x="7100888" y="57896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7" name="Rectangle 699"/>
          <p:cNvSpPr>
            <a:spLocks noChangeArrowheads="1"/>
          </p:cNvSpPr>
          <p:nvPr/>
        </p:nvSpPr>
        <p:spPr bwMode="auto">
          <a:xfrm>
            <a:off x="7100888" y="57943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8" name="Rectangle 700"/>
          <p:cNvSpPr>
            <a:spLocks noChangeArrowheads="1"/>
          </p:cNvSpPr>
          <p:nvPr/>
        </p:nvSpPr>
        <p:spPr bwMode="auto">
          <a:xfrm>
            <a:off x="7100888" y="5799139"/>
            <a:ext cx="4762"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49" name="Rectangle 701"/>
          <p:cNvSpPr>
            <a:spLocks noChangeArrowheads="1"/>
          </p:cNvSpPr>
          <p:nvPr/>
        </p:nvSpPr>
        <p:spPr bwMode="auto">
          <a:xfrm>
            <a:off x="7100888" y="5802313"/>
            <a:ext cx="4762"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50" name="Rectangle 702"/>
          <p:cNvSpPr>
            <a:spLocks noChangeArrowheads="1"/>
          </p:cNvSpPr>
          <p:nvPr/>
        </p:nvSpPr>
        <p:spPr bwMode="auto">
          <a:xfrm>
            <a:off x="7100888" y="5807076"/>
            <a:ext cx="4762"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51" name="Rectangle 703"/>
          <p:cNvSpPr>
            <a:spLocks noChangeArrowheads="1"/>
          </p:cNvSpPr>
          <p:nvPr/>
        </p:nvSpPr>
        <p:spPr bwMode="auto">
          <a:xfrm>
            <a:off x="7105651" y="5811838"/>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52" name="Rectangle 704"/>
          <p:cNvSpPr>
            <a:spLocks noChangeArrowheads="1"/>
          </p:cNvSpPr>
          <p:nvPr/>
        </p:nvSpPr>
        <p:spPr bwMode="auto">
          <a:xfrm>
            <a:off x="7105651" y="5816601"/>
            <a:ext cx="4763" cy="317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53" name="Rectangle 705"/>
          <p:cNvSpPr>
            <a:spLocks noChangeArrowheads="1"/>
          </p:cNvSpPr>
          <p:nvPr/>
        </p:nvSpPr>
        <p:spPr bwMode="auto">
          <a:xfrm>
            <a:off x="7105651" y="5819776"/>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55" name="Rectangle 707"/>
          <p:cNvSpPr>
            <a:spLocks noChangeArrowheads="1"/>
          </p:cNvSpPr>
          <p:nvPr/>
        </p:nvSpPr>
        <p:spPr bwMode="auto">
          <a:xfrm>
            <a:off x="7105651" y="5829301"/>
            <a:ext cx="4763" cy="476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79556" name="Rectangle 708"/>
          <p:cNvSpPr>
            <a:spLocks noChangeArrowheads="1"/>
          </p:cNvSpPr>
          <p:nvPr/>
        </p:nvSpPr>
        <p:spPr bwMode="auto">
          <a:xfrm>
            <a:off x="7105651" y="5834063"/>
            <a:ext cx="4763" cy="476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38133" name="Rectangle 759"/>
          <p:cNvSpPr>
            <a:spLocks noChangeArrowheads="1"/>
          </p:cNvSpPr>
          <p:nvPr/>
        </p:nvSpPr>
        <p:spPr bwMode="auto">
          <a:xfrm>
            <a:off x="1739900" y="369888"/>
            <a:ext cx="86423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4188" indent="-48418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buFont typeface="Monotype Sorts" pitchFamily="2" charset="2"/>
              <a:buChar char="l"/>
            </a:pPr>
            <a:r>
              <a:rPr lang="en-US" altLang="nb-NO" sz="2800" dirty="0"/>
              <a:t>Renewed interest when </a:t>
            </a:r>
            <a:r>
              <a:rPr lang="en-US" altLang="nb-NO" sz="2800" dirty="0" err="1"/>
              <a:t>Roedder</a:t>
            </a:r>
            <a:r>
              <a:rPr lang="en-US" altLang="nb-NO" sz="2800" dirty="0"/>
              <a:t> (1951) discovered a second immiscibility gap in the iron-rich Fa-Lc-SiO</a:t>
            </a:r>
            <a:r>
              <a:rPr lang="en-US" altLang="nb-NO" sz="2800" baseline="-25000" dirty="0"/>
              <a:t>2</a:t>
            </a:r>
            <a:r>
              <a:rPr lang="en-US" altLang="nb-NO" sz="2800" dirty="0"/>
              <a:t> system</a:t>
            </a:r>
            <a:endParaRPr lang="en-US" altLang="nb-NO" sz="3200" dirty="0"/>
          </a:p>
        </p:txBody>
      </p:sp>
      <p:pic>
        <p:nvPicPr>
          <p:cNvPr id="38134" name="Picture 762" descr="Fig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1519238"/>
            <a:ext cx="6269038"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35" name="Text Box 763"/>
          <p:cNvSpPr txBox="1">
            <a:spLocks noChangeArrowheads="1"/>
          </p:cNvSpPr>
          <p:nvPr/>
        </p:nvSpPr>
        <p:spPr bwMode="auto">
          <a:xfrm>
            <a:off x="1747839" y="3084513"/>
            <a:ext cx="23971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sz="1200" b="1">
                <a:solidFill>
                  <a:srgbClr val="FF0000"/>
                </a:solidFill>
                <a:latin typeface="Arial" panose="020B0604020202020204" pitchFamily="34" charset="0"/>
                <a:cs typeface="Arial" panose="020B0604020202020204" pitchFamily="34" charset="0"/>
              </a:rPr>
              <a:t>Figure 11-7. </a:t>
            </a:r>
            <a:r>
              <a:rPr lang="en-US" altLang="nb-NO" sz="1200" b="1">
                <a:solidFill>
                  <a:schemeClr val="bg2"/>
                </a:solidFill>
                <a:latin typeface="Arial" panose="020B0604020202020204" pitchFamily="34" charset="0"/>
                <a:cs typeface="Times New Roman" panose="02020603050405020304" pitchFamily="18" charset="0"/>
              </a:rPr>
              <a:t>Two immiscibility gaps in the system fayalite-leucite-silica (after Roedder, 1979). Yoder (ed.), The Evolution of the Igneous Rocks. Princeton University Press. pp. 15-58. Projected into the simplified system are the compositions of natural immiscible silicate pair droplets from interstitial Fe-rich tholeiitic glasses (Philpotts, 1982).</a:t>
            </a:r>
            <a:r>
              <a:rPr lang="en-US" altLang="nb-NO" sz="1200" b="1">
                <a:solidFill>
                  <a:schemeClr val="bg2"/>
                </a:solidFill>
                <a:latin typeface="Arial" panose="020B0604020202020204" pitchFamily="34" charset="0"/>
                <a:cs typeface="Arial" panose="020B0604020202020204" pitchFamily="34" charset="0"/>
              </a:rPr>
              <a:t> </a:t>
            </a:r>
            <a:r>
              <a:rPr lang="en-US" altLang="nb-NO" sz="1200" b="1">
                <a:solidFill>
                  <a:schemeClr val="bg2"/>
                </a:solidFill>
                <a:latin typeface="Arial" panose="020B0604020202020204" pitchFamily="34" charset="0"/>
                <a:cs typeface="Times New Roman" panose="02020603050405020304" pitchFamily="18" charset="0"/>
              </a:rPr>
              <a:t>Contrib. Mineral. Petrol., 80, 201-218.</a:t>
            </a:r>
            <a:r>
              <a:rPr lang="en-US" altLang="nb-NO" sz="1200" b="1">
                <a:solidFill>
                  <a:schemeClr val="bg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40490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09800" y="190500"/>
            <a:ext cx="7772400" cy="1143000"/>
          </a:xfrm>
        </p:spPr>
        <p:txBody>
          <a:bodyPr/>
          <a:lstStyle/>
          <a:p>
            <a:pPr>
              <a:defRPr/>
            </a:pPr>
            <a:r>
              <a:rPr lang="en-US" smtClean="0"/>
              <a:t>Some Examples</a:t>
            </a:r>
          </a:p>
        </p:txBody>
      </p:sp>
      <p:sp>
        <p:nvSpPr>
          <p:cNvPr id="38915" name="Rectangle 3"/>
          <p:cNvSpPr>
            <a:spLocks noGrp="1" noChangeArrowheads="1"/>
          </p:cNvSpPr>
          <p:nvPr>
            <p:ph type="body" idx="1"/>
          </p:nvPr>
        </p:nvSpPr>
        <p:spPr>
          <a:xfrm>
            <a:off x="2209801" y="1387475"/>
            <a:ext cx="8101013" cy="5049838"/>
          </a:xfrm>
        </p:spPr>
        <p:txBody>
          <a:bodyPr/>
          <a:lstStyle/>
          <a:p>
            <a:r>
              <a:rPr lang="en-US" altLang="nb-NO" smtClean="0"/>
              <a:t>Late silica-rich immiscible droplets in Fe-rich tholeiitic basalts (as in Roedder)</a:t>
            </a:r>
          </a:p>
          <a:p>
            <a:r>
              <a:rPr lang="en-US" altLang="nb-NO" smtClean="0"/>
              <a:t>Sulfide-silicate immiscibility (massive sulfide deposits)</a:t>
            </a:r>
          </a:p>
          <a:p>
            <a:r>
              <a:rPr lang="en-US" altLang="nb-NO" smtClean="0"/>
              <a:t>Carbonatite-nephelinite systems (Chapter 19)</a:t>
            </a:r>
          </a:p>
        </p:txBody>
      </p:sp>
    </p:spTree>
    <p:extLst>
      <p:ext uri="{BB962C8B-B14F-4D97-AF65-F5344CB8AC3E}">
        <p14:creationId xmlns:p14="http://schemas.microsoft.com/office/powerpoint/2010/main" val="1411315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smtClean="0"/>
              <a:t>Compositional Convection and </a:t>
            </a:r>
            <a:r>
              <a:rPr lang="en-US" i="1" smtClean="0"/>
              <a:t>In Situ</a:t>
            </a:r>
            <a:r>
              <a:rPr lang="en-US" smtClean="0"/>
              <a:t> Differentiation Processes</a:t>
            </a:r>
            <a:endParaRPr lang="en-US" b="1" smtClean="0">
              <a:solidFill>
                <a:schemeClr val="tx1"/>
              </a:solidFill>
              <a:effectLst/>
            </a:endParaRPr>
          </a:p>
        </p:txBody>
      </p:sp>
      <p:sp>
        <p:nvSpPr>
          <p:cNvPr id="41987" name="Rectangle 3"/>
          <p:cNvSpPr>
            <a:spLocks noGrp="1" noChangeArrowheads="1"/>
          </p:cNvSpPr>
          <p:nvPr>
            <p:ph type="body" idx="1"/>
          </p:nvPr>
        </p:nvSpPr>
        <p:spPr>
          <a:xfrm>
            <a:off x="2209801" y="1512888"/>
            <a:ext cx="8177213" cy="4583112"/>
          </a:xfrm>
        </p:spPr>
        <p:txBody>
          <a:bodyPr/>
          <a:lstStyle/>
          <a:p>
            <a:pPr>
              <a:spcBef>
                <a:spcPts val="600"/>
              </a:spcBef>
            </a:pPr>
            <a:r>
              <a:rPr lang="en-US" altLang="nb-NO" i="1" smtClean="0"/>
              <a:t>In-situ</a:t>
            </a:r>
            <a:r>
              <a:rPr lang="en-US" altLang="nb-NO" smtClean="0"/>
              <a:t>: crystals don’t sink/move</a:t>
            </a:r>
          </a:p>
          <a:p>
            <a:pPr>
              <a:spcBef>
                <a:spcPts val="600"/>
              </a:spcBef>
            </a:pPr>
            <a:r>
              <a:rPr lang="en-US" altLang="nb-NO" smtClean="0"/>
              <a:t>Typically involves</a:t>
            </a:r>
          </a:p>
          <a:p>
            <a:pPr lvl="1">
              <a:spcBef>
                <a:spcPts val="600"/>
              </a:spcBef>
            </a:pPr>
            <a:r>
              <a:rPr lang="en-US" altLang="nb-NO" sz="3200"/>
              <a:t>Diffusion</a:t>
            </a:r>
          </a:p>
          <a:p>
            <a:pPr lvl="1">
              <a:spcBef>
                <a:spcPts val="600"/>
              </a:spcBef>
            </a:pPr>
            <a:r>
              <a:rPr lang="en-US" altLang="nb-NO" sz="3200"/>
              <a:t>Convective separation of liquid and crystals</a:t>
            </a:r>
          </a:p>
        </p:txBody>
      </p:sp>
    </p:spTree>
    <p:extLst>
      <p:ext uri="{BB962C8B-B14F-4D97-AF65-F5344CB8AC3E}">
        <p14:creationId xmlns:p14="http://schemas.microsoft.com/office/powerpoint/2010/main" val="10184696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09800" y="260350"/>
            <a:ext cx="7772400" cy="1143000"/>
          </a:xfrm>
        </p:spPr>
        <p:txBody>
          <a:bodyPr>
            <a:normAutofit fontScale="90000"/>
          </a:bodyPr>
          <a:lstStyle/>
          <a:p>
            <a:pPr>
              <a:defRPr/>
            </a:pPr>
            <a:r>
              <a:rPr lang="en-US" dirty="0" smtClean="0"/>
              <a:t>The </a:t>
            </a:r>
            <a:r>
              <a:rPr lang="en-US" dirty="0" err="1" smtClean="0"/>
              <a:t>Soret</a:t>
            </a:r>
            <a:r>
              <a:rPr lang="en-US" dirty="0" smtClean="0"/>
              <a:t> Effect and </a:t>
            </a:r>
            <a:r>
              <a:rPr lang="en-US" dirty="0" err="1" smtClean="0"/>
              <a:t>Thermogravitational</a:t>
            </a:r>
            <a:r>
              <a:rPr lang="en-US" dirty="0" smtClean="0"/>
              <a:t> Diffusion</a:t>
            </a:r>
            <a:endParaRPr lang="en-US" b="1" dirty="0" smtClean="0">
              <a:solidFill>
                <a:schemeClr val="tx1"/>
              </a:solidFill>
              <a:effectLst/>
            </a:endParaRPr>
          </a:p>
        </p:txBody>
      </p:sp>
      <p:sp>
        <p:nvSpPr>
          <p:cNvPr id="43011" name="Rectangle 3"/>
          <p:cNvSpPr>
            <a:spLocks noGrp="1" noChangeArrowheads="1"/>
          </p:cNvSpPr>
          <p:nvPr>
            <p:ph type="body" idx="1"/>
          </p:nvPr>
        </p:nvSpPr>
        <p:spPr>
          <a:xfrm>
            <a:off x="1654175" y="1754188"/>
            <a:ext cx="8701088" cy="4513262"/>
          </a:xfrm>
        </p:spPr>
        <p:txBody>
          <a:bodyPr/>
          <a:lstStyle/>
          <a:p>
            <a:pPr>
              <a:spcBef>
                <a:spcPts val="600"/>
              </a:spcBef>
            </a:pPr>
            <a:r>
              <a:rPr lang="en-US" altLang="nb-NO" b="1" i="1" smtClean="0">
                <a:solidFill>
                  <a:srgbClr val="FF0000"/>
                </a:solidFill>
              </a:rPr>
              <a:t>Thermal diffusion</a:t>
            </a:r>
            <a:r>
              <a:rPr lang="en-US" altLang="nb-NO" smtClean="0"/>
              <a:t>, or the </a:t>
            </a:r>
            <a:r>
              <a:rPr lang="en-US" altLang="nb-NO" smtClean="0">
                <a:solidFill>
                  <a:srgbClr val="FF0000"/>
                </a:solidFill>
              </a:rPr>
              <a:t>Soret effect</a:t>
            </a:r>
          </a:p>
          <a:p>
            <a:pPr>
              <a:spcBef>
                <a:spcPts val="600"/>
              </a:spcBef>
            </a:pPr>
            <a:r>
              <a:rPr lang="en-US" altLang="nb-NO" smtClean="0">
                <a:solidFill>
                  <a:srgbClr val="FF0066"/>
                </a:solidFill>
              </a:rPr>
              <a:t>Heavy</a:t>
            </a:r>
            <a:r>
              <a:rPr lang="en-US" altLang="nb-NO" smtClean="0">
                <a:solidFill>
                  <a:schemeClr val="tx1"/>
                </a:solidFill>
              </a:rPr>
              <a:t> </a:t>
            </a:r>
            <a:r>
              <a:rPr lang="en-US" altLang="nb-NO" smtClean="0"/>
              <a:t>elements/molecules migrate toward the </a:t>
            </a:r>
            <a:r>
              <a:rPr lang="en-US" altLang="nb-NO" smtClean="0">
                <a:solidFill>
                  <a:srgbClr val="FF0066"/>
                </a:solidFill>
              </a:rPr>
              <a:t>colder</a:t>
            </a:r>
            <a:r>
              <a:rPr lang="en-US" altLang="nb-NO" smtClean="0"/>
              <a:t> end and </a:t>
            </a:r>
            <a:r>
              <a:rPr lang="en-US" altLang="nb-NO" smtClean="0">
                <a:solidFill>
                  <a:srgbClr val="FF0066"/>
                </a:solidFill>
              </a:rPr>
              <a:t>lighter</a:t>
            </a:r>
            <a:r>
              <a:rPr lang="en-US" altLang="nb-NO" smtClean="0"/>
              <a:t> ones to the </a:t>
            </a:r>
            <a:r>
              <a:rPr lang="en-US" altLang="nb-NO" smtClean="0">
                <a:solidFill>
                  <a:srgbClr val="FF0066"/>
                </a:solidFill>
              </a:rPr>
              <a:t>hotter</a:t>
            </a:r>
            <a:r>
              <a:rPr lang="en-US" altLang="nb-NO" smtClean="0"/>
              <a:t> end of the gradient</a:t>
            </a:r>
          </a:p>
        </p:txBody>
      </p:sp>
    </p:spTree>
    <p:extLst>
      <p:ext uri="{BB962C8B-B14F-4D97-AF65-F5344CB8AC3E}">
        <p14:creationId xmlns:p14="http://schemas.microsoft.com/office/powerpoint/2010/main" val="25163676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4" descr="WAL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4" y="1512888"/>
            <a:ext cx="3881437"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body" idx="1"/>
          </p:nvPr>
        </p:nvSpPr>
        <p:spPr>
          <a:xfrm>
            <a:off x="1793876" y="315914"/>
            <a:ext cx="8874125" cy="1112837"/>
          </a:xfrm>
        </p:spPr>
        <p:txBody>
          <a:bodyPr/>
          <a:lstStyle/>
          <a:p>
            <a:pPr>
              <a:spcBef>
                <a:spcPts val="600"/>
              </a:spcBef>
              <a:buNone/>
            </a:pPr>
            <a:r>
              <a:rPr lang="en-US" altLang="nb-NO" smtClean="0"/>
              <a:t>Walker and DeLong (1982) subjected two basalts to thermal gradients of nearly 50</a:t>
            </a:r>
            <a:r>
              <a:rPr lang="en-US" altLang="nb-NO" baseline="30000" smtClean="0"/>
              <a:t>o</a:t>
            </a:r>
            <a:r>
              <a:rPr lang="en-US" altLang="nb-NO" smtClean="0"/>
              <a:t>C/mm (!) </a:t>
            </a:r>
          </a:p>
        </p:txBody>
      </p:sp>
      <p:sp>
        <p:nvSpPr>
          <p:cNvPr id="101383" name="Rectangle 7"/>
          <p:cNvSpPr>
            <a:spLocks noChangeArrowheads="1"/>
          </p:cNvSpPr>
          <p:nvPr/>
        </p:nvSpPr>
        <p:spPr bwMode="auto">
          <a:xfrm>
            <a:off x="7077075" y="6070601"/>
            <a:ext cx="63500" cy="9525"/>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101390" name="Rectangle 14"/>
          <p:cNvSpPr>
            <a:spLocks noChangeArrowheads="1"/>
          </p:cNvSpPr>
          <p:nvPr/>
        </p:nvSpPr>
        <p:spPr bwMode="auto">
          <a:xfrm>
            <a:off x="7077075" y="5292726"/>
            <a:ext cx="63500" cy="11113"/>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101408" name="Rectangle 32"/>
          <p:cNvSpPr>
            <a:spLocks noChangeArrowheads="1"/>
          </p:cNvSpPr>
          <p:nvPr/>
        </p:nvSpPr>
        <p:spPr bwMode="auto">
          <a:xfrm>
            <a:off x="9426575" y="4148138"/>
            <a:ext cx="63500" cy="11112"/>
          </a:xfrm>
          <a:prstGeom prst="rect">
            <a:avLst/>
          </a:prstGeom>
          <a:solidFill>
            <a:srgbClr val="000000"/>
          </a:solidFill>
          <a:ln w="9525">
            <a:noFill/>
            <a:miter lim="800000"/>
            <a:headEnd/>
            <a:tailEnd/>
          </a:ln>
        </p:spPr>
        <p:txBody>
          <a:bodyPr/>
          <a:lstStyle/>
          <a:p>
            <a:pPr>
              <a:defRPr/>
            </a:pPr>
            <a:endParaRPr lang="en-US">
              <a:latin typeface="Times New Roman" charset="0"/>
            </a:endParaRPr>
          </a:p>
        </p:txBody>
      </p:sp>
      <p:sp>
        <p:nvSpPr>
          <p:cNvPr id="44039" name="Rectangle 83"/>
          <p:cNvSpPr>
            <a:spLocks noChangeArrowheads="1"/>
          </p:cNvSpPr>
          <p:nvPr/>
        </p:nvSpPr>
        <p:spPr bwMode="auto">
          <a:xfrm>
            <a:off x="1792289" y="1404938"/>
            <a:ext cx="51530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pPr>
            <a:r>
              <a:rPr lang="en-US" altLang="nb-NO" sz="3200" dirty="0"/>
              <a:t>Found that:</a:t>
            </a:r>
          </a:p>
          <a:p>
            <a:pPr>
              <a:spcBef>
                <a:spcPts val="600"/>
              </a:spcBef>
              <a:buClr>
                <a:srgbClr val="00CC00"/>
              </a:buClr>
              <a:buSzPct val="50000"/>
              <a:buFont typeface="Monotype Sorts" pitchFamily="2" charset="2"/>
              <a:buChar char="l"/>
            </a:pPr>
            <a:r>
              <a:rPr lang="en-US" altLang="nb-NO" sz="3200" dirty="0"/>
              <a:t> Samples reached a steady state in a few days </a:t>
            </a:r>
          </a:p>
          <a:p>
            <a:pPr>
              <a:spcBef>
                <a:spcPts val="600"/>
              </a:spcBef>
              <a:buClr>
                <a:srgbClr val="00CC00"/>
              </a:buClr>
              <a:buSzPct val="50000"/>
              <a:buFont typeface="Monotype Sorts" pitchFamily="2" charset="2"/>
              <a:buChar char="l"/>
            </a:pPr>
            <a:r>
              <a:rPr lang="en-US" altLang="nb-NO" sz="3200" dirty="0"/>
              <a:t>Heavier elements </a:t>
            </a:r>
            <a:r>
              <a:rPr lang="en-US" altLang="nb-NO" sz="3200" dirty="0">
                <a:latin typeface="Symbol" panose="05050102010706020507" pitchFamily="18" charset="2"/>
              </a:rPr>
              <a:t>®</a:t>
            </a:r>
            <a:r>
              <a:rPr lang="en-US" altLang="nb-NO" sz="3200" dirty="0"/>
              <a:t> cooler end and the lighter </a:t>
            </a:r>
            <a:r>
              <a:rPr lang="en-US" altLang="nb-NO" sz="3200" dirty="0">
                <a:latin typeface="Symbol" panose="05050102010706020507" pitchFamily="18" charset="2"/>
              </a:rPr>
              <a:t>®</a:t>
            </a:r>
            <a:r>
              <a:rPr lang="en-US" altLang="nb-NO" sz="3200" dirty="0"/>
              <a:t> hot </a:t>
            </a:r>
            <a:r>
              <a:rPr lang="en-US" altLang="nb-NO" sz="3200" dirty="0" smtClean="0"/>
              <a:t>end</a:t>
            </a:r>
            <a:endParaRPr lang="en-US" altLang="nb-NO" sz="3200" dirty="0"/>
          </a:p>
        </p:txBody>
      </p:sp>
      <p:sp>
        <p:nvSpPr>
          <p:cNvPr id="44040" name="Text Box 86"/>
          <p:cNvSpPr txBox="1">
            <a:spLocks noChangeArrowheads="1"/>
          </p:cNvSpPr>
          <p:nvPr/>
        </p:nvSpPr>
        <p:spPr bwMode="auto">
          <a:xfrm>
            <a:off x="4735514" y="5973764"/>
            <a:ext cx="210343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sz="1200">
                <a:solidFill>
                  <a:srgbClr val="FF0066"/>
                </a:solidFill>
                <a:latin typeface="Arial" panose="020B0604020202020204" pitchFamily="34" charset="0"/>
                <a:cs typeface="Arial" panose="020B0604020202020204" pitchFamily="34" charset="0"/>
              </a:rPr>
              <a:t>Figure 7.4.</a:t>
            </a:r>
            <a:r>
              <a:rPr lang="en-US" altLang="nb-NO" sz="1200">
                <a:latin typeface="Arial" panose="020B0604020202020204" pitchFamily="34" charset="0"/>
                <a:cs typeface="Arial" panose="020B0604020202020204" pitchFamily="34" charset="0"/>
              </a:rPr>
              <a:t> </a:t>
            </a:r>
            <a:r>
              <a:rPr lang="en-US" altLang="nb-NO" sz="1200">
                <a:solidFill>
                  <a:schemeClr val="bg2"/>
                </a:solidFill>
                <a:latin typeface="Arial" panose="020B0604020202020204" pitchFamily="34" charset="0"/>
                <a:cs typeface="Arial" panose="020B0604020202020204" pitchFamily="34" charset="0"/>
              </a:rPr>
              <a:t>After </a:t>
            </a:r>
            <a:r>
              <a:rPr lang="en-US" altLang="nb-NO" sz="1200">
                <a:solidFill>
                  <a:schemeClr val="bg2"/>
                </a:solidFill>
                <a:latin typeface="Arial" panose="020B0604020202020204" pitchFamily="34" charset="0"/>
                <a:cs typeface="Times New Roman" panose="02020603050405020304" pitchFamily="18" charset="0"/>
              </a:rPr>
              <a:t>Walker, D. C. and S. E. DeLong (1982). Contrib. Mineral. Petrol., 79, 231-240.</a:t>
            </a:r>
            <a:r>
              <a:rPr lang="en-US" altLang="nb-NO" sz="1600">
                <a:solidFill>
                  <a:schemeClr val="bg2"/>
                </a:solidFill>
              </a:rPr>
              <a:t> </a:t>
            </a:r>
          </a:p>
        </p:txBody>
      </p:sp>
    </p:spTree>
    <p:extLst>
      <p:ext uri="{BB962C8B-B14F-4D97-AF65-F5344CB8AC3E}">
        <p14:creationId xmlns:p14="http://schemas.microsoft.com/office/powerpoint/2010/main" val="31716260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1905000" y="369888"/>
            <a:ext cx="8389938"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pPr>
            <a:r>
              <a:rPr lang="en-US" altLang="nb-NO" sz="3200" dirty="0" err="1"/>
              <a:t>Hildreth</a:t>
            </a:r>
            <a:r>
              <a:rPr lang="en-US" altLang="nb-NO" sz="3200" dirty="0"/>
              <a:t> (1979) 0.7 Ma </a:t>
            </a:r>
            <a:r>
              <a:rPr lang="en-US" altLang="nb-NO" sz="3200" dirty="0">
                <a:solidFill>
                  <a:srgbClr val="FF0000"/>
                </a:solidFill>
              </a:rPr>
              <a:t>Bishop Tuff</a:t>
            </a:r>
            <a:r>
              <a:rPr lang="en-US" altLang="nb-NO" sz="3200" dirty="0">
                <a:solidFill>
                  <a:schemeClr val="bg2"/>
                </a:solidFill>
              </a:rPr>
              <a:t> </a:t>
            </a:r>
            <a:r>
              <a:rPr lang="en-US" altLang="nb-NO" sz="3200" dirty="0"/>
              <a:t>at Long Valley, California</a:t>
            </a:r>
          </a:p>
          <a:p>
            <a:pPr>
              <a:spcBef>
                <a:spcPts val="600"/>
              </a:spcBef>
              <a:buClr>
                <a:srgbClr val="00CC00"/>
              </a:buClr>
              <a:buSzPct val="50000"/>
              <a:buFont typeface="Monotype Sorts" pitchFamily="2" charset="2"/>
              <a:buChar char="l"/>
            </a:pPr>
            <a:r>
              <a:rPr lang="en-US" altLang="nb-NO" sz="3200" dirty="0"/>
              <a:t>Vertical </a:t>
            </a:r>
            <a:r>
              <a:rPr lang="en-US" altLang="nb-NO" sz="3200" dirty="0">
                <a:solidFill>
                  <a:srgbClr val="FF0066"/>
                </a:solidFill>
              </a:rPr>
              <a:t>compositional</a:t>
            </a:r>
            <a:r>
              <a:rPr lang="en-US" altLang="nb-NO" sz="3200" dirty="0">
                <a:solidFill>
                  <a:schemeClr val="bg2"/>
                </a:solidFill>
              </a:rPr>
              <a:t> </a:t>
            </a:r>
            <a:r>
              <a:rPr lang="en-US" altLang="nb-NO" sz="3200" dirty="0"/>
              <a:t>variation in the stratified tuff</a:t>
            </a:r>
          </a:p>
          <a:p>
            <a:pPr>
              <a:spcBef>
                <a:spcPts val="600"/>
              </a:spcBef>
              <a:buClr>
                <a:srgbClr val="00CC00"/>
              </a:buClr>
              <a:buSzPct val="50000"/>
              <a:buFont typeface="Monotype Sorts" pitchFamily="2" charset="2"/>
              <a:buChar char="l"/>
            </a:pPr>
            <a:r>
              <a:rPr lang="en-US" altLang="nb-NO" sz="3200" dirty="0">
                <a:solidFill>
                  <a:srgbClr val="FF0066"/>
                </a:solidFill>
              </a:rPr>
              <a:t>Thermal gradient  in chamber</a:t>
            </a:r>
          </a:p>
        </p:txBody>
      </p:sp>
    </p:spTree>
    <p:extLst>
      <p:ext uri="{BB962C8B-B14F-4D97-AF65-F5344CB8AC3E}">
        <p14:creationId xmlns:p14="http://schemas.microsoft.com/office/powerpoint/2010/main" val="2910450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1811339" y="230189"/>
            <a:ext cx="8389937" cy="3405187"/>
          </a:xfrm>
          <a:prstGeom prst="rect">
            <a:avLst/>
          </a:prstGeom>
          <a:noFill/>
          <a:ln w="9525">
            <a:noFill/>
            <a:miter lim="800000"/>
            <a:headEnd/>
            <a:tailEnd/>
          </a:ln>
          <a:effectLst/>
        </p:spPr>
        <p:txBody>
          <a:bodyPr/>
          <a:lstStyle/>
          <a:p>
            <a:pPr marL="342900" indent="-342900">
              <a:spcBef>
                <a:spcPts val="600"/>
              </a:spcBef>
              <a:buClr>
                <a:srgbClr val="00CC00"/>
              </a:buClr>
              <a:buSzPct val="50000"/>
              <a:defRPr/>
            </a:pPr>
            <a:r>
              <a:rPr lang="en-US" sz="3200">
                <a:solidFill>
                  <a:srgbClr val="FF0066"/>
                </a:solidFill>
                <a:effectLst>
                  <a:outerShdw blurRad="38100" dist="38100" dir="2700000" algn="tl">
                    <a:srgbClr val="000000"/>
                  </a:outerShdw>
                </a:effectLst>
                <a:latin typeface="Times New Roman" charset="0"/>
              </a:rPr>
              <a:t>Model</a:t>
            </a:r>
            <a:endParaRPr lang="en-US" sz="3200">
              <a:effectLst>
                <a:outerShdw blurRad="38100" dist="38100" dir="2700000" algn="tl">
                  <a:srgbClr val="000000"/>
                </a:outerShdw>
              </a:effectLst>
              <a:latin typeface="Times New Roman" charset="0"/>
            </a:endParaRPr>
          </a:p>
        </p:txBody>
      </p:sp>
      <p:pic>
        <p:nvPicPr>
          <p:cNvPr id="47107" name="Picture 2721" descr="Fig 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65189"/>
            <a:ext cx="914400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370" name="Text Box 2722"/>
          <p:cNvSpPr txBox="1">
            <a:spLocks noChangeArrowheads="1"/>
          </p:cNvSpPr>
          <p:nvPr/>
        </p:nvSpPr>
        <p:spPr bwMode="auto">
          <a:xfrm>
            <a:off x="2074864" y="6400800"/>
            <a:ext cx="8175625" cy="457200"/>
          </a:xfrm>
          <a:prstGeom prst="rect">
            <a:avLst/>
          </a:prstGeom>
          <a:noFill/>
          <a:ln w="9525">
            <a:noFill/>
            <a:miter lim="800000"/>
            <a:headEnd type="none" w="sm" len="sm"/>
            <a:tailEnd type="none" w="sm" len="sm"/>
          </a:ln>
          <a:effectLst/>
        </p:spPr>
        <p:txBody>
          <a:bodyPr>
            <a:spAutoFit/>
          </a:bodyPr>
          <a:lstStyle/>
          <a:p>
            <a:pPr>
              <a:defRPr/>
            </a:pPr>
            <a:r>
              <a:rPr lang="en-US" sz="1200" dirty="0">
                <a:solidFill>
                  <a:srgbClr val="FF0066"/>
                </a:solidFill>
                <a:latin typeface="Arial" charset="0"/>
                <a:cs typeface="Arial" charset="0"/>
              </a:rPr>
              <a:t>Figure 11-11.</a:t>
            </a:r>
            <a:r>
              <a:rPr lang="en-US" sz="1200" dirty="0">
                <a:latin typeface="Arial" charset="0"/>
                <a:cs typeface="Arial" charset="0"/>
              </a:rPr>
              <a:t> </a:t>
            </a:r>
            <a:r>
              <a:rPr lang="en-US" sz="1200" dirty="0">
                <a:solidFill>
                  <a:schemeClr val="bg2"/>
                </a:solidFill>
                <a:latin typeface="Arial" charset="0"/>
              </a:rPr>
              <a:t>Schematic section through a rhyolitic magma chamber undergoing convection-aided </a:t>
            </a:r>
            <a:r>
              <a:rPr lang="en-US" sz="1200" i="1" dirty="0">
                <a:solidFill>
                  <a:schemeClr val="bg2"/>
                </a:solidFill>
                <a:latin typeface="Arial" charset="0"/>
              </a:rPr>
              <a:t>in-situ</a:t>
            </a:r>
            <a:r>
              <a:rPr lang="en-US" sz="1200" dirty="0">
                <a:solidFill>
                  <a:schemeClr val="bg2"/>
                </a:solidFill>
                <a:latin typeface="Arial" charset="0"/>
              </a:rPr>
              <a:t> differentiation.  After Hildreth (1979).</a:t>
            </a:r>
            <a:r>
              <a:rPr lang="en-US" sz="1200" dirty="0">
                <a:solidFill>
                  <a:schemeClr val="bg2"/>
                </a:solidFill>
                <a:effectLst>
                  <a:outerShdw blurRad="38100" dist="38100" dir="2700000" algn="tl">
                    <a:srgbClr val="000000"/>
                  </a:outerShdw>
                </a:effectLst>
                <a:latin typeface="Arial" charset="0"/>
              </a:rPr>
              <a:t> </a:t>
            </a:r>
            <a:r>
              <a:rPr lang="en-US" sz="1200" dirty="0">
                <a:solidFill>
                  <a:schemeClr val="bg2"/>
                </a:solidFill>
                <a:latin typeface="Arial" charset="0"/>
                <a:cs typeface="Arial" charset="0"/>
              </a:rPr>
              <a:t> </a:t>
            </a:r>
            <a:r>
              <a:rPr lang="en-US" sz="1200" dirty="0">
                <a:solidFill>
                  <a:schemeClr val="bg2"/>
                </a:solidFill>
                <a:latin typeface="Arial" charset="0"/>
                <a:cs typeface="Times New Roman" charset="0"/>
              </a:rPr>
              <a:t>Geol. Soc. Amer. Special Paper, 180, 43-75.</a:t>
            </a:r>
            <a:r>
              <a:rPr lang="en-US" sz="1200" dirty="0">
                <a:solidFill>
                  <a:schemeClr val="bg2"/>
                </a:solidFill>
                <a:latin typeface="Arial" charset="0"/>
              </a:rPr>
              <a:t> </a:t>
            </a:r>
          </a:p>
        </p:txBody>
      </p:sp>
    </p:spTree>
    <p:extLst>
      <p:ext uri="{BB962C8B-B14F-4D97-AF65-F5344CB8AC3E}">
        <p14:creationId xmlns:p14="http://schemas.microsoft.com/office/powerpoint/2010/main" val="396609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0" descr="Fig 1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926" y="930276"/>
            <a:ext cx="46640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1690688" y="1171576"/>
            <a:ext cx="4138612"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Clr>
                <a:srgbClr val="FF5050"/>
              </a:buClr>
              <a:buSzPct val="60000"/>
              <a:buFont typeface="Monotype Sorts" pitchFamily="2" charset="2"/>
              <a:buChar char="l"/>
            </a:pPr>
            <a:r>
              <a:rPr lang="en-US" altLang="nb-NO" dirty="0"/>
              <a:t>Low P</a:t>
            </a:r>
          </a:p>
          <a:p>
            <a:pPr lvl="1">
              <a:spcBef>
                <a:spcPct val="20000"/>
              </a:spcBef>
              <a:buClr>
                <a:schemeClr val="folHlink"/>
              </a:buClr>
              <a:buSzPct val="65000"/>
              <a:buFont typeface="Monotype Sorts" pitchFamily="2" charset="2"/>
              <a:buChar char="F"/>
            </a:pPr>
            <a:r>
              <a:rPr lang="en-US" altLang="nb-NO" dirty="0" err="1"/>
              <a:t>Ol</a:t>
            </a:r>
            <a:r>
              <a:rPr lang="en-US" altLang="nb-NO" dirty="0"/>
              <a:t> then </a:t>
            </a:r>
            <a:r>
              <a:rPr lang="en-US" altLang="nb-NO" dirty="0" err="1"/>
              <a:t>Plag</a:t>
            </a:r>
            <a:r>
              <a:rPr lang="en-US" altLang="nb-NO" dirty="0"/>
              <a:t> then </a:t>
            </a:r>
            <a:r>
              <a:rPr lang="en-US" altLang="nb-NO" dirty="0" err="1"/>
              <a:t>Cpx</a:t>
            </a:r>
            <a:r>
              <a:rPr lang="en-US" altLang="nb-NO" dirty="0"/>
              <a:t> as cool</a:t>
            </a:r>
          </a:p>
          <a:p>
            <a:pPr lvl="1">
              <a:spcBef>
                <a:spcPct val="20000"/>
              </a:spcBef>
              <a:buClr>
                <a:schemeClr val="folHlink"/>
              </a:buClr>
              <a:buSzPct val="65000"/>
              <a:buFont typeface="Monotype Sorts" pitchFamily="2" charset="2"/>
              <a:buChar char="F"/>
            </a:pPr>
            <a:r>
              <a:rPr lang="en-US" altLang="nb-NO" dirty="0"/>
              <a:t>70</a:t>
            </a:r>
            <a:r>
              <a:rPr lang="en-US" altLang="nb-NO" baseline="30000" dirty="0"/>
              <a:t>o</a:t>
            </a:r>
            <a:r>
              <a:rPr lang="en-US" altLang="nb-NO" dirty="0"/>
              <a:t>C T range</a:t>
            </a:r>
          </a:p>
          <a:p>
            <a:pPr>
              <a:spcBef>
                <a:spcPct val="20000"/>
              </a:spcBef>
              <a:buClr>
                <a:srgbClr val="FF5050"/>
              </a:buClr>
              <a:buSzPct val="60000"/>
              <a:buFont typeface="Monotype Sorts" pitchFamily="2" charset="2"/>
              <a:buChar char="l"/>
            </a:pPr>
            <a:r>
              <a:rPr lang="en-US" altLang="nb-NO" sz="3200" dirty="0">
                <a:solidFill>
                  <a:srgbClr val="FF0000"/>
                </a:solidFill>
              </a:rPr>
              <a:t>High P</a:t>
            </a:r>
          </a:p>
          <a:p>
            <a:pPr lvl="1">
              <a:spcBef>
                <a:spcPct val="20000"/>
              </a:spcBef>
              <a:buClr>
                <a:schemeClr val="folHlink"/>
              </a:buClr>
              <a:buSzPct val="65000"/>
              <a:buFont typeface="Monotype Sorts" pitchFamily="2" charset="2"/>
              <a:buChar char="F"/>
            </a:pPr>
            <a:r>
              <a:rPr lang="en-US" altLang="nb-NO" dirty="0" err="1"/>
              <a:t>Cpx</a:t>
            </a:r>
            <a:r>
              <a:rPr lang="en-US" altLang="nb-NO" dirty="0"/>
              <a:t> then </a:t>
            </a:r>
            <a:r>
              <a:rPr lang="en-US" altLang="nb-NO" dirty="0" err="1"/>
              <a:t>Plag</a:t>
            </a:r>
            <a:r>
              <a:rPr lang="en-US" altLang="nb-NO" dirty="0"/>
              <a:t> then </a:t>
            </a:r>
            <a:r>
              <a:rPr lang="en-US" altLang="nb-NO" dirty="0" err="1"/>
              <a:t>Ol</a:t>
            </a:r>
            <a:endParaRPr lang="en-US" altLang="nb-NO" dirty="0"/>
          </a:p>
        </p:txBody>
      </p:sp>
      <p:sp>
        <p:nvSpPr>
          <p:cNvPr id="23556" name="Line 56"/>
          <p:cNvSpPr>
            <a:spLocks noChangeShapeType="1"/>
          </p:cNvSpPr>
          <p:nvPr/>
        </p:nvSpPr>
        <p:spPr bwMode="auto">
          <a:xfrm>
            <a:off x="3490914" y="3465514"/>
            <a:ext cx="4046537" cy="809625"/>
          </a:xfrm>
          <a:prstGeom prst="line">
            <a:avLst/>
          </a:prstGeom>
          <a:noFill/>
          <a:ln w="12700">
            <a:solidFill>
              <a:srgbClr val="FF00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nb-NO"/>
          </a:p>
        </p:txBody>
      </p:sp>
      <p:sp>
        <p:nvSpPr>
          <p:cNvPr id="23557" name="Line 111"/>
          <p:cNvSpPr>
            <a:spLocks noChangeShapeType="1"/>
          </p:cNvSpPr>
          <p:nvPr/>
        </p:nvSpPr>
        <p:spPr bwMode="auto">
          <a:xfrm rot="10800000">
            <a:off x="7996239" y="4411663"/>
            <a:ext cx="1368425" cy="0"/>
          </a:xfrm>
          <a:prstGeom prst="line">
            <a:avLst/>
          </a:prstGeom>
          <a:noFill/>
          <a:ln w="1270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 name="Rectangle 2"/>
          <p:cNvSpPr txBox="1">
            <a:spLocks noChangeArrowheads="1"/>
          </p:cNvSpPr>
          <p:nvPr/>
        </p:nvSpPr>
        <p:spPr bwMode="auto">
          <a:xfrm>
            <a:off x="2105025" y="1"/>
            <a:ext cx="5214938" cy="936625"/>
          </a:xfrm>
          <a:prstGeom prst="rect">
            <a:avLst/>
          </a:prstGeom>
          <a:noFill/>
          <a:ln w="9525">
            <a:noFill/>
            <a:miter lim="800000"/>
            <a:headEnd/>
            <a:tailEnd/>
          </a:ln>
          <a:effectLst/>
        </p:spPr>
        <p:txBody>
          <a:bodyPr lIns="92075" tIns="46038" rIns="92075" bIns="46038" anchor="ctr"/>
          <a:lstStyle/>
          <a:p>
            <a:pPr marL="635000" indent="-635000">
              <a:defRPr/>
            </a:pPr>
            <a:r>
              <a:rPr lang="en-US" sz="4800" kern="0">
                <a:solidFill>
                  <a:srgbClr val="FF0000"/>
                </a:solidFill>
                <a:effectLst>
                  <a:outerShdw blurRad="38100" dist="38100" dir="2700000" algn="tl">
                    <a:srgbClr val="000000">
                      <a:alpha val="43137"/>
                    </a:srgbClr>
                  </a:outerShdw>
                </a:effectLst>
                <a:latin typeface="+mj-lt"/>
                <a:ea typeface="+mj-ea"/>
                <a:cs typeface="+mj-cs"/>
              </a:rPr>
              <a:t>Multiple saturation</a:t>
            </a:r>
            <a:endParaRPr lang="en-US" sz="4800" kern="0"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23559" name="Rectangle 53"/>
          <p:cNvSpPr>
            <a:spLocks noChangeArrowheads="1"/>
          </p:cNvSpPr>
          <p:nvPr/>
        </p:nvSpPr>
        <p:spPr bwMode="auto">
          <a:xfrm>
            <a:off x="1836739" y="4691063"/>
            <a:ext cx="3813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nb-NO" sz="1200" b="1" dirty="0">
                <a:solidFill>
                  <a:srgbClr val="FF5050"/>
                </a:solidFill>
                <a:latin typeface="Arial" panose="020B0604020202020204" pitchFamily="34" charset="0"/>
              </a:rPr>
              <a:t>Figure 10.13</a:t>
            </a:r>
            <a:r>
              <a:rPr lang="en-US" altLang="nb-NO" sz="1200" dirty="0">
                <a:solidFill>
                  <a:srgbClr val="FF5050"/>
                </a:solidFill>
                <a:latin typeface="Arial" panose="020B0604020202020204" pitchFamily="34" charset="0"/>
              </a:rPr>
              <a:t> </a:t>
            </a:r>
            <a:r>
              <a:rPr lang="en-US" altLang="nb-NO" sz="1200" dirty="0">
                <a:latin typeface="Arial" panose="020B0604020202020204" pitchFamily="34" charset="0"/>
              </a:rPr>
              <a:t>Anhydrous P-T phase relationships for a mid-ocean ridge basalt suspected of being a primary magma. </a:t>
            </a:r>
            <a:r>
              <a:rPr lang="en-US" altLang="nb-NO" sz="1200" dirty="0">
                <a:latin typeface="Arial" panose="020B0604020202020204" pitchFamily="34" charset="0"/>
                <a:cs typeface="Arial" panose="020B0604020202020204" pitchFamily="34" charset="0"/>
              </a:rPr>
              <a:t>After </a:t>
            </a:r>
            <a:r>
              <a:rPr lang="en-US" altLang="nb-NO" sz="1200" dirty="0" err="1">
                <a:latin typeface="Arial" panose="020B0604020202020204" pitchFamily="34" charset="0"/>
                <a:cs typeface="Arial" panose="020B0604020202020204" pitchFamily="34" charset="0"/>
              </a:rPr>
              <a:t>Fujii</a:t>
            </a:r>
            <a:r>
              <a:rPr lang="en-US" altLang="nb-NO" sz="1200" dirty="0">
                <a:latin typeface="Arial" panose="020B0604020202020204" pitchFamily="34" charset="0"/>
                <a:cs typeface="Arial" panose="020B0604020202020204" pitchFamily="34" charset="0"/>
              </a:rPr>
              <a:t> and Kushiro (1977).</a:t>
            </a:r>
            <a:r>
              <a:rPr lang="en-US" altLang="nb-NO" sz="1200" dirty="0">
                <a:latin typeface="Arial" panose="020B0604020202020204" pitchFamily="34" charset="0"/>
              </a:rPr>
              <a:t> </a:t>
            </a:r>
            <a:r>
              <a:rPr lang="en-US" altLang="nb-NO" sz="1200" i="1" dirty="0">
                <a:latin typeface="Arial" panose="020B0604020202020204" pitchFamily="34" charset="0"/>
                <a:cs typeface="Times New Roman" panose="02020603050405020304" pitchFamily="18" charset="0"/>
              </a:rPr>
              <a:t>Carnegie Inst. Wash. </a:t>
            </a:r>
            <a:r>
              <a:rPr lang="en-US" altLang="nb-NO" sz="1200" i="1" dirty="0" err="1">
                <a:latin typeface="Arial" panose="020B0604020202020204" pitchFamily="34" charset="0"/>
                <a:cs typeface="Times New Roman" panose="02020603050405020304" pitchFamily="18" charset="0"/>
              </a:rPr>
              <a:t>Yearb</a:t>
            </a:r>
            <a:r>
              <a:rPr lang="en-US" altLang="nb-NO" sz="1200" i="1" dirty="0">
                <a:latin typeface="Arial" panose="020B0604020202020204" pitchFamily="34" charset="0"/>
                <a:cs typeface="Times New Roman" panose="02020603050405020304" pitchFamily="18" charset="0"/>
              </a:rPr>
              <a:t>.</a:t>
            </a:r>
            <a:r>
              <a:rPr lang="en-US" altLang="nb-NO" sz="1200" dirty="0">
                <a:latin typeface="Arial" panose="020B0604020202020204" pitchFamily="34" charset="0"/>
                <a:cs typeface="Times New Roman" panose="02020603050405020304" pitchFamily="18" charset="0"/>
              </a:rPr>
              <a:t>, 76, 461-465.</a:t>
            </a:r>
            <a:r>
              <a:rPr lang="en-US" altLang="nb-NO" sz="1200" dirty="0">
                <a:latin typeface="Arial" panose="020B0604020202020204" pitchFamily="34" charset="0"/>
              </a:rPr>
              <a:t> </a:t>
            </a:r>
          </a:p>
        </p:txBody>
      </p:sp>
    </p:spTree>
    <p:extLst>
      <p:ext uri="{BB962C8B-B14F-4D97-AF65-F5344CB8AC3E}">
        <p14:creationId xmlns:p14="http://schemas.microsoft.com/office/powerpoint/2010/main" val="28995670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730376" y="244476"/>
            <a:ext cx="341312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b-NO" sz="3600" dirty="0">
                <a:solidFill>
                  <a:srgbClr val="FF0000"/>
                </a:solidFill>
              </a:rPr>
              <a:t>Langmuir Model</a:t>
            </a:r>
            <a:endParaRPr lang="en-US" altLang="nb-NO" sz="3200" dirty="0">
              <a:solidFill>
                <a:srgbClr val="FF0000"/>
              </a:solidFill>
            </a:endParaRPr>
          </a:p>
          <a:p>
            <a:pPr>
              <a:spcBef>
                <a:spcPct val="20000"/>
              </a:spcBef>
              <a:buClr>
                <a:srgbClr val="00CC00"/>
              </a:buClr>
              <a:buSzPct val="50000"/>
              <a:buFont typeface="Monotype Sorts" pitchFamily="2" charset="2"/>
              <a:buChar char="l"/>
            </a:pPr>
            <a:r>
              <a:rPr lang="en-US" altLang="nb-NO" sz="2800" dirty="0"/>
              <a:t>Thermal gradient at wall and cap </a:t>
            </a:r>
            <a:r>
              <a:rPr lang="en-US" altLang="nb-NO" sz="2800" dirty="0">
                <a:sym typeface="Symbol" panose="05050102010706020507" pitchFamily="18" charset="2"/>
              </a:rPr>
              <a:t> variation in % crystallized</a:t>
            </a:r>
          </a:p>
          <a:p>
            <a:pPr>
              <a:spcBef>
                <a:spcPct val="20000"/>
              </a:spcBef>
              <a:buClr>
                <a:srgbClr val="00CC00"/>
              </a:buClr>
              <a:buSzPct val="50000"/>
              <a:buFont typeface="Monotype Sorts" pitchFamily="2" charset="2"/>
              <a:buChar char="l"/>
            </a:pPr>
            <a:r>
              <a:rPr lang="en-US" altLang="nb-NO" sz="2800" dirty="0">
                <a:sym typeface="Symbol" panose="05050102010706020507" pitchFamily="18" charset="2"/>
              </a:rPr>
              <a:t>Compositional convection </a:t>
            </a:r>
            <a:r>
              <a:rPr lang="en-US" altLang="nb-NO" sz="2800" dirty="0">
                <a:latin typeface="Symbol" panose="05050102010706020507" pitchFamily="18" charset="2"/>
                <a:sym typeface="Symbol" panose="05050102010706020507" pitchFamily="18" charset="2"/>
              </a:rPr>
              <a:t>®</a:t>
            </a:r>
            <a:r>
              <a:rPr lang="en-US" altLang="nb-NO" sz="2800" dirty="0">
                <a:sym typeface="Symbol" panose="05050102010706020507" pitchFamily="18" charset="2"/>
              </a:rPr>
              <a:t> evolved magmas from boundary layer to cap (or mix into interior)</a:t>
            </a:r>
            <a:endParaRPr lang="en-US" altLang="nb-NO" sz="2800" dirty="0"/>
          </a:p>
        </p:txBody>
      </p:sp>
      <p:pic>
        <p:nvPicPr>
          <p:cNvPr id="48131" name="Picture 1331" descr="Fig 11-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6" y="852488"/>
            <a:ext cx="5622925"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333"/>
          <p:cNvSpPr txBox="1">
            <a:spLocks noChangeArrowheads="1"/>
          </p:cNvSpPr>
          <p:nvPr/>
        </p:nvSpPr>
        <p:spPr bwMode="auto">
          <a:xfrm>
            <a:off x="1663701" y="5700713"/>
            <a:ext cx="3286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200">
                <a:solidFill>
                  <a:srgbClr val="FF0000"/>
                </a:solidFill>
                <a:latin typeface="Arial" panose="020B0604020202020204" pitchFamily="34" charset="0"/>
              </a:rPr>
              <a:t>Figure 11.12</a:t>
            </a:r>
            <a:r>
              <a:rPr lang="en-US" altLang="nb-NO" sz="1200">
                <a:solidFill>
                  <a:schemeClr val="bg2"/>
                </a:solidFill>
                <a:latin typeface="Arial" panose="020B0604020202020204" pitchFamily="34" charset="0"/>
              </a:rPr>
              <a:t> Formation of boundary layers along the walls and top of a magma chamber. </a:t>
            </a:r>
            <a:r>
              <a:rPr lang="en-US" altLang="nb-NO" sz="1200">
                <a:solidFill>
                  <a:schemeClr val="bg2"/>
                </a:solidFill>
                <a:latin typeface="Arial" panose="020B0604020202020204" pitchFamily="34" charset="0"/>
                <a:cs typeface="Times New Roman" panose="02020603050405020304" pitchFamily="18" charset="0"/>
              </a:rPr>
              <a:t>From Winter (2001) An Introduction to Igneous and Metamorphic Petrology. Prentice Hall</a:t>
            </a:r>
          </a:p>
        </p:txBody>
      </p:sp>
    </p:spTree>
    <p:extLst>
      <p:ext uri="{BB962C8B-B14F-4D97-AF65-F5344CB8AC3E}">
        <p14:creationId xmlns:p14="http://schemas.microsoft.com/office/powerpoint/2010/main" val="317626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25675" y="228600"/>
            <a:ext cx="7772400" cy="1143000"/>
          </a:xfrm>
        </p:spPr>
        <p:txBody>
          <a:bodyPr/>
          <a:lstStyle/>
          <a:p>
            <a:pPr>
              <a:defRPr/>
            </a:pPr>
            <a:r>
              <a:rPr lang="en-US" sz="4800" dirty="0"/>
              <a:t>Magma Mixing</a:t>
            </a:r>
          </a:p>
        </p:txBody>
      </p:sp>
      <p:sp>
        <p:nvSpPr>
          <p:cNvPr id="49155" name="Rectangle 5"/>
          <p:cNvSpPr>
            <a:spLocks noChangeArrowheads="1"/>
          </p:cNvSpPr>
          <p:nvPr/>
        </p:nvSpPr>
        <p:spPr bwMode="auto">
          <a:xfrm>
            <a:off x="2193926" y="1300164"/>
            <a:ext cx="799782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buFont typeface="Monotype Sorts" pitchFamily="2" charset="2"/>
              <a:buChar char="l"/>
            </a:pPr>
            <a:r>
              <a:rPr lang="en-US" altLang="nb-NO" sz="3600" dirty="0">
                <a:solidFill>
                  <a:srgbClr val="FF0000"/>
                </a:solidFill>
              </a:rPr>
              <a:t>End member mixing</a:t>
            </a:r>
            <a:r>
              <a:rPr lang="en-US" altLang="nb-NO" sz="3600" dirty="0">
                <a:solidFill>
                  <a:schemeClr val="bg2"/>
                </a:solidFill>
              </a:rPr>
              <a:t> </a:t>
            </a:r>
            <a:r>
              <a:rPr lang="en-US" altLang="nb-NO" sz="3600" dirty="0"/>
              <a:t>for a suite of rocks</a:t>
            </a:r>
          </a:p>
          <a:p>
            <a:pPr>
              <a:spcBef>
                <a:spcPts val="600"/>
              </a:spcBef>
              <a:buClr>
                <a:srgbClr val="00CC00"/>
              </a:buClr>
              <a:buSzPct val="50000"/>
              <a:buFont typeface="Monotype Sorts" pitchFamily="2" charset="2"/>
              <a:buChar char="l"/>
            </a:pPr>
            <a:r>
              <a:rPr lang="en-US" altLang="nb-NO" sz="3600" dirty="0"/>
              <a:t>Variation on Harker-type diagrams should lie on a </a:t>
            </a:r>
            <a:r>
              <a:rPr lang="en-US" altLang="nb-NO" sz="3600" dirty="0">
                <a:solidFill>
                  <a:srgbClr val="FF0000"/>
                </a:solidFill>
              </a:rPr>
              <a:t>straight line</a:t>
            </a:r>
            <a:r>
              <a:rPr lang="en-US" altLang="nb-NO" sz="3600" dirty="0">
                <a:solidFill>
                  <a:schemeClr val="bg2"/>
                </a:solidFill>
              </a:rPr>
              <a:t> </a:t>
            </a:r>
            <a:r>
              <a:rPr lang="en-US" altLang="nb-NO" sz="3600" dirty="0"/>
              <a:t>between the two most extreme compositions</a:t>
            </a:r>
          </a:p>
        </p:txBody>
      </p:sp>
    </p:spTree>
    <p:extLst>
      <p:ext uri="{BB962C8B-B14F-4D97-AF65-F5344CB8AC3E}">
        <p14:creationId xmlns:p14="http://schemas.microsoft.com/office/powerpoint/2010/main" val="37277674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193926" y="374650"/>
            <a:ext cx="7997825"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rgbClr val="00CC00"/>
              </a:buClr>
              <a:buSzPct val="50000"/>
              <a:buFont typeface="Monotype Sorts" pitchFamily="2" charset="2"/>
              <a:buChar char="l"/>
            </a:pPr>
            <a:endParaRPr lang="nb-NO" altLang="nb-NO" sz="2800"/>
          </a:p>
        </p:txBody>
      </p:sp>
      <p:pic>
        <p:nvPicPr>
          <p:cNvPr id="50179" name="Picture 1364" descr="Fig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1365"/>
          <p:cNvSpPr txBox="1">
            <a:spLocks noChangeArrowheads="1"/>
          </p:cNvSpPr>
          <p:nvPr/>
        </p:nvSpPr>
        <p:spPr bwMode="auto">
          <a:xfrm>
            <a:off x="152400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200">
                <a:solidFill>
                  <a:srgbClr val="FF0000"/>
                </a:solidFill>
                <a:latin typeface="Arial" panose="020B0604020202020204" pitchFamily="34" charset="0"/>
              </a:rPr>
              <a:t>Figure 11.2 </a:t>
            </a:r>
            <a:r>
              <a:rPr lang="en-US" altLang="nb-NO" sz="1200">
                <a:solidFill>
                  <a:schemeClr val="bg2"/>
                </a:solidFill>
                <a:latin typeface="Arial" panose="020B0604020202020204" pitchFamily="34" charset="0"/>
              </a:rPr>
              <a:t>Variation diagram using MgO as the abscissa  for lavas associated with the 1959 Kilauea eruption in Hawaii. </a:t>
            </a:r>
            <a:r>
              <a:rPr lang="en-US" altLang="nb-NO" sz="1200">
                <a:solidFill>
                  <a:schemeClr val="bg2"/>
                </a:solidFill>
                <a:latin typeface="Arial" panose="020B0604020202020204" pitchFamily="34" charset="0"/>
                <a:cs typeface="Times New Roman" panose="02020603050405020304" pitchFamily="18" charset="0"/>
              </a:rPr>
              <a:t>A</a:t>
            </a:r>
            <a:r>
              <a:rPr lang="en-US" altLang="nb-NO" sz="1200">
                <a:solidFill>
                  <a:schemeClr val="bg2"/>
                </a:solidFill>
                <a:latin typeface="Arial" panose="020B0604020202020204" pitchFamily="34" charset="0"/>
                <a:cs typeface="Arial" panose="020B0604020202020204" pitchFamily="34" charset="0"/>
              </a:rPr>
              <a:t>fter Murata and Richter, 1966 (as modified by Best, 1982)</a:t>
            </a:r>
            <a:r>
              <a:rPr lang="en-US" altLang="nb-NO" sz="1200">
                <a:solidFill>
                  <a:schemeClr val="bg2"/>
                </a:solidFill>
                <a:latin typeface="Arial" panose="020B0604020202020204" pitchFamily="34" charset="0"/>
              </a:rPr>
              <a:t> </a:t>
            </a:r>
          </a:p>
        </p:txBody>
      </p:sp>
    </p:spTree>
    <p:extLst>
      <p:ext uri="{BB962C8B-B14F-4D97-AF65-F5344CB8AC3E}">
        <p14:creationId xmlns:p14="http://schemas.microsoft.com/office/powerpoint/2010/main" val="38215467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7050" y="4113214"/>
            <a:ext cx="35369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nb-NO" dirty="0"/>
              <a:t>Basalt pillows accumulating at the bottom of a in granitic magma chamber, </a:t>
            </a:r>
            <a:r>
              <a:rPr lang="en-US" altLang="nb-NO" dirty="0" err="1"/>
              <a:t>Vinalhaven</a:t>
            </a:r>
            <a:r>
              <a:rPr lang="en-US" altLang="nb-NO" dirty="0"/>
              <a:t> Island, Maine</a:t>
            </a:r>
          </a:p>
        </p:txBody>
      </p:sp>
      <p:pic>
        <p:nvPicPr>
          <p:cNvPr id="51203" name="Picture 6" descr="Fig 11-8"/>
          <p:cNvPicPr>
            <a:picLocks noChangeAspect="1" noChangeArrowheads="1"/>
          </p:cNvPicPr>
          <p:nvPr/>
        </p:nvPicPr>
        <p:blipFill>
          <a:blip r:embed="rId3">
            <a:extLst>
              <a:ext uri="{28A0092B-C50C-407E-A947-70E740481C1C}">
                <a14:useLocalDpi xmlns:a14="http://schemas.microsoft.com/office/drawing/2010/main" val="0"/>
              </a:ext>
            </a:extLst>
          </a:blip>
          <a:srcRect l="6903" t="4948" r="8429" b="7545"/>
          <a:stretch>
            <a:fillRect/>
          </a:stretch>
        </p:blipFill>
        <p:spPr bwMode="auto">
          <a:xfrm>
            <a:off x="1768475" y="104776"/>
            <a:ext cx="3943350" cy="317341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51204" name="Text Box 7"/>
          <p:cNvSpPr txBox="1">
            <a:spLocks noChangeArrowheads="1"/>
          </p:cNvSpPr>
          <p:nvPr/>
        </p:nvSpPr>
        <p:spPr bwMode="auto">
          <a:xfrm>
            <a:off x="6045200" y="230188"/>
            <a:ext cx="353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nb-NO" dirty="0"/>
              <a:t>Comingled basalt-Rhyolite Mt. </a:t>
            </a:r>
            <a:r>
              <a:rPr lang="en-US" altLang="nb-NO" dirty="0" err="1"/>
              <a:t>McLoughlin</a:t>
            </a:r>
            <a:r>
              <a:rPr lang="en-US" altLang="nb-NO" dirty="0"/>
              <a:t>, Oregon</a:t>
            </a:r>
          </a:p>
        </p:txBody>
      </p:sp>
      <p:pic>
        <p:nvPicPr>
          <p:cNvPr id="51205" name="Picture 8" descr="Vinalhaven 2"/>
          <p:cNvPicPr>
            <a:picLocks noChangeAspect="1" noChangeArrowheads="1"/>
          </p:cNvPicPr>
          <p:nvPr/>
        </p:nvPicPr>
        <p:blipFill>
          <a:blip r:embed="rId4">
            <a:extLst>
              <a:ext uri="{28A0092B-C50C-407E-A947-70E740481C1C}">
                <a14:useLocalDpi xmlns:a14="http://schemas.microsoft.com/office/drawing/2010/main" val="0"/>
              </a:ext>
            </a:extLst>
          </a:blip>
          <a:srcRect l="1213" t="4582" r="3033"/>
          <a:stretch>
            <a:fillRect/>
          </a:stretch>
        </p:blipFill>
        <p:spPr bwMode="auto">
          <a:xfrm>
            <a:off x="5599113" y="3463926"/>
            <a:ext cx="5010150" cy="33051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51206" name="Text Box 9"/>
          <p:cNvSpPr txBox="1">
            <a:spLocks noChangeArrowheads="1"/>
          </p:cNvSpPr>
          <p:nvPr/>
        </p:nvSpPr>
        <p:spPr bwMode="auto">
          <a:xfrm>
            <a:off x="6313489" y="1384300"/>
            <a:ext cx="36083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nb-NO" sz="1400">
                <a:solidFill>
                  <a:srgbClr val="FF0000"/>
                </a:solidFill>
                <a:latin typeface="Arial" panose="020B0604020202020204" pitchFamily="34" charset="0"/>
              </a:rPr>
              <a:t>Figure 11.8</a:t>
            </a:r>
            <a:r>
              <a:rPr lang="en-US" altLang="nb-NO" sz="1400">
                <a:solidFill>
                  <a:schemeClr val="bg2"/>
                </a:solidFill>
                <a:latin typeface="Arial" panose="020B0604020202020204" pitchFamily="34" charset="0"/>
              </a:rPr>
              <a:t> </a:t>
            </a:r>
            <a:r>
              <a:rPr lang="en-US" altLang="nb-NO" sz="1400">
                <a:solidFill>
                  <a:schemeClr val="bg2"/>
                </a:solidFill>
                <a:latin typeface="Arial" panose="020B0604020202020204" pitchFamily="34" charset="0"/>
                <a:cs typeface="Times New Roman" panose="02020603050405020304" pitchFamily="18" charset="0"/>
              </a:rPr>
              <a:t>From Winter (2001) An Introduction to Igneous and Metamorphic Petrology. Prentice Hall</a:t>
            </a:r>
            <a:endParaRPr lang="en-US" altLang="nb-NO" sz="1400">
              <a:solidFill>
                <a:schemeClr val="bg2"/>
              </a:solidFill>
              <a:latin typeface="Arial" panose="020B0604020202020204" pitchFamily="34" charset="0"/>
            </a:endParaRPr>
          </a:p>
        </p:txBody>
      </p:sp>
    </p:spTree>
    <p:extLst>
      <p:ext uri="{BB962C8B-B14F-4D97-AF65-F5344CB8AC3E}">
        <p14:creationId xmlns:p14="http://schemas.microsoft.com/office/powerpoint/2010/main" val="22963219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defRPr/>
            </a:pPr>
            <a:r>
              <a:rPr lang="en-US" sz="4800"/>
              <a:t>Assimilation</a:t>
            </a:r>
          </a:p>
        </p:txBody>
      </p:sp>
      <p:sp>
        <p:nvSpPr>
          <p:cNvPr id="52227" name="Rectangle 3"/>
          <p:cNvSpPr>
            <a:spLocks noGrp="1" noChangeArrowheads="1"/>
          </p:cNvSpPr>
          <p:nvPr>
            <p:ph type="body" idx="1"/>
          </p:nvPr>
        </p:nvSpPr>
        <p:spPr>
          <a:xfrm>
            <a:off x="2209800" y="1373188"/>
            <a:ext cx="7772400" cy="4583112"/>
          </a:xfrm>
        </p:spPr>
        <p:txBody>
          <a:bodyPr/>
          <a:lstStyle/>
          <a:p>
            <a:r>
              <a:rPr lang="en-US" altLang="nb-NO" sz="3600"/>
              <a:t>Incorporation of wall rocks (diffusion, xenoliths)</a:t>
            </a:r>
          </a:p>
          <a:p>
            <a:pPr>
              <a:spcBef>
                <a:spcPts val="600"/>
              </a:spcBef>
            </a:pPr>
            <a:r>
              <a:rPr lang="en-US" altLang="nb-NO" sz="3600"/>
              <a:t>Assimilation by melting is limited by the heat available in the magma</a:t>
            </a:r>
          </a:p>
        </p:txBody>
      </p:sp>
    </p:spTree>
    <p:extLst>
      <p:ext uri="{BB962C8B-B14F-4D97-AF65-F5344CB8AC3E}">
        <p14:creationId xmlns:p14="http://schemas.microsoft.com/office/powerpoint/2010/main" val="21730300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244726" y="230188"/>
            <a:ext cx="8099425" cy="6627812"/>
          </a:xfrm>
          <a:prstGeom prst="rect">
            <a:avLst/>
          </a:prstGeom>
          <a:noFill/>
          <a:ln w="9525">
            <a:noFill/>
            <a:miter lim="800000"/>
            <a:headEnd/>
            <a:tailEnd/>
          </a:ln>
          <a:effectLst/>
        </p:spPr>
        <p:txBody>
          <a:bodyPr/>
          <a:lstStyle/>
          <a:p>
            <a:pPr marL="342900" indent="-342900" algn="ctr">
              <a:spcBef>
                <a:spcPct val="20000"/>
              </a:spcBef>
              <a:buClr>
                <a:srgbClr val="00CC00"/>
              </a:buClr>
              <a:buSzPct val="50000"/>
              <a:defRPr/>
            </a:pPr>
            <a:r>
              <a:rPr lang="en-US" sz="4000" dirty="0">
                <a:solidFill>
                  <a:srgbClr val="FF0066"/>
                </a:solidFill>
                <a:effectLst>
                  <a:outerShdw blurRad="38100" dist="38100" dir="2700000" algn="tl">
                    <a:srgbClr val="000000"/>
                  </a:outerShdw>
                </a:effectLst>
                <a:latin typeface="Times New Roman" charset="0"/>
              </a:rPr>
              <a:t>Mixed Processes</a:t>
            </a:r>
            <a:endParaRPr lang="en-US" sz="3600" dirty="0">
              <a:effectLst>
                <a:outerShdw blurRad="38100" dist="38100" dir="2700000" algn="tl">
                  <a:srgbClr val="000000"/>
                </a:outerShdw>
              </a:effectLst>
              <a:latin typeface="Times New Roman" charset="0"/>
            </a:endParaRPr>
          </a:p>
          <a:p>
            <a:pPr marL="342900" indent="-342900">
              <a:spcBef>
                <a:spcPct val="20000"/>
              </a:spcBef>
              <a:buClr>
                <a:srgbClr val="00CC00"/>
              </a:buClr>
              <a:buSzPct val="50000"/>
              <a:buFont typeface="Monotype Sorts" pitchFamily="2" charset="2"/>
              <a:buChar char="l"/>
              <a:defRPr/>
            </a:pPr>
            <a:r>
              <a:rPr lang="en-US" sz="3600" dirty="0">
                <a:latin typeface="Times New Roman" charset="0"/>
              </a:rPr>
              <a:t>May be more than coincidence: two processes may operate in conjunction (cooperation?)</a:t>
            </a:r>
          </a:p>
          <a:p>
            <a:pPr marL="742950" lvl="1" indent="-285750">
              <a:spcBef>
                <a:spcPct val="20000"/>
              </a:spcBef>
              <a:buClr>
                <a:srgbClr val="FF0066"/>
              </a:buClr>
              <a:buSzPct val="60000"/>
              <a:buFont typeface="Monotype Sorts" pitchFamily="2" charset="2"/>
              <a:buChar char="F"/>
              <a:defRPr/>
            </a:pPr>
            <a:r>
              <a:rPr lang="en-US" sz="3600" dirty="0">
                <a:latin typeface="Times New Roman" charset="0"/>
              </a:rPr>
              <a:t>AFC: FX supplies the necessary heat for assimilation</a:t>
            </a:r>
          </a:p>
          <a:p>
            <a:pPr marL="742950" lvl="1" indent="-285750">
              <a:spcBef>
                <a:spcPct val="20000"/>
              </a:spcBef>
              <a:buClr>
                <a:srgbClr val="FF0066"/>
              </a:buClr>
              <a:buSzPct val="60000"/>
              <a:buFont typeface="Monotype Sorts" pitchFamily="2" charset="2"/>
              <a:buChar char="F"/>
              <a:defRPr/>
            </a:pPr>
            <a:r>
              <a:rPr lang="en-US" sz="3600" dirty="0">
                <a:latin typeface="Times New Roman" charset="0"/>
              </a:rPr>
              <a:t>Fractional crystallization + recharge of more primitive magma</a:t>
            </a:r>
          </a:p>
        </p:txBody>
      </p:sp>
    </p:spTree>
    <p:extLst>
      <p:ext uri="{BB962C8B-B14F-4D97-AF65-F5344CB8AC3E}">
        <p14:creationId xmlns:p14="http://schemas.microsoft.com/office/powerpoint/2010/main" val="16886486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43138" y="0"/>
            <a:ext cx="7772400" cy="985838"/>
          </a:xfrm>
        </p:spPr>
        <p:txBody>
          <a:bodyPr>
            <a:normAutofit fontScale="90000"/>
          </a:bodyPr>
          <a:lstStyle/>
          <a:p>
            <a:pPr>
              <a:defRPr/>
            </a:pPr>
            <a:r>
              <a:rPr lang="en-US" b="1" smtClean="0"/>
              <a:t>Tectonic-Igneous Associations</a:t>
            </a:r>
          </a:p>
        </p:txBody>
      </p:sp>
      <p:pic>
        <p:nvPicPr>
          <p:cNvPr id="57348" name="Picture 4" descr="Fig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68" y="1934955"/>
            <a:ext cx="11101450" cy="28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nb-NO"/>
          </a:p>
        </p:txBody>
      </p:sp>
    </p:spTree>
    <p:extLst>
      <p:ext uri="{BB962C8B-B14F-4D97-AF65-F5344CB8AC3E}">
        <p14:creationId xmlns:p14="http://schemas.microsoft.com/office/powerpoint/2010/main" val="231906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0" descr="Fig 1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26" y="930276"/>
            <a:ext cx="46640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1690688" y="1171576"/>
            <a:ext cx="4138612"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20000"/>
              </a:spcBef>
              <a:buClr>
                <a:srgbClr val="FF5050"/>
              </a:buClr>
              <a:buSzPct val="60000"/>
              <a:buFont typeface="Monotype Sorts" pitchFamily="2" charset="2"/>
              <a:buChar char="l"/>
            </a:pPr>
            <a:r>
              <a:rPr lang="en-US" altLang="nb-NO" dirty="0"/>
              <a:t>Low P</a:t>
            </a:r>
          </a:p>
          <a:p>
            <a:pPr lvl="1">
              <a:spcBef>
                <a:spcPct val="20000"/>
              </a:spcBef>
              <a:buClr>
                <a:schemeClr val="folHlink"/>
              </a:buClr>
              <a:buSzPct val="65000"/>
              <a:buFont typeface="Monotype Sorts" pitchFamily="2" charset="2"/>
              <a:buChar char="F"/>
            </a:pPr>
            <a:r>
              <a:rPr lang="en-US" altLang="nb-NO" dirty="0" err="1"/>
              <a:t>Ol</a:t>
            </a:r>
            <a:r>
              <a:rPr lang="en-US" altLang="nb-NO" dirty="0"/>
              <a:t> then </a:t>
            </a:r>
            <a:r>
              <a:rPr lang="en-US" altLang="nb-NO" dirty="0" err="1"/>
              <a:t>Plag</a:t>
            </a:r>
            <a:r>
              <a:rPr lang="en-US" altLang="nb-NO" dirty="0"/>
              <a:t> then </a:t>
            </a:r>
            <a:r>
              <a:rPr lang="en-US" altLang="nb-NO" dirty="0" err="1"/>
              <a:t>Cpx</a:t>
            </a:r>
            <a:r>
              <a:rPr lang="en-US" altLang="nb-NO" dirty="0"/>
              <a:t> as cool</a:t>
            </a:r>
          </a:p>
          <a:p>
            <a:pPr lvl="1">
              <a:spcBef>
                <a:spcPct val="20000"/>
              </a:spcBef>
              <a:buClr>
                <a:schemeClr val="folHlink"/>
              </a:buClr>
              <a:buSzPct val="65000"/>
              <a:buFont typeface="Monotype Sorts" pitchFamily="2" charset="2"/>
              <a:buChar char="F"/>
            </a:pPr>
            <a:r>
              <a:rPr lang="en-US" altLang="nb-NO" dirty="0"/>
              <a:t>70</a:t>
            </a:r>
            <a:r>
              <a:rPr lang="en-US" altLang="nb-NO" baseline="30000" dirty="0"/>
              <a:t>o</a:t>
            </a:r>
            <a:r>
              <a:rPr lang="en-US" altLang="nb-NO" dirty="0"/>
              <a:t>C T range</a:t>
            </a:r>
          </a:p>
          <a:p>
            <a:pPr>
              <a:spcBef>
                <a:spcPct val="20000"/>
              </a:spcBef>
              <a:buClr>
                <a:srgbClr val="FF5050"/>
              </a:buClr>
              <a:buSzPct val="60000"/>
              <a:buFont typeface="Monotype Sorts" pitchFamily="2" charset="2"/>
              <a:buChar char="l"/>
            </a:pPr>
            <a:r>
              <a:rPr lang="en-US" altLang="nb-NO" sz="3200" dirty="0"/>
              <a:t>High P</a:t>
            </a:r>
          </a:p>
          <a:p>
            <a:pPr lvl="1">
              <a:spcBef>
                <a:spcPct val="20000"/>
              </a:spcBef>
              <a:buClr>
                <a:schemeClr val="folHlink"/>
              </a:buClr>
              <a:buSzPct val="65000"/>
              <a:buFont typeface="Monotype Sorts" pitchFamily="2" charset="2"/>
              <a:buChar char="F"/>
            </a:pPr>
            <a:r>
              <a:rPr lang="en-US" altLang="nb-NO" dirty="0" err="1"/>
              <a:t>Cpx</a:t>
            </a:r>
            <a:r>
              <a:rPr lang="en-US" altLang="nb-NO" dirty="0"/>
              <a:t> then </a:t>
            </a:r>
            <a:r>
              <a:rPr lang="en-US" altLang="nb-NO" dirty="0" err="1"/>
              <a:t>Plag</a:t>
            </a:r>
            <a:r>
              <a:rPr lang="en-US" altLang="nb-NO" dirty="0"/>
              <a:t> then </a:t>
            </a:r>
            <a:r>
              <a:rPr lang="en-US" altLang="nb-NO" dirty="0" err="1"/>
              <a:t>Ol</a:t>
            </a:r>
            <a:endParaRPr lang="en-US" altLang="nb-NO" dirty="0"/>
          </a:p>
          <a:p>
            <a:pPr>
              <a:spcBef>
                <a:spcPct val="20000"/>
              </a:spcBef>
              <a:buClr>
                <a:srgbClr val="FF5050"/>
              </a:buClr>
              <a:buSzPct val="60000"/>
              <a:buFont typeface="Monotype Sorts" pitchFamily="2" charset="2"/>
              <a:buChar char="l"/>
            </a:pPr>
            <a:r>
              <a:rPr lang="en-US" altLang="nb-NO" sz="3200" dirty="0">
                <a:solidFill>
                  <a:srgbClr val="FF0000"/>
                </a:solidFill>
              </a:rPr>
              <a:t>25 km get all at once</a:t>
            </a:r>
          </a:p>
        </p:txBody>
      </p:sp>
      <p:sp>
        <p:nvSpPr>
          <p:cNvPr id="24580" name="Line 56"/>
          <p:cNvSpPr>
            <a:spLocks noChangeShapeType="1"/>
          </p:cNvSpPr>
          <p:nvPr/>
        </p:nvSpPr>
        <p:spPr bwMode="auto">
          <a:xfrm flipV="1">
            <a:off x="5643564" y="3856039"/>
            <a:ext cx="2992437" cy="776287"/>
          </a:xfrm>
          <a:prstGeom prst="line">
            <a:avLst/>
          </a:prstGeom>
          <a:noFill/>
          <a:ln w="19050">
            <a:solidFill>
              <a:srgbClr val="FF00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nb-NO"/>
          </a:p>
        </p:txBody>
      </p:sp>
      <p:sp>
        <p:nvSpPr>
          <p:cNvPr id="24581" name="Rectangle 57"/>
          <p:cNvSpPr>
            <a:spLocks noChangeArrowheads="1"/>
          </p:cNvSpPr>
          <p:nvPr/>
        </p:nvSpPr>
        <p:spPr bwMode="auto">
          <a:xfrm>
            <a:off x="1698626" y="4848226"/>
            <a:ext cx="413861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lvl="1">
              <a:spcBef>
                <a:spcPct val="20000"/>
              </a:spcBef>
              <a:buClr>
                <a:schemeClr val="folHlink"/>
              </a:buClr>
              <a:buSzPct val="65000"/>
              <a:buFont typeface="Monotype Sorts" pitchFamily="2" charset="2"/>
              <a:buChar char="F"/>
            </a:pPr>
            <a:r>
              <a:rPr lang="en-US" altLang="nb-NO" dirty="0">
                <a:solidFill>
                  <a:schemeClr val="bg2"/>
                </a:solidFill>
              </a:rPr>
              <a:t>= </a:t>
            </a:r>
            <a:r>
              <a:rPr lang="en-US" altLang="nb-NO" dirty="0">
                <a:solidFill>
                  <a:srgbClr val="FF0000"/>
                </a:solidFill>
              </a:rPr>
              <a:t>Multiple saturation</a:t>
            </a:r>
          </a:p>
          <a:p>
            <a:pPr lvl="1">
              <a:spcBef>
                <a:spcPct val="20000"/>
              </a:spcBef>
              <a:buClr>
                <a:schemeClr val="folHlink"/>
              </a:buClr>
              <a:buSzPct val="65000"/>
              <a:buFont typeface="Monotype Sorts" pitchFamily="2" charset="2"/>
              <a:buChar char="F"/>
            </a:pPr>
            <a:r>
              <a:rPr lang="en-US" altLang="nb-NO" dirty="0"/>
              <a:t>Suggests that 25 km is the depth of last </a:t>
            </a:r>
            <a:r>
              <a:rPr lang="en-US" altLang="nb-NO" dirty="0" err="1"/>
              <a:t>eq</a:t>
            </a:r>
            <a:r>
              <a:rPr lang="en-US" altLang="nb-NO" baseline="30000" dirty="0" err="1"/>
              <a:t>m</a:t>
            </a:r>
            <a:r>
              <a:rPr lang="en-US" altLang="nb-NO" dirty="0"/>
              <a:t> with the mantle</a:t>
            </a:r>
          </a:p>
        </p:txBody>
      </p:sp>
      <p:sp>
        <p:nvSpPr>
          <p:cNvPr id="8" name="Rectangle 2"/>
          <p:cNvSpPr>
            <a:spLocks noGrp="1" noChangeArrowheads="1"/>
          </p:cNvSpPr>
          <p:nvPr>
            <p:ph type="title"/>
          </p:nvPr>
        </p:nvSpPr>
        <p:spPr>
          <a:xfrm>
            <a:off x="2105025" y="1"/>
            <a:ext cx="5214938" cy="936625"/>
          </a:xfrm>
        </p:spPr>
        <p:txBody>
          <a:bodyPr/>
          <a:lstStyle/>
          <a:p>
            <a:pPr>
              <a:defRPr/>
            </a:pPr>
            <a:r>
              <a:rPr lang="en-US" dirty="0" smtClean="0">
                <a:solidFill>
                  <a:srgbClr val="FF0000"/>
                </a:solidFill>
                <a:effectLst>
                  <a:outerShdw blurRad="38100" dist="38100" dir="2700000" algn="tl">
                    <a:srgbClr val="000000">
                      <a:alpha val="43137"/>
                    </a:srgbClr>
                  </a:outerShdw>
                </a:effectLst>
              </a:rPr>
              <a:t>Multiple saturation</a:t>
            </a:r>
          </a:p>
        </p:txBody>
      </p:sp>
    </p:spTree>
    <p:extLst>
      <p:ext uri="{BB962C8B-B14F-4D97-AF65-F5344CB8AC3E}">
        <p14:creationId xmlns:p14="http://schemas.microsoft.com/office/powerpoint/2010/main" val="160519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530" y="1955386"/>
            <a:ext cx="10515600" cy="1325563"/>
          </a:xfrm>
        </p:spPr>
        <p:txBody>
          <a:bodyPr/>
          <a:lstStyle/>
          <a:p>
            <a:r>
              <a:rPr lang="nb-NO" dirty="0" err="1" smtClean="0"/>
              <a:t>What</a:t>
            </a:r>
            <a:r>
              <a:rPr lang="nb-NO" dirty="0" smtClean="0"/>
              <a:t> is/</a:t>
            </a:r>
            <a:r>
              <a:rPr lang="nb-NO" dirty="0" err="1" smtClean="0"/>
              <a:t>are</a:t>
            </a:r>
            <a:r>
              <a:rPr lang="nb-NO" dirty="0" smtClean="0"/>
              <a:t> </a:t>
            </a:r>
            <a:r>
              <a:rPr lang="nb-NO" dirty="0" err="1" smtClean="0"/>
              <a:t>the</a:t>
            </a:r>
            <a:r>
              <a:rPr lang="nb-NO" dirty="0" smtClean="0"/>
              <a:t> </a:t>
            </a:r>
            <a:r>
              <a:rPr lang="nb-NO" dirty="0" err="1" smtClean="0"/>
              <a:t>source</a:t>
            </a:r>
            <a:r>
              <a:rPr lang="nb-NO" dirty="0" smtClean="0"/>
              <a:t>(s) </a:t>
            </a:r>
            <a:r>
              <a:rPr lang="nb-NO" dirty="0" err="1" smtClean="0"/>
              <a:t>of</a:t>
            </a:r>
            <a:r>
              <a:rPr lang="nb-NO" dirty="0" smtClean="0"/>
              <a:t> </a:t>
            </a:r>
            <a:r>
              <a:rPr lang="nb-NO" dirty="0" err="1" smtClean="0"/>
              <a:t>such</a:t>
            </a:r>
            <a:r>
              <a:rPr lang="nb-NO" dirty="0" smtClean="0"/>
              <a:t> </a:t>
            </a:r>
            <a:r>
              <a:rPr lang="nb-NO" dirty="0" err="1" smtClean="0"/>
              <a:t>parent</a:t>
            </a:r>
            <a:r>
              <a:rPr lang="nb-NO" dirty="0" smtClean="0"/>
              <a:t> or </a:t>
            </a:r>
            <a:r>
              <a:rPr lang="nb-NO" dirty="0" err="1" smtClean="0"/>
              <a:t>primary</a:t>
            </a:r>
            <a:r>
              <a:rPr lang="nb-NO" dirty="0" smtClean="0"/>
              <a:t> magma?</a:t>
            </a:r>
            <a:endParaRPr lang="nb-NO" dirty="0"/>
          </a:p>
        </p:txBody>
      </p:sp>
    </p:spTree>
    <p:extLst>
      <p:ext uri="{BB962C8B-B14F-4D97-AF65-F5344CB8AC3E}">
        <p14:creationId xmlns:p14="http://schemas.microsoft.com/office/powerpoint/2010/main" val="4165103002"/>
      </p:ext>
    </p:extLst>
  </p:cSld>
  <p:clrMapOvr>
    <a:masterClrMapping/>
  </p:clrMapOvr>
</p:sld>
</file>

<file path=ppt/theme/theme1.xml><?xml version="1.0" encoding="utf-8"?>
<a:theme xmlns:a="http://schemas.openxmlformats.org/drawingml/2006/main" name="Light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BD29AF67-25FF-4C84-8E00-E8340315E585}"/>
    </a:ext>
  </a:extLst>
</a:theme>
</file>

<file path=ppt/theme/theme2.xml><?xml version="1.0" encoding="utf-8"?>
<a:theme xmlns:a="http://schemas.openxmlformats.org/drawingml/2006/main" name="Light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54B5237B-68B7-4078-988E-6958ACB1CA7C}"/>
    </a:ext>
  </a:extLst>
</a:theme>
</file>

<file path=ppt/theme/theme3.xml><?xml version="1.0" encoding="utf-8"?>
<a:theme xmlns:a="http://schemas.openxmlformats.org/drawingml/2006/main" name="Dark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43056ABE-377B-4831-BFD1-B7FD42981EE3}"/>
    </a:ext>
  </a:extLst>
</a:theme>
</file>

<file path=ppt/theme/theme4.xml><?xml version="1.0" encoding="utf-8"?>
<a:theme xmlns:a="http://schemas.openxmlformats.org/drawingml/2006/main" name="Dark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87622ECD-DBFC-497A-9283-3D2FD7BBEC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CF74B9924A90429AFF83904CD5AC51" ma:contentTypeVersion="10" ma:contentTypeDescription="Create a new document." ma:contentTypeScope="" ma:versionID="c219061678790ba91acd956595d5746d">
  <xsd:schema xmlns:xsd="http://www.w3.org/2001/XMLSchema" xmlns:xs="http://www.w3.org/2001/XMLSchema" xmlns:p="http://schemas.microsoft.com/office/2006/metadata/properties" xmlns:ns2="6c86f083-272a-4d16-a1ee-41e11cc1f196" xmlns:ns3="398a922c-8803-48c8-8c4d-45441d0c0e87" targetNamespace="http://schemas.microsoft.com/office/2006/metadata/properties" ma:root="true" ma:fieldsID="0367899129e833eb231d53942e145767" ns2:_="" ns3:_="">
    <xsd:import namespace="6c86f083-272a-4d16-a1ee-41e11cc1f196"/>
    <xsd:import namespace="398a922c-8803-48c8-8c4d-45441d0c0e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f083-272a-4d16-a1ee-41e11cc1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a922c-8803-48c8-8c4d-45441d0c0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450CF-6ABA-4838-9288-F877B8722107}">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6c86f083-272a-4d16-a1ee-41e11cc1f196"/>
    <ds:schemaRef ds:uri="398a922c-8803-48c8-8c4d-45441d0c0e87"/>
    <ds:schemaRef ds:uri="http://www.w3.org/XML/1998/namespace"/>
    <ds:schemaRef ds:uri="http://purl.org/dc/dcmitype/"/>
  </ds:schemaRefs>
</ds:datastoreItem>
</file>

<file path=customXml/itemProps2.xml><?xml version="1.0" encoding="utf-8"?>
<ds:datastoreItem xmlns:ds="http://schemas.openxmlformats.org/officeDocument/2006/customXml" ds:itemID="{4FF97B2E-9823-411D-AC0A-61DE29B6E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f083-272a-4d16-a1ee-41e11cc1f196"/>
    <ds:schemaRef ds:uri="398a922c-8803-48c8-8c4d-45441d0c0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BF166D-0E69-4C17-BDD8-F7B09B99A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UiT_PowerPoint_engelsk</Template>
  <TotalTime>1847</TotalTime>
  <Words>5735</Words>
  <Application>Microsoft Office PowerPoint</Application>
  <PresentationFormat>Widescreen</PresentationFormat>
  <Paragraphs>628</Paragraphs>
  <Slides>76</Slides>
  <Notes>56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76</vt:i4>
      </vt:variant>
    </vt:vector>
  </HeadingPairs>
  <TitlesOfParts>
    <vt:vector size="85" baseType="lpstr">
      <vt:lpstr>Arial</vt:lpstr>
      <vt:lpstr>Calibri</vt:lpstr>
      <vt:lpstr>Monotype Sorts</vt:lpstr>
      <vt:lpstr>Symbol</vt:lpstr>
      <vt:lpstr>Times New Roman</vt:lpstr>
      <vt:lpstr>Light with pattern</vt:lpstr>
      <vt:lpstr>Light without pattern</vt:lpstr>
      <vt:lpstr>Dark with pattern</vt:lpstr>
      <vt:lpstr>Dark without pattern</vt:lpstr>
      <vt:lpstr>Igneous Petrology</vt:lpstr>
      <vt:lpstr>PowerPoint Presentation</vt:lpstr>
      <vt:lpstr>PowerPoint Presentation</vt:lpstr>
      <vt:lpstr>2 principal types of basalt in the ocean basins </vt:lpstr>
      <vt:lpstr>Primary magmas</vt:lpstr>
      <vt:lpstr>Multiple saturation</vt:lpstr>
      <vt:lpstr>PowerPoint Presentation</vt:lpstr>
      <vt:lpstr>Multiple saturation</vt:lpstr>
      <vt:lpstr>What is/are the source(s) of such parent or primary magma?</vt:lpstr>
      <vt:lpstr>Sources of mantle material</vt:lpstr>
      <vt:lpstr>PowerPoint Presentation</vt:lpstr>
      <vt:lpstr>Lherzolite: A type of peridotite with Olivine &gt; Opx + Cpx</vt:lpstr>
      <vt:lpstr>Phase diagram for aluminous 4-phase lherzolite:</vt:lpstr>
      <vt:lpstr>PowerPoint Presentation</vt:lpstr>
      <vt:lpstr>PowerPoint Presentation</vt:lpstr>
      <vt:lpstr>How does the mantle melt??</vt:lpstr>
      <vt:lpstr>PowerPoint Presentation</vt:lpstr>
      <vt:lpstr>PowerPoint Presentation</vt:lpstr>
      <vt:lpstr>PowerPoint Presentation</vt:lpstr>
      <vt:lpstr>Melts can be created under realistic circumstances</vt:lpstr>
      <vt:lpstr>Is melting of mantle enough to produce Alkaline and Tholiitic basaltic magma? </vt:lpstr>
      <vt:lpstr>Generation of tholeiitic and alkaline basalts from a chemically uniform mantle</vt:lpstr>
      <vt:lpstr>Pressure effects:</vt:lpstr>
      <vt:lpstr>Liquids and residuum of melted mantle (experimental)</vt:lpstr>
      <vt:lpstr>Initial Conclusions:</vt:lpstr>
      <vt:lpstr>Crystal Fractionation of magmas as they rise</vt:lpstr>
      <vt:lpstr>Other, more recent experiments on melting of fertile (initially garnet-bearing) lherzolite confirm that alkaline basalts are favored by high P and low F</vt:lpstr>
      <vt:lpstr>Summary</vt:lpstr>
      <vt:lpstr>PowerPoint Presentation</vt:lpstr>
      <vt:lpstr>PowerPoint Presentation</vt:lpstr>
      <vt:lpstr>PowerPoint Presentation</vt:lpstr>
      <vt:lpstr>“Whole Mantle” circulation model</vt:lpstr>
      <vt:lpstr>PowerPoint Presentation</vt:lpstr>
      <vt:lpstr>Experiments on melting enriched vs. depleted mantle samples:</vt:lpstr>
      <vt:lpstr>PowerPoint Presentation</vt:lpstr>
      <vt:lpstr>PowerPoint Presentation</vt:lpstr>
      <vt:lpstr>Diversification of Magmas</vt:lpstr>
      <vt:lpstr>Magmatic Differentiation</vt:lpstr>
      <vt:lpstr>PowerPoint Presentation</vt:lpstr>
      <vt:lpstr>PowerPoint Presentation</vt:lpstr>
      <vt:lpstr>Partial Melting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Examples</vt:lpstr>
      <vt:lpstr>Compositional Convection and In Situ Differentiation Processes</vt:lpstr>
      <vt:lpstr>The Soret Effect and Thermogravitational Diffusion</vt:lpstr>
      <vt:lpstr>PowerPoint Presentation</vt:lpstr>
      <vt:lpstr>PowerPoint Presentation</vt:lpstr>
      <vt:lpstr>PowerPoint Presentation</vt:lpstr>
      <vt:lpstr>PowerPoint Presentation</vt:lpstr>
      <vt:lpstr>Magma Mixing</vt:lpstr>
      <vt:lpstr>PowerPoint Presentation</vt:lpstr>
      <vt:lpstr>PowerPoint Presentation</vt:lpstr>
      <vt:lpstr>Assimilation</vt:lpstr>
      <vt:lpstr>PowerPoint Presentation</vt:lpstr>
      <vt:lpstr>Tectonic-Igneous Associations</vt:lpstr>
    </vt:vector>
  </TitlesOfParts>
  <Company>UiT Norges arktiske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geology of Dronning Maud Land: a missing stone on the chessboard</dc:title>
  <dc:creator>Tamer Abu-Alam</dc:creator>
  <cp:lastModifiedBy>Tamer Abu-Alam</cp:lastModifiedBy>
  <cp:revision>142</cp:revision>
  <dcterms:created xsi:type="dcterms:W3CDTF">2019-12-18T08:38:05Z</dcterms:created>
  <dcterms:modified xsi:type="dcterms:W3CDTF">2020-01-27T11:24:09Z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0x01010090CF74B9924A90429AFF83904CD5AC51</vt:lpwstr>
  </property>
</Properties>
</file>